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34.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6" r:id="rId6"/>
    <p:sldId id="257" r:id="rId7"/>
    <p:sldId id="276" r:id="rId8"/>
    <p:sldId id="277" r:id="rId9"/>
    <p:sldId id="258" r:id="rId10"/>
    <p:sldId id="259" r:id="rId11"/>
    <p:sldId id="278" r:id="rId12"/>
    <p:sldId id="279" r:id="rId13"/>
    <p:sldId id="280" r:id="rId14"/>
    <p:sldId id="281" r:id="rId15"/>
    <p:sldId id="282" r:id="rId16"/>
    <p:sldId id="283" r:id="rId17"/>
    <p:sldId id="284" r:id="rId18"/>
    <p:sldId id="285" r:id="rId19"/>
    <p:sldId id="286" r:id="rId20"/>
    <p:sldId id="269" r:id="rId21"/>
    <p:sldId id="270" r:id="rId22"/>
    <p:sldId id="287" r:id="rId23"/>
    <p:sldId id="288" r:id="rId24"/>
    <p:sldId id="289" r:id="rId25"/>
    <p:sldId id="290" r:id="rId26"/>
    <p:sldId id="291" r:id="rId27"/>
    <p:sldId id="292" r:id="rId28"/>
    <p:sldId id="293" r:id="rId29"/>
    <p:sldId id="294"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260" r:id="rId44"/>
    <p:sldId id="262" r:id="rId45"/>
    <p:sldId id="309" r:id="rId46"/>
    <p:sldId id="268" r:id="rId47"/>
    <p:sldId id="271" r:id="rId48"/>
    <p:sldId id="265" r:id="rId49"/>
    <p:sldId id="273" r:id="rId50"/>
    <p:sldId id="274" r:id="rId51"/>
    <p:sldId id="272" r:id="rId52"/>
    <p:sldId id="261" r:id="rId53"/>
    <p:sldId id="275" r:id="rId54"/>
    <p:sldId id="266" r:id="rId55"/>
    <p:sldId id="267" r:id="rId56"/>
    <p:sldId id="263" r:id="rId57"/>
    <p:sldId id="264" r:id="rId58"/>
    <p:sldId id="544" r:id="rId59"/>
    <p:sldId id="545"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67C2E-A691-4FB8-A885-EE9EB40EA5D3}" v="72" dt="2024-09-27T20:09:42.720"/>
    <p1510:client id="{541133AD-3C56-4CDB-B5E4-FC3406590122}" v="418" dt="2024-09-27T05:01:05.080"/>
    <p1510:client id="{B1DEDB6F-8360-1003-2BAB-A67CFB60BF0C}" v="143" dt="2024-09-26T21:17:36.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g, Rosalind K" userId="S::rong@alamo.edu::a5dc1d97-52c7-4bd1-bdfe-05447f0665c1" providerId="AD" clId="Web-{541133AD-3C56-4CDB-B5E4-FC3406590122}"/>
    <pc:docChg chg="modSld">
      <pc:chgData name="Ong, Rosalind K" userId="S::rong@alamo.edu::a5dc1d97-52c7-4bd1-bdfe-05447f0665c1" providerId="AD" clId="Web-{541133AD-3C56-4CDB-B5E4-FC3406590122}" dt="2024-09-27T05:01:05.080" v="383" actId="20577"/>
      <pc:docMkLst>
        <pc:docMk/>
      </pc:docMkLst>
      <pc:sldChg chg="modSp">
        <pc:chgData name="Ong, Rosalind K" userId="S::rong@alamo.edu::a5dc1d97-52c7-4bd1-bdfe-05447f0665c1" providerId="AD" clId="Web-{541133AD-3C56-4CDB-B5E4-FC3406590122}" dt="2024-09-27T04:45:21.245" v="10" actId="20577"/>
        <pc:sldMkLst>
          <pc:docMk/>
          <pc:sldMk cId="1998024489" sldId="262"/>
        </pc:sldMkLst>
        <pc:spChg chg="mod">
          <ac:chgData name="Ong, Rosalind K" userId="S::rong@alamo.edu::a5dc1d97-52c7-4bd1-bdfe-05447f0665c1" providerId="AD" clId="Web-{541133AD-3C56-4CDB-B5E4-FC3406590122}" dt="2024-09-27T04:45:21.245" v="10" actId="20577"/>
          <ac:spMkLst>
            <pc:docMk/>
            <pc:sldMk cId="1998024489" sldId="262"/>
            <ac:spMk id="2" creationId="{BBB7A427-DDCA-464E-BBE6-2AE29C6AFF5A}"/>
          </ac:spMkLst>
        </pc:spChg>
      </pc:sldChg>
      <pc:sldChg chg="modSp">
        <pc:chgData name="Ong, Rosalind K" userId="S::rong@alamo.edu::a5dc1d97-52c7-4bd1-bdfe-05447f0665c1" providerId="AD" clId="Web-{541133AD-3C56-4CDB-B5E4-FC3406590122}" dt="2024-09-27T05:01:05.080" v="383" actId="20577"/>
        <pc:sldMkLst>
          <pc:docMk/>
          <pc:sldMk cId="3624464165" sldId="264"/>
        </pc:sldMkLst>
        <pc:spChg chg="mod">
          <ac:chgData name="Ong, Rosalind K" userId="S::rong@alamo.edu::a5dc1d97-52c7-4bd1-bdfe-05447f0665c1" providerId="AD" clId="Web-{541133AD-3C56-4CDB-B5E4-FC3406590122}" dt="2024-09-27T05:01:05.080" v="383" actId="20577"/>
          <ac:spMkLst>
            <pc:docMk/>
            <pc:sldMk cId="3624464165" sldId="264"/>
            <ac:spMk id="2" creationId="{BBB7A427-DDCA-464E-BBE6-2AE29C6AFF5A}"/>
          </ac:spMkLst>
        </pc:spChg>
      </pc:sldChg>
      <pc:sldChg chg="addSp modSp">
        <pc:chgData name="Ong, Rosalind K" userId="S::rong@alamo.edu::a5dc1d97-52c7-4bd1-bdfe-05447f0665c1" providerId="AD" clId="Web-{541133AD-3C56-4CDB-B5E4-FC3406590122}" dt="2024-09-27T05:00:04.141" v="374" actId="20577"/>
        <pc:sldMkLst>
          <pc:docMk/>
          <pc:sldMk cId="1306734281" sldId="267"/>
        </pc:sldMkLst>
        <pc:spChg chg="mod">
          <ac:chgData name="Ong, Rosalind K" userId="S::rong@alamo.edu::a5dc1d97-52c7-4bd1-bdfe-05447f0665c1" providerId="AD" clId="Web-{541133AD-3C56-4CDB-B5E4-FC3406590122}" dt="2024-09-27T04:59:44.796" v="366" actId="20577"/>
          <ac:spMkLst>
            <pc:docMk/>
            <pc:sldMk cId="1306734281" sldId="267"/>
            <ac:spMk id="2" creationId="{BBB7A427-DDCA-464E-BBE6-2AE29C6AFF5A}"/>
          </ac:spMkLst>
        </pc:spChg>
        <pc:spChg chg="add mod">
          <ac:chgData name="Ong, Rosalind K" userId="S::rong@alamo.edu::a5dc1d97-52c7-4bd1-bdfe-05447f0665c1" providerId="AD" clId="Web-{541133AD-3C56-4CDB-B5E4-FC3406590122}" dt="2024-09-27T05:00:04.141" v="374" actId="20577"/>
          <ac:spMkLst>
            <pc:docMk/>
            <pc:sldMk cId="1306734281" sldId="267"/>
            <ac:spMk id="4" creationId="{010F7223-C9E1-CC41-559E-40AA88A791FF}"/>
          </ac:spMkLst>
        </pc:spChg>
      </pc:sldChg>
    </pc:docChg>
  </pc:docChgLst>
  <pc:docChgLst>
    <pc:chgData name="Ong, Rosalind K" userId="a5dc1d97-52c7-4bd1-bdfe-05447f0665c1" providerId="ADAL" clId="{10367C2E-A691-4FB8-A885-EE9EB40EA5D3}"/>
    <pc:docChg chg="undo custSel addSld modSld">
      <pc:chgData name="Ong, Rosalind K" userId="a5dc1d97-52c7-4bd1-bdfe-05447f0665c1" providerId="ADAL" clId="{10367C2E-A691-4FB8-A885-EE9EB40EA5D3}" dt="2024-09-27T20:13:04.535" v="112" actId="14100"/>
      <pc:docMkLst>
        <pc:docMk/>
      </pc:docMkLst>
      <pc:sldChg chg="addSp delSp mod">
        <pc:chgData name="Ong, Rosalind K" userId="a5dc1d97-52c7-4bd1-bdfe-05447f0665c1" providerId="ADAL" clId="{10367C2E-A691-4FB8-A885-EE9EB40EA5D3}" dt="2024-09-26T14:19:52.062" v="1" actId="22"/>
        <pc:sldMkLst>
          <pc:docMk/>
          <pc:sldMk cId="2460320155" sldId="257"/>
        </pc:sldMkLst>
        <pc:spChg chg="add del">
          <ac:chgData name="Ong, Rosalind K" userId="a5dc1d97-52c7-4bd1-bdfe-05447f0665c1" providerId="ADAL" clId="{10367C2E-A691-4FB8-A885-EE9EB40EA5D3}" dt="2024-09-26T14:19:52.062" v="1" actId="22"/>
          <ac:spMkLst>
            <pc:docMk/>
            <pc:sldMk cId="2460320155" sldId="257"/>
            <ac:spMk id="5" creationId="{172C0684-3C0F-BE22-063C-BF8D5274CD13}"/>
          </ac:spMkLst>
        </pc:spChg>
      </pc:sldChg>
      <pc:sldChg chg="modSp mod">
        <pc:chgData name="Ong, Rosalind K" userId="a5dc1d97-52c7-4bd1-bdfe-05447f0665c1" providerId="ADAL" clId="{10367C2E-A691-4FB8-A885-EE9EB40EA5D3}" dt="2024-09-26T14:22:31.970" v="68" actId="20577"/>
        <pc:sldMkLst>
          <pc:docMk/>
          <pc:sldMk cId="1925220604" sldId="260"/>
        </pc:sldMkLst>
        <pc:spChg chg="mod">
          <ac:chgData name="Ong, Rosalind K" userId="a5dc1d97-52c7-4bd1-bdfe-05447f0665c1" providerId="ADAL" clId="{10367C2E-A691-4FB8-A885-EE9EB40EA5D3}" dt="2024-09-26T14:22:31.970" v="68" actId="20577"/>
          <ac:spMkLst>
            <pc:docMk/>
            <pc:sldMk cId="1925220604" sldId="260"/>
            <ac:spMk id="2" creationId="{BBB7A427-DDCA-464E-BBE6-2AE29C6AFF5A}"/>
          </ac:spMkLst>
        </pc:spChg>
        <pc:spChg chg="mod">
          <ac:chgData name="Ong, Rosalind K" userId="a5dc1d97-52c7-4bd1-bdfe-05447f0665c1" providerId="ADAL" clId="{10367C2E-A691-4FB8-A885-EE9EB40EA5D3}" dt="2024-09-26T14:22:04.282" v="22" actId="6549"/>
          <ac:spMkLst>
            <pc:docMk/>
            <pc:sldMk cId="1925220604" sldId="260"/>
            <ac:spMk id="3" creationId="{CF4B3ED5-D009-8544-A6CD-0623BC24AF61}"/>
          </ac:spMkLst>
        </pc:spChg>
      </pc:sldChg>
      <pc:sldChg chg="add">
        <pc:chgData name="Ong, Rosalind K" userId="a5dc1d97-52c7-4bd1-bdfe-05447f0665c1" providerId="ADAL" clId="{10367C2E-A691-4FB8-A885-EE9EB40EA5D3}" dt="2024-09-27T20:09:29.810" v="69"/>
        <pc:sldMkLst>
          <pc:docMk/>
          <pc:sldMk cId="4171561062" sldId="544"/>
        </pc:sldMkLst>
      </pc:sldChg>
      <pc:sldChg chg="modSp add mod">
        <pc:chgData name="Ong, Rosalind K" userId="a5dc1d97-52c7-4bd1-bdfe-05447f0665c1" providerId="ADAL" clId="{10367C2E-A691-4FB8-A885-EE9EB40EA5D3}" dt="2024-09-27T20:13:04.535" v="112" actId="14100"/>
        <pc:sldMkLst>
          <pc:docMk/>
          <pc:sldMk cId="4266773264" sldId="545"/>
        </pc:sldMkLst>
        <pc:spChg chg="mod ord">
          <ac:chgData name="Ong, Rosalind K" userId="a5dc1d97-52c7-4bd1-bdfe-05447f0665c1" providerId="ADAL" clId="{10367C2E-A691-4FB8-A885-EE9EB40EA5D3}" dt="2024-09-27T20:11:11.793" v="111" actId="13822"/>
          <ac:spMkLst>
            <pc:docMk/>
            <pc:sldMk cId="4266773264" sldId="545"/>
            <ac:spMk id="2" creationId="{A36EE70D-5F35-CD43-BDFF-F0ADE13598C4}"/>
          </ac:spMkLst>
        </pc:spChg>
        <pc:picChg chg="mod">
          <ac:chgData name="Ong, Rosalind K" userId="a5dc1d97-52c7-4bd1-bdfe-05447f0665c1" providerId="ADAL" clId="{10367C2E-A691-4FB8-A885-EE9EB40EA5D3}" dt="2024-09-27T20:13:04.535" v="112" actId="14100"/>
          <ac:picMkLst>
            <pc:docMk/>
            <pc:sldMk cId="4266773264" sldId="545"/>
            <ac:picMk id="4" creationId="{0E314D49-11C3-8450-1F30-FB096FB68C5B}"/>
          </ac:picMkLst>
        </pc:picChg>
      </pc:sldChg>
    </pc:docChg>
  </pc:docChgLst>
  <pc:docChgLst>
    <pc:chgData name="Moe, Victoria L" userId="S::vmoe@alamo.edu::8e60a467-39c3-494e-b1b0-33d4821693ac" providerId="AD" clId="Web-{4732E559-F0BB-7533-06A8-BA57CF3C1E39}"/>
    <pc:docChg chg="addSld delSld modSld sldOrd">
      <pc:chgData name="Moe, Victoria L" userId="S::vmoe@alamo.edu::8e60a467-39c3-494e-b1b0-33d4821693ac" providerId="AD" clId="Web-{4732E559-F0BB-7533-06A8-BA57CF3C1E39}" dt="2024-09-26T15:31:26.068" v="223"/>
      <pc:docMkLst>
        <pc:docMk/>
      </pc:docMkLst>
      <pc:sldChg chg="addSp delSp modSp ord">
        <pc:chgData name="Moe, Victoria L" userId="S::vmoe@alamo.edu::8e60a467-39c3-494e-b1b0-33d4821693ac" providerId="AD" clId="Web-{4732E559-F0BB-7533-06A8-BA57CF3C1E39}" dt="2024-09-26T15:31:15.552" v="222" actId="20577"/>
        <pc:sldMkLst>
          <pc:docMk/>
          <pc:sldMk cId="1805681685" sldId="268"/>
        </pc:sldMkLst>
        <pc:spChg chg="del mod">
          <ac:chgData name="Moe, Victoria L" userId="S::vmoe@alamo.edu::8e60a467-39c3-494e-b1b0-33d4821693ac" providerId="AD" clId="Web-{4732E559-F0BB-7533-06A8-BA57CF3C1E39}" dt="2024-09-26T15:29:59.082" v="159"/>
          <ac:spMkLst>
            <pc:docMk/>
            <pc:sldMk cId="1805681685" sldId="268"/>
            <ac:spMk id="2" creationId="{BBB7A427-DDCA-464E-BBE6-2AE29C6AFF5A}"/>
          </ac:spMkLst>
        </pc:spChg>
        <pc:spChg chg="mod">
          <ac:chgData name="Moe, Victoria L" userId="S::vmoe@alamo.edu::8e60a467-39c3-494e-b1b0-33d4821693ac" providerId="AD" clId="Web-{4732E559-F0BB-7533-06A8-BA57CF3C1E39}" dt="2024-09-26T15:27:08.875" v="59" actId="1076"/>
          <ac:spMkLst>
            <pc:docMk/>
            <pc:sldMk cId="1805681685" sldId="268"/>
            <ac:spMk id="3" creationId="{CF4B3ED5-D009-8544-A6CD-0623BC24AF61}"/>
          </ac:spMkLst>
        </pc:spChg>
        <pc:spChg chg="add del mod">
          <ac:chgData name="Moe, Victoria L" userId="S::vmoe@alamo.edu::8e60a467-39c3-494e-b1b0-33d4821693ac" providerId="AD" clId="Web-{4732E559-F0BB-7533-06A8-BA57CF3C1E39}" dt="2024-09-26T15:30:01.426" v="160"/>
          <ac:spMkLst>
            <pc:docMk/>
            <pc:sldMk cId="1805681685" sldId="268"/>
            <ac:spMk id="5" creationId="{F180F341-C490-5843-F3E6-0A1921B8E9E6}"/>
          </ac:spMkLst>
        </pc:spChg>
        <pc:spChg chg="add mod">
          <ac:chgData name="Moe, Victoria L" userId="S::vmoe@alamo.edu::8e60a467-39c3-494e-b1b0-33d4821693ac" providerId="AD" clId="Web-{4732E559-F0BB-7533-06A8-BA57CF3C1E39}" dt="2024-09-26T15:31:15.552" v="222" actId="20577"/>
          <ac:spMkLst>
            <pc:docMk/>
            <pc:sldMk cId="1805681685" sldId="268"/>
            <ac:spMk id="7" creationId="{9AEBCD14-8E67-66BE-A2E5-1BA9DA64D411}"/>
          </ac:spMkLst>
        </pc:spChg>
        <pc:cxnChg chg="mod">
          <ac:chgData name="Moe, Victoria L" userId="S::vmoe@alamo.edu::8e60a467-39c3-494e-b1b0-33d4821693ac" providerId="AD" clId="Web-{4732E559-F0BB-7533-06A8-BA57CF3C1E39}" dt="2024-09-26T15:27:11.688" v="60" actId="1076"/>
          <ac:cxnSpMkLst>
            <pc:docMk/>
            <pc:sldMk cId="1805681685" sldId="268"/>
            <ac:cxnSpMk id="6" creationId="{37F41D85-2C31-6500-108F-F315014F8545}"/>
          </ac:cxnSpMkLst>
        </pc:cxnChg>
      </pc:sldChg>
      <pc:sldChg chg="del">
        <pc:chgData name="Moe, Victoria L" userId="S::vmoe@alamo.edu::8e60a467-39c3-494e-b1b0-33d4821693ac" providerId="AD" clId="Web-{4732E559-F0BB-7533-06A8-BA57CF3C1E39}" dt="2024-09-26T15:31:26.068" v="223"/>
        <pc:sldMkLst>
          <pc:docMk/>
          <pc:sldMk cId="0" sldId="295"/>
        </pc:sldMkLst>
      </pc:sldChg>
      <pc:sldChg chg="add">
        <pc:chgData name="Moe, Victoria L" userId="S::vmoe@alamo.edu::8e60a467-39c3-494e-b1b0-33d4821693ac" providerId="AD" clId="Web-{4732E559-F0BB-7533-06A8-BA57CF3C1E39}" dt="2024-09-26T15:25:24.842" v="0"/>
        <pc:sldMkLst>
          <pc:docMk/>
          <pc:sldMk cId="415120741" sldId="309"/>
        </pc:sldMkLst>
      </pc:sldChg>
    </pc:docChg>
  </pc:docChgLst>
  <pc:docChgLst>
    <pc:chgData name="Coppersmith, Catherine F" userId="S::ccoppersmith@alamo.edu::a87dea3b-0721-47d4-8ad0-441d65a0b76c" providerId="AD" clId="Web-{F47A044E-50EF-B08B-AD25-FD3CA7BE635A}"/>
    <pc:docChg chg="addSld delSld modSld">
      <pc:chgData name="Coppersmith, Catherine F" userId="S::ccoppersmith@alamo.edu::a87dea3b-0721-47d4-8ad0-441d65a0b76c" providerId="AD" clId="Web-{F47A044E-50EF-B08B-AD25-FD3CA7BE635A}" dt="2024-09-25T20:33:35.288" v="28" actId="20577"/>
      <pc:docMkLst>
        <pc:docMk/>
      </pc:docMkLst>
      <pc:sldChg chg="modSp add replId">
        <pc:chgData name="Coppersmith, Catherine F" userId="S::ccoppersmith@alamo.edu::a87dea3b-0721-47d4-8ad0-441d65a0b76c" providerId="AD" clId="Web-{F47A044E-50EF-B08B-AD25-FD3CA7BE635A}" dt="2024-09-25T20:33:35.288" v="28" actId="20577"/>
        <pc:sldMkLst>
          <pc:docMk/>
          <pc:sldMk cId="1404094773" sldId="275"/>
        </pc:sldMkLst>
        <pc:spChg chg="mod">
          <ac:chgData name="Coppersmith, Catherine F" userId="S::ccoppersmith@alamo.edu::a87dea3b-0721-47d4-8ad0-441d65a0b76c" providerId="AD" clId="Web-{F47A044E-50EF-B08B-AD25-FD3CA7BE635A}" dt="2024-09-25T20:33:35.288" v="28" actId="20577"/>
          <ac:spMkLst>
            <pc:docMk/>
            <pc:sldMk cId="1404094773" sldId="275"/>
            <ac:spMk id="3" creationId="{CF4B3ED5-D009-8544-A6CD-0623BC24AF61}"/>
          </ac:spMkLst>
        </pc:spChg>
      </pc:sldChg>
      <pc:sldChg chg="addSp modSp new del">
        <pc:chgData name="Coppersmith, Catherine F" userId="S::ccoppersmith@alamo.edu::a87dea3b-0721-47d4-8ad0-441d65a0b76c" providerId="AD" clId="Web-{F47A044E-50EF-B08B-AD25-FD3CA7BE635A}" dt="2024-09-25T20:33:00.052" v="23"/>
        <pc:sldMkLst>
          <pc:docMk/>
          <pc:sldMk cId="3300273533" sldId="275"/>
        </pc:sldMkLst>
        <pc:spChg chg="mod">
          <ac:chgData name="Coppersmith, Catherine F" userId="S::ccoppersmith@alamo.edu::a87dea3b-0721-47d4-8ad0-441d65a0b76c" providerId="AD" clId="Web-{F47A044E-50EF-B08B-AD25-FD3CA7BE635A}" dt="2024-09-25T20:32:03.472" v="17" actId="20577"/>
          <ac:spMkLst>
            <pc:docMk/>
            <pc:sldMk cId="3300273533" sldId="275"/>
            <ac:spMk id="2" creationId="{9656B1D5-F20A-8559-3C61-5203EA0A3FD6}"/>
          </ac:spMkLst>
        </pc:spChg>
        <pc:cxnChg chg="add mod">
          <ac:chgData name="Coppersmith, Catherine F" userId="S::ccoppersmith@alamo.edu::a87dea3b-0721-47d4-8ad0-441d65a0b76c" providerId="AD" clId="Web-{F47A044E-50EF-B08B-AD25-FD3CA7BE635A}" dt="2024-09-25T20:32:53.239" v="22" actId="1076"/>
          <ac:cxnSpMkLst>
            <pc:docMk/>
            <pc:sldMk cId="3300273533" sldId="275"/>
            <ac:cxnSpMk id="5" creationId="{9B0E3622-8B3B-0300-C94B-8C209759DAA0}"/>
          </ac:cxnSpMkLst>
        </pc:cxnChg>
      </pc:sldChg>
    </pc:docChg>
  </pc:docChgLst>
  <pc:docChgLst>
    <pc:chgData name="Ong, Rosalind K" userId="S::rong@alamo.edu::a5dc1d97-52c7-4bd1-bdfe-05447f0665c1" providerId="AD" clId="Web-{4B158143-76A4-42E7-8B73-3A97D28EAECE}"/>
    <pc:docChg chg="addSld modSld">
      <pc:chgData name="Ong, Rosalind K" userId="S::rong@alamo.edu::a5dc1d97-52c7-4bd1-bdfe-05447f0665c1" providerId="AD" clId="Web-{4B158143-76A4-42E7-8B73-3A97D28EAECE}" dt="2024-09-19T21:44:04.077" v="7" actId="20577"/>
      <pc:docMkLst>
        <pc:docMk/>
      </pc:docMkLst>
      <pc:sldChg chg="modSp add replId">
        <pc:chgData name="Ong, Rosalind K" userId="S::rong@alamo.edu::a5dc1d97-52c7-4bd1-bdfe-05447f0665c1" providerId="AD" clId="Web-{4B158143-76A4-42E7-8B73-3A97D28EAECE}" dt="2024-09-19T21:44:04.077" v="7" actId="20577"/>
        <pc:sldMkLst>
          <pc:docMk/>
          <pc:sldMk cId="200500622" sldId="265"/>
        </pc:sldMkLst>
        <pc:spChg chg="mod">
          <ac:chgData name="Ong, Rosalind K" userId="S::rong@alamo.edu::a5dc1d97-52c7-4bd1-bdfe-05447f0665c1" providerId="AD" clId="Web-{4B158143-76A4-42E7-8B73-3A97D28EAECE}" dt="2024-09-19T21:43:58.515" v="3" actId="14100"/>
          <ac:spMkLst>
            <pc:docMk/>
            <pc:sldMk cId="200500622" sldId="265"/>
            <ac:spMk id="2" creationId="{BBB7A427-DDCA-464E-BBE6-2AE29C6AFF5A}"/>
          </ac:spMkLst>
        </pc:spChg>
        <pc:spChg chg="mod">
          <ac:chgData name="Ong, Rosalind K" userId="S::rong@alamo.edu::a5dc1d97-52c7-4bd1-bdfe-05447f0665c1" providerId="AD" clId="Web-{4B158143-76A4-42E7-8B73-3A97D28EAECE}" dt="2024-09-19T21:44:04.077" v="7" actId="20577"/>
          <ac:spMkLst>
            <pc:docMk/>
            <pc:sldMk cId="200500622" sldId="265"/>
            <ac:spMk id="3" creationId="{CF4B3ED5-D009-8544-A6CD-0623BC24AF61}"/>
          </ac:spMkLst>
        </pc:spChg>
      </pc:sldChg>
    </pc:docChg>
  </pc:docChgLst>
  <pc:docChgLst>
    <pc:chgData name="Jones, Seabrook" userId="S::sjones290@alamo.edu::8d322473-abd2-43db-a278-4f30c0f9b479" providerId="AD" clId="Web-{7A83ED06-31C5-2826-04D5-B1A13EBFB261}"/>
    <pc:docChg chg="modSld">
      <pc:chgData name="Jones, Seabrook" userId="S::sjones290@alamo.edu::8d322473-abd2-43db-a278-4f30c0f9b479" providerId="AD" clId="Web-{7A83ED06-31C5-2826-04D5-B1A13EBFB261}" dt="2024-09-25T16:05:59.174" v="1123" actId="20577"/>
      <pc:docMkLst>
        <pc:docMk/>
      </pc:docMkLst>
      <pc:sldChg chg="addSp delSp modSp">
        <pc:chgData name="Jones, Seabrook" userId="S::sjones290@alamo.edu::8d322473-abd2-43db-a278-4f30c0f9b479" providerId="AD" clId="Web-{7A83ED06-31C5-2826-04D5-B1A13EBFB261}" dt="2024-09-25T16:05:59.174" v="1123" actId="20577"/>
        <pc:sldMkLst>
          <pc:docMk/>
          <pc:sldMk cId="132728271" sldId="272"/>
        </pc:sldMkLst>
        <pc:spChg chg="mod">
          <ac:chgData name="Jones, Seabrook" userId="S::sjones290@alamo.edu::8d322473-abd2-43db-a278-4f30c0f9b479" providerId="AD" clId="Web-{7A83ED06-31C5-2826-04D5-B1A13EBFB261}" dt="2024-09-25T16:05:59.174" v="1123" actId="20577"/>
          <ac:spMkLst>
            <pc:docMk/>
            <pc:sldMk cId="132728271" sldId="272"/>
            <ac:spMk id="2" creationId="{BBB7A427-DDCA-464E-BBE6-2AE29C6AFF5A}"/>
          </ac:spMkLst>
        </pc:spChg>
        <pc:picChg chg="add del mod">
          <ac:chgData name="Jones, Seabrook" userId="S::sjones290@alamo.edu::8d322473-abd2-43db-a278-4f30c0f9b479" providerId="AD" clId="Web-{7A83ED06-31C5-2826-04D5-B1A13EBFB261}" dt="2024-09-25T15:45:25.694" v="2"/>
          <ac:picMkLst>
            <pc:docMk/>
            <pc:sldMk cId="132728271" sldId="272"/>
            <ac:picMk id="4" creationId="{A0D0E5A7-7DBC-DC7D-C3CA-6D32201D4FDF}"/>
          </ac:picMkLst>
        </pc:picChg>
        <pc:picChg chg="add del mod modCrop">
          <ac:chgData name="Jones, Seabrook" userId="S::sjones290@alamo.edu::8d322473-abd2-43db-a278-4f30c0f9b479" providerId="AD" clId="Web-{7A83ED06-31C5-2826-04D5-B1A13EBFB261}" dt="2024-09-25T15:46:45.041" v="8"/>
          <ac:picMkLst>
            <pc:docMk/>
            <pc:sldMk cId="132728271" sldId="272"/>
            <ac:picMk id="5" creationId="{5FE7743D-51FE-11C9-E916-1AC760863EBB}"/>
          </ac:picMkLst>
        </pc:picChg>
      </pc:sldChg>
    </pc:docChg>
  </pc:docChgLst>
  <pc:docChgLst>
    <pc:chgData name="Ong, Rosalind K" userId="S::rong@alamo.edu::a5dc1d97-52c7-4bd1-bdfe-05447f0665c1" providerId="AD" clId="Web-{A09BAAE9-D035-403F-AF04-94B220590352}"/>
    <pc:docChg chg="addSld delSld modSld">
      <pc:chgData name="Ong, Rosalind K" userId="S::rong@alamo.edu::a5dc1d97-52c7-4bd1-bdfe-05447f0665c1" providerId="AD" clId="Web-{A09BAAE9-D035-403F-AF04-94B220590352}" dt="2024-09-17T18:45:22.271" v="466" actId="14100"/>
      <pc:docMkLst>
        <pc:docMk/>
      </pc:docMkLst>
      <pc:sldChg chg="addSp delSp modSp">
        <pc:chgData name="Ong, Rosalind K" userId="S::rong@alamo.edu::a5dc1d97-52c7-4bd1-bdfe-05447f0665c1" providerId="AD" clId="Web-{A09BAAE9-D035-403F-AF04-94B220590352}" dt="2024-09-17T17:44:25.730" v="39"/>
        <pc:sldMkLst>
          <pc:docMk/>
          <pc:sldMk cId="2608905954" sldId="256"/>
        </pc:sldMkLst>
        <pc:spChg chg="mod">
          <ac:chgData name="Ong, Rosalind K" userId="S::rong@alamo.edu::a5dc1d97-52c7-4bd1-bdfe-05447f0665c1" providerId="AD" clId="Web-{A09BAAE9-D035-403F-AF04-94B220590352}" dt="2024-09-17T17:44:03.134" v="35" actId="1076"/>
          <ac:spMkLst>
            <pc:docMk/>
            <pc:sldMk cId="2608905954" sldId="256"/>
            <ac:spMk id="2" creationId="{A36EE70D-5F35-CD43-BDFF-F0ADE13598C4}"/>
          </ac:spMkLst>
        </pc:spChg>
        <pc:spChg chg="del mod">
          <ac:chgData name="Ong, Rosalind K" userId="S::rong@alamo.edu::a5dc1d97-52c7-4bd1-bdfe-05447f0665c1" providerId="AD" clId="Web-{A09BAAE9-D035-403F-AF04-94B220590352}" dt="2024-09-17T17:43:52.008" v="34"/>
          <ac:spMkLst>
            <pc:docMk/>
            <pc:sldMk cId="2608905954" sldId="256"/>
            <ac:spMk id="3" creationId="{5CA38765-06DB-8C4F-82E8-5F8AFCE4BF80}"/>
          </ac:spMkLst>
        </pc:spChg>
        <pc:spChg chg="add del mod">
          <ac:chgData name="Ong, Rosalind K" userId="S::rong@alamo.edu::a5dc1d97-52c7-4bd1-bdfe-05447f0665c1" providerId="AD" clId="Web-{A09BAAE9-D035-403F-AF04-94B220590352}" dt="2024-09-17T17:44:06.681" v="36"/>
          <ac:spMkLst>
            <pc:docMk/>
            <pc:sldMk cId="2608905954" sldId="256"/>
            <ac:spMk id="6" creationId="{09A29DB9-5DE9-D893-331F-E96D34E42560}"/>
          </ac:spMkLst>
        </pc:spChg>
        <pc:picChg chg="add mod">
          <ac:chgData name="Ong, Rosalind K" userId="S::rong@alamo.edu::a5dc1d97-52c7-4bd1-bdfe-05447f0665c1" providerId="AD" clId="Web-{A09BAAE9-D035-403F-AF04-94B220590352}" dt="2024-09-17T17:44:25.730" v="39"/>
          <ac:picMkLst>
            <pc:docMk/>
            <pc:sldMk cId="2608905954" sldId="256"/>
            <ac:picMk id="4" creationId="{0E314D49-11C3-8450-1F30-FB096FB68C5B}"/>
          </ac:picMkLst>
        </pc:picChg>
      </pc:sldChg>
      <pc:sldChg chg="addSp delSp modSp">
        <pc:chgData name="Ong, Rosalind K" userId="S::rong@alamo.edu::a5dc1d97-52c7-4bd1-bdfe-05447f0665c1" providerId="AD" clId="Web-{A09BAAE9-D035-403F-AF04-94B220590352}" dt="2024-09-17T17:50:56.433" v="141" actId="1076"/>
        <pc:sldMkLst>
          <pc:docMk/>
          <pc:sldMk cId="2460320155" sldId="257"/>
        </pc:sldMkLst>
        <pc:spChg chg="mod">
          <ac:chgData name="Ong, Rosalind K" userId="S::rong@alamo.edu::a5dc1d97-52c7-4bd1-bdfe-05447f0665c1" providerId="AD" clId="Web-{A09BAAE9-D035-403F-AF04-94B220590352}" dt="2024-09-17T17:46:51.413" v="74" actId="20577"/>
          <ac:spMkLst>
            <pc:docMk/>
            <pc:sldMk cId="2460320155" sldId="257"/>
            <ac:spMk id="2" creationId="{BBB7A427-DDCA-464E-BBE6-2AE29C6AFF5A}"/>
          </ac:spMkLst>
        </pc:spChg>
        <pc:spChg chg="mod">
          <ac:chgData name="Ong, Rosalind K" userId="S::rong@alamo.edu::a5dc1d97-52c7-4bd1-bdfe-05447f0665c1" providerId="AD" clId="Web-{A09BAAE9-D035-403F-AF04-94B220590352}" dt="2024-09-17T17:48:23.733" v="85" actId="1076"/>
          <ac:spMkLst>
            <pc:docMk/>
            <pc:sldMk cId="2460320155" sldId="257"/>
            <ac:spMk id="3" creationId="{CF4B3ED5-D009-8544-A6CD-0623BC24AF61}"/>
          </ac:spMkLst>
        </pc:spChg>
        <pc:spChg chg="add del mod">
          <ac:chgData name="Ong, Rosalind K" userId="S::rong@alamo.edu::a5dc1d97-52c7-4bd1-bdfe-05447f0665c1" providerId="AD" clId="Web-{A09BAAE9-D035-403F-AF04-94B220590352}" dt="2024-09-17T17:37:21.415" v="8"/>
          <ac:spMkLst>
            <pc:docMk/>
            <pc:sldMk cId="2460320155" sldId="257"/>
            <ac:spMk id="4" creationId="{3568C4D9-5304-648E-9694-5862DB15121D}"/>
          </ac:spMkLst>
        </pc:spChg>
        <pc:spChg chg="add del mod">
          <ac:chgData name="Ong, Rosalind K" userId="S::rong@alamo.edu::a5dc1d97-52c7-4bd1-bdfe-05447f0665c1" providerId="AD" clId="Web-{A09BAAE9-D035-403F-AF04-94B220590352}" dt="2024-09-17T17:41:02.995" v="16"/>
          <ac:spMkLst>
            <pc:docMk/>
            <pc:sldMk cId="2460320155" sldId="257"/>
            <ac:spMk id="5" creationId="{808815F2-029A-8D79-732F-1A7AA5D3B12D}"/>
          </ac:spMkLst>
        </pc:spChg>
        <pc:cxnChg chg="add mod">
          <ac:chgData name="Ong, Rosalind K" userId="S::rong@alamo.edu::a5dc1d97-52c7-4bd1-bdfe-05447f0665c1" providerId="AD" clId="Web-{A09BAAE9-D035-403F-AF04-94B220590352}" dt="2024-09-17T17:50:56.433" v="141" actId="1076"/>
          <ac:cxnSpMkLst>
            <pc:docMk/>
            <pc:sldMk cId="2460320155" sldId="257"/>
            <ac:cxnSpMk id="6" creationId="{37F41D85-2C31-6500-108F-F315014F8545}"/>
          </ac:cxnSpMkLst>
        </pc:cxnChg>
      </pc:sldChg>
      <pc:sldChg chg="modSp add del replId">
        <pc:chgData name="Ong, Rosalind K" userId="S::rong@alamo.edu::a5dc1d97-52c7-4bd1-bdfe-05447f0665c1" providerId="AD" clId="Web-{A09BAAE9-D035-403F-AF04-94B220590352}" dt="2024-09-17T18:24:17.680" v="459"/>
        <pc:sldMkLst>
          <pc:docMk/>
          <pc:sldMk cId="1222959681" sldId="258"/>
        </pc:sldMkLst>
        <pc:spChg chg="mod">
          <ac:chgData name="Ong, Rosalind K" userId="S::rong@alamo.edu::a5dc1d97-52c7-4bd1-bdfe-05447f0665c1" providerId="AD" clId="Web-{A09BAAE9-D035-403F-AF04-94B220590352}" dt="2024-09-17T17:37:36.213" v="12" actId="20577"/>
          <ac:spMkLst>
            <pc:docMk/>
            <pc:sldMk cId="1222959681" sldId="258"/>
            <ac:spMk id="3" creationId="{CF4B3ED5-D009-8544-A6CD-0623BC24AF61}"/>
          </ac:spMkLst>
        </pc:spChg>
      </pc:sldChg>
      <pc:sldChg chg="modSp add del replId">
        <pc:chgData name="Ong, Rosalind K" userId="S::rong@alamo.edu::a5dc1d97-52c7-4bd1-bdfe-05447f0665c1" providerId="AD" clId="Web-{A09BAAE9-D035-403F-AF04-94B220590352}" dt="2024-09-17T18:00:27.572" v="327"/>
        <pc:sldMkLst>
          <pc:docMk/>
          <pc:sldMk cId="3144359631" sldId="259"/>
        </pc:sldMkLst>
        <pc:spChg chg="mod">
          <ac:chgData name="Ong, Rosalind K" userId="S::rong@alamo.edu::a5dc1d97-52c7-4bd1-bdfe-05447f0665c1" providerId="AD" clId="Web-{A09BAAE9-D035-403F-AF04-94B220590352}" dt="2024-09-17T18:00:07.789" v="321" actId="20577"/>
          <ac:spMkLst>
            <pc:docMk/>
            <pc:sldMk cId="3144359631" sldId="259"/>
            <ac:spMk id="3" creationId="{CF4B3ED5-D009-8544-A6CD-0623BC24AF61}"/>
          </ac:spMkLst>
        </pc:spChg>
      </pc:sldChg>
      <pc:sldChg chg="modSp add replId">
        <pc:chgData name="Ong, Rosalind K" userId="S::rong@alamo.edu::a5dc1d97-52c7-4bd1-bdfe-05447f0665c1" providerId="AD" clId="Web-{A09BAAE9-D035-403F-AF04-94B220590352}" dt="2024-09-17T17:50:45.182" v="140" actId="1076"/>
        <pc:sldMkLst>
          <pc:docMk/>
          <pc:sldMk cId="1925220604" sldId="260"/>
        </pc:sldMkLst>
        <pc:spChg chg="mod">
          <ac:chgData name="Ong, Rosalind K" userId="S::rong@alamo.edu::a5dc1d97-52c7-4bd1-bdfe-05447f0665c1" providerId="AD" clId="Web-{A09BAAE9-D035-403F-AF04-94B220590352}" dt="2024-09-17T17:50:29.555" v="136" actId="14100"/>
          <ac:spMkLst>
            <pc:docMk/>
            <pc:sldMk cId="1925220604" sldId="260"/>
            <ac:spMk id="2" creationId="{BBB7A427-DDCA-464E-BBE6-2AE29C6AFF5A}"/>
          </ac:spMkLst>
        </pc:spChg>
        <pc:spChg chg="mod">
          <ac:chgData name="Ong, Rosalind K" userId="S::rong@alamo.edu::a5dc1d97-52c7-4bd1-bdfe-05447f0665c1" providerId="AD" clId="Web-{A09BAAE9-D035-403F-AF04-94B220590352}" dt="2024-09-17T17:50:42.213" v="139" actId="1076"/>
          <ac:spMkLst>
            <pc:docMk/>
            <pc:sldMk cId="1925220604" sldId="260"/>
            <ac:spMk id="3" creationId="{CF4B3ED5-D009-8544-A6CD-0623BC24AF61}"/>
          </ac:spMkLst>
        </pc:spChg>
        <pc:cxnChg chg="mod">
          <ac:chgData name="Ong, Rosalind K" userId="S::rong@alamo.edu::a5dc1d97-52c7-4bd1-bdfe-05447f0665c1" providerId="AD" clId="Web-{A09BAAE9-D035-403F-AF04-94B220590352}" dt="2024-09-17T17:50:45.182" v="140" actId="1076"/>
          <ac:cxnSpMkLst>
            <pc:docMk/>
            <pc:sldMk cId="1925220604" sldId="260"/>
            <ac:cxnSpMk id="6" creationId="{37F41D85-2C31-6500-108F-F315014F8545}"/>
          </ac:cxnSpMkLst>
        </pc:cxnChg>
      </pc:sldChg>
      <pc:sldChg chg="modSp new del">
        <pc:chgData name="Ong, Rosalind K" userId="S::rong@alamo.edu::a5dc1d97-52c7-4bd1-bdfe-05447f0665c1" providerId="AD" clId="Web-{A09BAAE9-D035-403F-AF04-94B220590352}" dt="2024-09-17T17:48:51.954" v="88"/>
        <pc:sldMkLst>
          <pc:docMk/>
          <pc:sldMk cId="4074368811" sldId="260"/>
        </pc:sldMkLst>
        <pc:spChg chg="mod">
          <ac:chgData name="Ong, Rosalind K" userId="S::rong@alamo.edu::a5dc1d97-52c7-4bd1-bdfe-05447f0665c1" providerId="AD" clId="Web-{A09BAAE9-D035-403F-AF04-94B220590352}" dt="2024-09-17T17:48:02.950" v="83" actId="20577"/>
          <ac:spMkLst>
            <pc:docMk/>
            <pc:sldMk cId="4074368811" sldId="260"/>
            <ac:spMk id="2" creationId="{D7292685-6632-026D-1D5B-F2A0688143E4}"/>
          </ac:spMkLst>
        </pc:spChg>
      </pc:sldChg>
      <pc:sldChg chg="modSp add replId">
        <pc:chgData name="Ong, Rosalind K" userId="S::rong@alamo.edu::a5dc1d97-52c7-4bd1-bdfe-05447f0665c1" providerId="AD" clId="Web-{A09BAAE9-D035-403F-AF04-94B220590352}" dt="2024-09-17T17:57:32.198" v="272" actId="20577"/>
        <pc:sldMkLst>
          <pc:docMk/>
          <pc:sldMk cId="2815424971" sldId="261"/>
        </pc:sldMkLst>
        <pc:spChg chg="mod">
          <ac:chgData name="Ong, Rosalind K" userId="S::rong@alamo.edu::a5dc1d97-52c7-4bd1-bdfe-05447f0665c1" providerId="AD" clId="Web-{A09BAAE9-D035-403F-AF04-94B220590352}" dt="2024-09-17T17:57:32.198" v="272" actId="20577"/>
          <ac:spMkLst>
            <pc:docMk/>
            <pc:sldMk cId="2815424971" sldId="261"/>
            <ac:spMk id="2" creationId="{BBB7A427-DDCA-464E-BBE6-2AE29C6AFF5A}"/>
          </ac:spMkLst>
        </pc:spChg>
        <pc:spChg chg="mod">
          <ac:chgData name="Ong, Rosalind K" userId="S::rong@alamo.edu::a5dc1d97-52c7-4bd1-bdfe-05447f0665c1" providerId="AD" clId="Web-{A09BAAE9-D035-403F-AF04-94B220590352}" dt="2024-09-17T17:52:36.315" v="171" actId="20577"/>
          <ac:spMkLst>
            <pc:docMk/>
            <pc:sldMk cId="2815424971" sldId="261"/>
            <ac:spMk id="3" creationId="{CF4B3ED5-D009-8544-A6CD-0623BC24AF61}"/>
          </ac:spMkLst>
        </pc:spChg>
        <pc:cxnChg chg="mod">
          <ac:chgData name="Ong, Rosalind K" userId="S::rong@alamo.edu::a5dc1d97-52c7-4bd1-bdfe-05447f0665c1" providerId="AD" clId="Web-{A09BAAE9-D035-403F-AF04-94B220590352}" dt="2024-09-17T17:52:28.080" v="168" actId="1076"/>
          <ac:cxnSpMkLst>
            <pc:docMk/>
            <pc:sldMk cId="2815424971" sldId="261"/>
            <ac:cxnSpMk id="6" creationId="{37F41D85-2C31-6500-108F-F315014F8545}"/>
          </ac:cxnSpMkLst>
        </pc:cxnChg>
      </pc:sldChg>
      <pc:sldChg chg="modSp add replId">
        <pc:chgData name="Ong, Rosalind K" userId="S::rong@alamo.edu::a5dc1d97-52c7-4bd1-bdfe-05447f0665c1" providerId="AD" clId="Web-{A09BAAE9-D035-403F-AF04-94B220590352}" dt="2024-09-17T17:58:42.829" v="306" actId="1076"/>
        <pc:sldMkLst>
          <pc:docMk/>
          <pc:sldMk cId="1998024489" sldId="262"/>
        </pc:sldMkLst>
        <pc:spChg chg="mod">
          <ac:chgData name="Ong, Rosalind K" userId="S::rong@alamo.edu::a5dc1d97-52c7-4bd1-bdfe-05447f0665c1" providerId="AD" clId="Web-{A09BAAE9-D035-403F-AF04-94B220590352}" dt="2024-09-17T17:58:32.172" v="305" actId="20577"/>
          <ac:spMkLst>
            <pc:docMk/>
            <pc:sldMk cId="1998024489" sldId="262"/>
            <ac:spMk id="2" creationId="{BBB7A427-DDCA-464E-BBE6-2AE29C6AFF5A}"/>
          </ac:spMkLst>
        </pc:spChg>
        <pc:spChg chg="mod">
          <ac:chgData name="Ong, Rosalind K" userId="S::rong@alamo.edu::a5dc1d97-52c7-4bd1-bdfe-05447f0665c1" providerId="AD" clId="Web-{A09BAAE9-D035-403F-AF04-94B220590352}" dt="2024-09-17T17:53:05.068" v="176" actId="20577"/>
          <ac:spMkLst>
            <pc:docMk/>
            <pc:sldMk cId="1998024489" sldId="262"/>
            <ac:spMk id="3" creationId="{CF4B3ED5-D009-8544-A6CD-0623BC24AF61}"/>
          </ac:spMkLst>
        </pc:spChg>
        <pc:cxnChg chg="mod">
          <ac:chgData name="Ong, Rosalind K" userId="S::rong@alamo.edu::a5dc1d97-52c7-4bd1-bdfe-05447f0665c1" providerId="AD" clId="Web-{A09BAAE9-D035-403F-AF04-94B220590352}" dt="2024-09-17T17:58:42.829" v="306" actId="1076"/>
          <ac:cxnSpMkLst>
            <pc:docMk/>
            <pc:sldMk cId="1998024489" sldId="262"/>
            <ac:cxnSpMk id="6" creationId="{37F41D85-2C31-6500-108F-F315014F8545}"/>
          </ac:cxnSpMkLst>
        </pc:cxnChg>
      </pc:sldChg>
      <pc:sldChg chg="addSp delSp modSp add replId">
        <pc:chgData name="Ong, Rosalind K" userId="S::rong@alamo.edu::a5dc1d97-52c7-4bd1-bdfe-05447f0665c1" providerId="AD" clId="Web-{A09BAAE9-D035-403F-AF04-94B220590352}" dt="2024-09-17T17:59:16.847" v="311"/>
        <pc:sldMkLst>
          <pc:docMk/>
          <pc:sldMk cId="1986210609" sldId="263"/>
        </pc:sldMkLst>
        <pc:spChg chg="del">
          <ac:chgData name="Ong, Rosalind K" userId="S::rong@alamo.edu::a5dc1d97-52c7-4bd1-bdfe-05447f0665c1" providerId="AD" clId="Web-{A09BAAE9-D035-403F-AF04-94B220590352}" dt="2024-09-17T17:59:12.566" v="310"/>
          <ac:spMkLst>
            <pc:docMk/>
            <pc:sldMk cId="1986210609" sldId="263"/>
            <ac:spMk id="2" creationId="{BBB7A427-DDCA-464E-BBE6-2AE29C6AFF5A}"/>
          </ac:spMkLst>
        </pc:spChg>
        <pc:spChg chg="mod">
          <ac:chgData name="Ong, Rosalind K" userId="S::rong@alamo.edu::a5dc1d97-52c7-4bd1-bdfe-05447f0665c1" providerId="AD" clId="Web-{A09BAAE9-D035-403F-AF04-94B220590352}" dt="2024-09-17T17:59:08.862" v="309" actId="20577"/>
          <ac:spMkLst>
            <pc:docMk/>
            <pc:sldMk cId="1986210609" sldId="263"/>
            <ac:spMk id="3" creationId="{CF4B3ED5-D009-8544-A6CD-0623BC24AF61}"/>
          </ac:spMkLst>
        </pc:spChg>
        <pc:spChg chg="add del mod">
          <ac:chgData name="Ong, Rosalind K" userId="S::rong@alamo.edu::a5dc1d97-52c7-4bd1-bdfe-05447f0665c1" providerId="AD" clId="Web-{A09BAAE9-D035-403F-AF04-94B220590352}" dt="2024-09-17T17:59:16.847" v="311"/>
          <ac:spMkLst>
            <pc:docMk/>
            <pc:sldMk cId="1986210609" sldId="263"/>
            <ac:spMk id="5" creationId="{749949E5-09C9-A916-8C67-F893A2DA8100}"/>
          </ac:spMkLst>
        </pc:spChg>
      </pc:sldChg>
      <pc:sldChg chg="addSp modSp add replId">
        <pc:chgData name="Ong, Rosalind K" userId="S::rong@alamo.edu::a5dc1d97-52c7-4bd1-bdfe-05447f0665c1" providerId="AD" clId="Web-{A09BAAE9-D035-403F-AF04-94B220590352}" dt="2024-09-17T18:45:22.271" v="466" actId="14100"/>
        <pc:sldMkLst>
          <pc:docMk/>
          <pc:sldMk cId="3624464165" sldId="264"/>
        </pc:sldMkLst>
        <pc:spChg chg="mod">
          <ac:chgData name="Ong, Rosalind K" userId="S::rong@alamo.edu::a5dc1d97-52c7-4bd1-bdfe-05447f0665c1" providerId="AD" clId="Web-{A09BAAE9-D035-403F-AF04-94B220590352}" dt="2024-09-17T18:07:06.947" v="458" actId="20577"/>
          <ac:spMkLst>
            <pc:docMk/>
            <pc:sldMk cId="3624464165" sldId="264"/>
            <ac:spMk id="2" creationId="{BBB7A427-DDCA-464E-BBE6-2AE29C6AFF5A}"/>
          </ac:spMkLst>
        </pc:spChg>
        <pc:spChg chg="mod">
          <ac:chgData name="Ong, Rosalind K" userId="S::rong@alamo.edu::a5dc1d97-52c7-4bd1-bdfe-05447f0665c1" providerId="AD" clId="Web-{A09BAAE9-D035-403F-AF04-94B220590352}" dt="2024-09-17T17:59:51.444" v="318" actId="20577"/>
          <ac:spMkLst>
            <pc:docMk/>
            <pc:sldMk cId="3624464165" sldId="264"/>
            <ac:spMk id="3" creationId="{CF4B3ED5-D009-8544-A6CD-0623BC24AF61}"/>
          </ac:spMkLst>
        </pc:spChg>
        <pc:spChg chg="add mod">
          <ac:chgData name="Ong, Rosalind K" userId="S::rong@alamo.edu::a5dc1d97-52c7-4bd1-bdfe-05447f0665c1" providerId="AD" clId="Web-{A09BAAE9-D035-403F-AF04-94B220590352}" dt="2024-09-17T18:25:22.619" v="464" actId="20577"/>
          <ac:spMkLst>
            <pc:docMk/>
            <pc:sldMk cId="3624464165" sldId="264"/>
            <ac:spMk id="4" creationId="{051CA626-8CB3-3BB2-FD25-CDFDB36BACC2}"/>
          </ac:spMkLst>
        </pc:spChg>
        <pc:cxnChg chg="mod">
          <ac:chgData name="Ong, Rosalind K" userId="S::rong@alamo.edu::a5dc1d97-52c7-4bd1-bdfe-05447f0665c1" providerId="AD" clId="Web-{A09BAAE9-D035-403F-AF04-94B220590352}" dt="2024-09-17T18:45:22.271" v="466" actId="14100"/>
          <ac:cxnSpMkLst>
            <pc:docMk/>
            <pc:sldMk cId="3624464165" sldId="264"/>
            <ac:cxnSpMk id="6" creationId="{37F41D85-2C31-6500-108F-F315014F8545}"/>
          </ac:cxnSpMkLst>
        </pc:cxnChg>
      </pc:sldChg>
    </pc:docChg>
  </pc:docChgLst>
  <pc:docChgLst>
    <pc:chgData name="Venkat, Usha M" userId="d2868469-6eaa-4e53-ad76-bebe2112c366" providerId="ADAL" clId="{508EF3E8-4C63-4552-80E7-7E08DDDFAF3A}"/>
    <pc:docChg chg="undo custSel addSld modSld sldOrd">
      <pc:chgData name="Venkat, Usha M" userId="d2868469-6eaa-4e53-ad76-bebe2112c366" providerId="ADAL" clId="{508EF3E8-4C63-4552-80E7-7E08DDDFAF3A}" dt="2024-09-23T17:07:59.074" v="660" actId="1076"/>
      <pc:docMkLst>
        <pc:docMk/>
      </pc:docMkLst>
      <pc:sldChg chg="addSp modSp mod ord">
        <pc:chgData name="Venkat, Usha M" userId="d2868469-6eaa-4e53-ad76-bebe2112c366" providerId="ADAL" clId="{508EF3E8-4C63-4552-80E7-7E08DDDFAF3A}" dt="2024-09-23T16:48:59.166" v="184" actId="207"/>
        <pc:sldMkLst>
          <pc:docMk/>
          <pc:sldMk cId="200500622" sldId="265"/>
        </pc:sldMkLst>
        <pc:spChg chg="mod">
          <ac:chgData name="Venkat, Usha M" userId="d2868469-6eaa-4e53-ad76-bebe2112c366" providerId="ADAL" clId="{508EF3E8-4C63-4552-80E7-7E08DDDFAF3A}" dt="2024-09-23T16:48:59.166" v="184" actId="207"/>
          <ac:spMkLst>
            <pc:docMk/>
            <pc:sldMk cId="200500622" sldId="265"/>
            <ac:spMk id="2" creationId="{BBB7A427-DDCA-464E-BBE6-2AE29C6AFF5A}"/>
          </ac:spMkLst>
        </pc:spChg>
        <pc:spChg chg="mod">
          <ac:chgData name="Venkat, Usha M" userId="d2868469-6eaa-4e53-ad76-bebe2112c366" providerId="ADAL" clId="{508EF3E8-4C63-4552-80E7-7E08DDDFAF3A}" dt="2024-09-23T16:36:15.846" v="98" actId="255"/>
          <ac:spMkLst>
            <pc:docMk/>
            <pc:sldMk cId="200500622" sldId="265"/>
            <ac:spMk id="3" creationId="{CF4B3ED5-D009-8544-A6CD-0623BC24AF61}"/>
          </ac:spMkLst>
        </pc:spChg>
        <pc:picChg chg="add mod">
          <ac:chgData name="Venkat, Usha M" userId="d2868469-6eaa-4e53-ad76-bebe2112c366" providerId="ADAL" clId="{508EF3E8-4C63-4552-80E7-7E08DDDFAF3A}" dt="2024-09-23T16:48:40.759" v="183" actId="1076"/>
          <ac:picMkLst>
            <pc:docMk/>
            <pc:sldMk cId="200500622" sldId="265"/>
            <ac:picMk id="5" creationId="{591E81C0-AA56-CD4D-C2CD-B8791B49BE12}"/>
          </ac:picMkLst>
        </pc:picChg>
      </pc:sldChg>
      <pc:sldChg chg="addSp delSp modSp mod">
        <pc:chgData name="Venkat, Usha M" userId="d2868469-6eaa-4e53-ad76-bebe2112c366" providerId="ADAL" clId="{508EF3E8-4C63-4552-80E7-7E08DDDFAF3A}" dt="2024-09-23T17:04:29.942" v="595" actId="20577"/>
        <pc:sldMkLst>
          <pc:docMk/>
          <pc:sldMk cId="2103561909" sldId="271"/>
        </pc:sldMkLst>
        <pc:spChg chg="del">
          <ac:chgData name="Venkat, Usha M" userId="d2868469-6eaa-4e53-ad76-bebe2112c366" providerId="ADAL" clId="{508EF3E8-4C63-4552-80E7-7E08DDDFAF3A}" dt="2024-09-23T16:27:52.626" v="24"/>
          <ac:spMkLst>
            <pc:docMk/>
            <pc:sldMk cId="2103561909" sldId="271"/>
            <ac:spMk id="2" creationId="{BBB7A427-DDCA-464E-BBE6-2AE29C6AFF5A}"/>
          </ac:spMkLst>
        </pc:spChg>
        <pc:spChg chg="mod">
          <ac:chgData name="Venkat, Usha M" userId="d2868469-6eaa-4e53-ad76-bebe2112c366" providerId="ADAL" clId="{508EF3E8-4C63-4552-80E7-7E08DDDFAF3A}" dt="2024-09-23T16:25:06.308" v="11" actId="6549"/>
          <ac:spMkLst>
            <pc:docMk/>
            <pc:sldMk cId="2103561909" sldId="271"/>
            <ac:spMk id="3" creationId="{CF4B3ED5-D009-8544-A6CD-0623BC24AF61}"/>
          </ac:spMkLst>
        </pc:spChg>
        <pc:spChg chg="add mod">
          <ac:chgData name="Venkat, Usha M" userId="d2868469-6eaa-4e53-ad76-bebe2112c366" providerId="ADAL" clId="{508EF3E8-4C63-4552-80E7-7E08DDDFAF3A}" dt="2024-09-23T16:26:28.796" v="13" actId="1076"/>
          <ac:spMkLst>
            <pc:docMk/>
            <pc:sldMk cId="2103561909" sldId="271"/>
            <ac:spMk id="4" creationId="{9B6388C8-8D24-F7F0-B41B-9AD0C0AD258D}"/>
          </ac:spMkLst>
        </pc:spChg>
        <pc:spChg chg="add mod">
          <ac:chgData name="Venkat, Usha M" userId="d2868469-6eaa-4e53-ad76-bebe2112c366" providerId="ADAL" clId="{508EF3E8-4C63-4552-80E7-7E08DDDFAF3A}" dt="2024-09-23T16:26:36.482" v="14" actId="1076"/>
          <ac:spMkLst>
            <pc:docMk/>
            <pc:sldMk cId="2103561909" sldId="271"/>
            <ac:spMk id="5" creationId="{493533E6-969A-45A3-0128-8B5D936EC6C5}"/>
          </ac:spMkLst>
        </pc:spChg>
        <pc:spChg chg="add mod">
          <ac:chgData name="Venkat, Usha M" userId="d2868469-6eaa-4e53-ad76-bebe2112c366" providerId="ADAL" clId="{508EF3E8-4C63-4552-80E7-7E08DDDFAF3A}" dt="2024-09-23T16:26:44.978" v="17" actId="1076"/>
          <ac:spMkLst>
            <pc:docMk/>
            <pc:sldMk cId="2103561909" sldId="271"/>
            <ac:spMk id="7" creationId="{ABF1165D-4B56-54C2-3B2B-83D8F3659BEF}"/>
          </ac:spMkLst>
        </pc:spChg>
        <pc:spChg chg="add del mod">
          <ac:chgData name="Venkat, Usha M" userId="d2868469-6eaa-4e53-ad76-bebe2112c366" providerId="ADAL" clId="{508EF3E8-4C63-4552-80E7-7E08DDDFAF3A}" dt="2024-09-23T16:27:29.412" v="20" actId="478"/>
          <ac:spMkLst>
            <pc:docMk/>
            <pc:sldMk cId="2103561909" sldId="271"/>
            <ac:spMk id="8" creationId="{59A41F56-2FEA-6372-E148-FF8FDB686842}"/>
          </ac:spMkLst>
        </pc:spChg>
        <pc:spChg chg="add del mod">
          <ac:chgData name="Venkat, Usha M" userId="d2868469-6eaa-4e53-ad76-bebe2112c366" providerId="ADAL" clId="{508EF3E8-4C63-4552-80E7-7E08DDDFAF3A}" dt="2024-09-23T16:27:29.412" v="20" actId="478"/>
          <ac:spMkLst>
            <pc:docMk/>
            <pc:sldMk cId="2103561909" sldId="271"/>
            <ac:spMk id="9" creationId="{AA591878-664C-ADC2-2DB2-B123F3FA5D02}"/>
          </ac:spMkLst>
        </pc:spChg>
        <pc:spChg chg="add del mod">
          <ac:chgData name="Venkat, Usha M" userId="d2868469-6eaa-4e53-ad76-bebe2112c366" providerId="ADAL" clId="{508EF3E8-4C63-4552-80E7-7E08DDDFAF3A}" dt="2024-09-23T16:27:29.412" v="20" actId="478"/>
          <ac:spMkLst>
            <pc:docMk/>
            <pc:sldMk cId="2103561909" sldId="271"/>
            <ac:spMk id="10" creationId="{92E7D1C0-FFD6-F535-8FB1-5960F66E1004}"/>
          </ac:spMkLst>
        </pc:spChg>
        <pc:spChg chg="add mod">
          <ac:chgData name="Venkat, Usha M" userId="d2868469-6eaa-4e53-ad76-bebe2112c366" providerId="ADAL" clId="{508EF3E8-4C63-4552-80E7-7E08DDDFAF3A}" dt="2024-09-23T17:04:29.942" v="595" actId="20577"/>
          <ac:spMkLst>
            <pc:docMk/>
            <pc:sldMk cId="2103561909" sldId="271"/>
            <ac:spMk id="12" creationId="{18AF6BAB-23C0-6D6E-3666-71BA83B420E6}"/>
          </ac:spMkLst>
        </pc:spChg>
        <pc:spChg chg="add del mod">
          <ac:chgData name="Venkat, Usha M" userId="d2868469-6eaa-4e53-ad76-bebe2112c366" providerId="ADAL" clId="{508EF3E8-4C63-4552-80E7-7E08DDDFAF3A}" dt="2024-09-23T16:28:34.580" v="30" actId="478"/>
          <ac:spMkLst>
            <pc:docMk/>
            <pc:sldMk cId="2103561909" sldId="271"/>
            <ac:spMk id="13" creationId="{B8EC4397-51C1-8C61-BA77-771171B45D40}"/>
          </ac:spMkLst>
        </pc:spChg>
        <pc:spChg chg="add del mod">
          <ac:chgData name="Venkat, Usha M" userId="d2868469-6eaa-4e53-ad76-bebe2112c366" providerId="ADAL" clId="{508EF3E8-4C63-4552-80E7-7E08DDDFAF3A}" dt="2024-09-23T16:28:45.346" v="32" actId="478"/>
          <ac:spMkLst>
            <pc:docMk/>
            <pc:sldMk cId="2103561909" sldId="271"/>
            <ac:spMk id="14" creationId="{A4747A3E-2748-DE52-D5FD-C320B537ACA8}"/>
          </ac:spMkLst>
        </pc:spChg>
        <pc:spChg chg="add del mod">
          <ac:chgData name="Venkat, Usha M" userId="d2868469-6eaa-4e53-ad76-bebe2112c366" providerId="ADAL" clId="{508EF3E8-4C63-4552-80E7-7E08DDDFAF3A}" dt="2024-09-23T16:28:58.071" v="34" actId="478"/>
          <ac:spMkLst>
            <pc:docMk/>
            <pc:sldMk cId="2103561909" sldId="271"/>
            <ac:spMk id="15" creationId="{3ECC5750-A263-F659-5AD1-149BF16720D4}"/>
          </ac:spMkLst>
        </pc:spChg>
        <pc:spChg chg="add mod">
          <ac:chgData name="Venkat, Usha M" userId="d2868469-6eaa-4e53-ad76-bebe2112c366" providerId="ADAL" clId="{508EF3E8-4C63-4552-80E7-7E08DDDFAF3A}" dt="2024-09-23T16:29:19.360" v="36" actId="1076"/>
          <ac:spMkLst>
            <pc:docMk/>
            <pc:sldMk cId="2103561909" sldId="271"/>
            <ac:spMk id="16" creationId="{012C3B76-A75D-D19E-3ADF-6D9ACA6AB79F}"/>
          </ac:spMkLst>
        </pc:spChg>
        <pc:spChg chg="add mod">
          <ac:chgData name="Venkat, Usha M" userId="d2868469-6eaa-4e53-ad76-bebe2112c366" providerId="ADAL" clId="{508EF3E8-4C63-4552-80E7-7E08DDDFAF3A}" dt="2024-09-23T16:31:40.745" v="50" actId="20577"/>
          <ac:spMkLst>
            <pc:docMk/>
            <pc:sldMk cId="2103561909" sldId="271"/>
            <ac:spMk id="17" creationId="{80BE0218-C35C-CBB8-4C86-49938D4FBC90}"/>
          </ac:spMkLst>
        </pc:spChg>
        <pc:spChg chg="add mod">
          <ac:chgData name="Venkat, Usha M" userId="d2868469-6eaa-4e53-ad76-bebe2112c366" providerId="ADAL" clId="{508EF3E8-4C63-4552-80E7-7E08DDDFAF3A}" dt="2024-09-23T16:31:44.351" v="52" actId="20577"/>
          <ac:spMkLst>
            <pc:docMk/>
            <pc:sldMk cId="2103561909" sldId="271"/>
            <ac:spMk id="18" creationId="{6DCC6ED8-8A24-AC7C-03B9-DE083FD44525}"/>
          </ac:spMkLst>
        </pc:spChg>
        <pc:spChg chg="add mod">
          <ac:chgData name="Venkat, Usha M" userId="d2868469-6eaa-4e53-ad76-bebe2112c366" providerId="ADAL" clId="{508EF3E8-4C63-4552-80E7-7E08DDDFAF3A}" dt="2024-09-23T16:30:27.024" v="41"/>
          <ac:spMkLst>
            <pc:docMk/>
            <pc:sldMk cId="2103561909" sldId="271"/>
            <ac:spMk id="19" creationId="{2EF0F7DF-C0CD-13D9-FB43-680471398480}"/>
          </ac:spMkLst>
        </pc:spChg>
        <pc:spChg chg="add mod">
          <ac:chgData name="Venkat, Usha M" userId="d2868469-6eaa-4e53-ad76-bebe2112c366" providerId="ADAL" clId="{508EF3E8-4C63-4552-80E7-7E08DDDFAF3A}" dt="2024-09-23T16:30:36.950" v="42"/>
          <ac:spMkLst>
            <pc:docMk/>
            <pc:sldMk cId="2103561909" sldId="271"/>
            <ac:spMk id="20" creationId="{489B90D4-B3E5-5668-52D2-954A423AB47D}"/>
          </ac:spMkLst>
        </pc:spChg>
        <pc:spChg chg="add mod">
          <ac:chgData name="Venkat, Usha M" userId="d2868469-6eaa-4e53-ad76-bebe2112c366" providerId="ADAL" clId="{508EF3E8-4C63-4552-80E7-7E08DDDFAF3A}" dt="2024-09-23T16:31:16.052" v="48" actId="20577"/>
          <ac:spMkLst>
            <pc:docMk/>
            <pc:sldMk cId="2103561909" sldId="271"/>
            <ac:spMk id="21" creationId="{A7034504-359B-0A1A-1DE7-E01D957CAA86}"/>
          </ac:spMkLst>
        </pc:spChg>
        <pc:picChg chg="add mod">
          <ac:chgData name="Venkat, Usha M" userId="d2868469-6eaa-4e53-ad76-bebe2112c366" providerId="ADAL" clId="{508EF3E8-4C63-4552-80E7-7E08DDDFAF3A}" dt="2024-09-23T16:31:07.549" v="46" actId="14100"/>
          <ac:picMkLst>
            <pc:docMk/>
            <pc:sldMk cId="2103561909" sldId="271"/>
            <ac:picMk id="11" creationId="{E2AE99D7-03E1-44BF-57AB-771C308F5E16}"/>
          </ac:picMkLst>
        </pc:picChg>
      </pc:sldChg>
      <pc:sldChg chg="addSp delSp modSp new mod">
        <pc:chgData name="Venkat, Usha M" userId="d2868469-6eaa-4e53-ad76-bebe2112c366" providerId="ADAL" clId="{508EF3E8-4C63-4552-80E7-7E08DDDFAF3A}" dt="2024-09-23T16:59:01.337" v="591" actId="1076"/>
        <pc:sldMkLst>
          <pc:docMk/>
          <pc:sldMk cId="3719987165" sldId="273"/>
        </pc:sldMkLst>
        <pc:spChg chg="mod">
          <ac:chgData name="Venkat, Usha M" userId="d2868469-6eaa-4e53-ad76-bebe2112c366" providerId="ADAL" clId="{508EF3E8-4C63-4552-80E7-7E08DDDFAF3A}" dt="2024-09-23T16:50:24.118" v="219" actId="20577"/>
          <ac:spMkLst>
            <pc:docMk/>
            <pc:sldMk cId="3719987165" sldId="273"/>
            <ac:spMk id="2" creationId="{A3E1DA62-AC15-C186-CAA8-C11F74E7D07E}"/>
          </ac:spMkLst>
        </pc:spChg>
        <pc:spChg chg="del">
          <ac:chgData name="Venkat, Usha M" userId="d2868469-6eaa-4e53-ad76-bebe2112c366" providerId="ADAL" clId="{508EF3E8-4C63-4552-80E7-7E08DDDFAF3A}" dt="2024-09-23T16:50:54.382" v="220" actId="1032"/>
          <ac:spMkLst>
            <pc:docMk/>
            <pc:sldMk cId="3719987165" sldId="273"/>
            <ac:spMk id="3" creationId="{BCB32530-3B17-4AD0-00D6-1CF4005B3780}"/>
          </ac:spMkLst>
        </pc:spChg>
        <pc:graphicFrameChg chg="add mod modGraphic">
          <ac:chgData name="Venkat, Usha M" userId="d2868469-6eaa-4e53-ad76-bebe2112c366" providerId="ADAL" clId="{508EF3E8-4C63-4552-80E7-7E08DDDFAF3A}" dt="2024-09-23T16:59:01.337" v="591" actId="1076"/>
          <ac:graphicFrameMkLst>
            <pc:docMk/>
            <pc:sldMk cId="3719987165" sldId="273"/>
            <ac:graphicFrameMk id="4" creationId="{EC7CC731-1D23-694F-CE51-A9E81DD721ED}"/>
          </ac:graphicFrameMkLst>
        </pc:graphicFrameChg>
      </pc:sldChg>
      <pc:sldChg chg="addSp delSp modSp new mod">
        <pc:chgData name="Venkat, Usha M" userId="d2868469-6eaa-4e53-ad76-bebe2112c366" providerId="ADAL" clId="{508EF3E8-4C63-4552-80E7-7E08DDDFAF3A}" dt="2024-09-23T17:07:59.074" v="660" actId="1076"/>
        <pc:sldMkLst>
          <pc:docMk/>
          <pc:sldMk cId="3195914012" sldId="274"/>
        </pc:sldMkLst>
        <pc:spChg chg="mod">
          <ac:chgData name="Venkat, Usha M" userId="d2868469-6eaa-4e53-ad76-bebe2112c366" providerId="ADAL" clId="{508EF3E8-4C63-4552-80E7-7E08DDDFAF3A}" dt="2024-09-23T17:07:59.074" v="660" actId="1076"/>
          <ac:spMkLst>
            <pc:docMk/>
            <pc:sldMk cId="3195914012" sldId="274"/>
            <ac:spMk id="2" creationId="{55C95BE9-E794-873C-38B8-324547347F7C}"/>
          </ac:spMkLst>
        </pc:spChg>
        <pc:spChg chg="add del mod">
          <ac:chgData name="Venkat, Usha M" userId="d2868469-6eaa-4e53-ad76-bebe2112c366" providerId="ADAL" clId="{508EF3E8-4C63-4552-80E7-7E08DDDFAF3A}" dt="2024-09-23T16:54:36.074" v="426"/>
          <ac:spMkLst>
            <pc:docMk/>
            <pc:sldMk cId="3195914012" sldId="274"/>
            <ac:spMk id="3" creationId="{5CAF7ED6-7616-BEDA-FCD6-E8A939C4CB24}"/>
          </ac:spMkLst>
        </pc:spChg>
        <pc:spChg chg="add mod">
          <ac:chgData name="Venkat, Usha M" userId="d2868469-6eaa-4e53-ad76-bebe2112c366" providerId="ADAL" clId="{508EF3E8-4C63-4552-80E7-7E08DDDFAF3A}" dt="2024-09-23T16:54:28.565" v="425"/>
          <ac:spMkLst>
            <pc:docMk/>
            <pc:sldMk cId="3195914012" sldId="274"/>
            <ac:spMk id="4" creationId="{42C37D19-69A5-3446-4695-D570443D0039}"/>
          </ac:spMkLst>
        </pc:spChg>
        <pc:spChg chg="add del mod">
          <ac:chgData name="Venkat, Usha M" userId="d2868469-6eaa-4e53-ad76-bebe2112c366" providerId="ADAL" clId="{508EF3E8-4C63-4552-80E7-7E08DDDFAF3A}" dt="2024-09-23T16:54:57.802" v="429" actId="21"/>
          <ac:spMkLst>
            <pc:docMk/>
            <pc:sldMk cId="3195914012" sldId="274"/>
            <ac:spMk id="5" creationId="{ECFADC77-B63E-261F-A66A-A63619D61B90}"/>
          </ac:spMkLst>
        </pc:spChg>
        <pc:spChg chg="add mod">
          <ac:chgData name="Venkat, Usha M" userId="d2868469-6eaa-4e53-ad76-bebe2112c366" providerId="ADAL" clId="{508EF3E8-4C63-4552-80E7-7E08DDDFAF3A}" dt="2024-09-23T16:58:22.086" v="588" actId="1076"/>
          <ac:spMkLst>
            <pc:docMk/>
            <pc:sldMk cId="3195914012" sldId="274"/>
            <ac:spMk id="6" creationId="{3070BC3D-C60D-F49E-2084-D4DC1E44A96F}"/>
          </ac:spMkLst>
        </pc:spChg>
        <pc:spChg chg="add mod">
          <ac:chgData name="Venkat, Usha M" userId="d2868469-6eaa-4e53-ad76-bebe2112c366" providerId="ADAL" clId="{508EF3E8-4C63-4552-80E7-7E08DDDFAF3A}" dt="2024-09-23T16:56:09.321" v="475" actId="20577"/>
          <ac:spMkLst>
            <pc:docMk/>
            <pc:sldMk cId="3195914012" sldId="274"/>
            <ac:spMk id="7" creationId="{D4AD38D6-25CE-24C9-4DFE-BF67BE904AA2}"/>
          </ac:spMkLst>
        </pc:spChg>
        <pc:spChg chg="add mod">
          <ac:chgData name="Venkat, Usha M" userId="d2868469-6eaa-4e53-ad76-bebe2112c366" providerId="ADAL" clId="{508EF3E8-4C63-4552-80E7-7E08DDDFAF3A}" dt="2024-09-23T16:56:05.134" v="473" actId="20577"/>
          <ac:spMkLst>
            <pc:docMk/>
            <pc:sldMk cId="3195914012" sldId="274"/>
            <ac:spMk id="8" creationId="{3FC44408-739F-C643-EE73-8EE869DD92EF}"/>
          </ac:spMkLst>
        </pc:spChg>
        <pc:spChg chg="add mod">
          <ac:chgData name="Venkat, Usha M" userId="d2868469-6eaa-4e53-ad76-bebe2112c366" providerId="ADAL" clId="{508EF3E8-4C63-4552-80E7-7E08DDDFAF3A}" dt="2024-09-23T16:58:17.977" v="587" actId="1076"/>
          <ac:spMkLst>
            <pc:docMk/>
            <pc:sldMk cId="3195914012" sldId="274"/>
            <ac:spMk id="9" creationId="{99F04B51-54B7-15EB-A039-C789594F0552}"/>
          </ac:spMkLst>
        </pc:spChg>
        <pc:spChg chg="add mod">
          <ac:chgData name="Venkat, Usha M" userId="d2868469-6eaa-4e53-ad76-bebe2112c366" providerId="ADAL" clId="{508EF3E8-4C63-4552-80E7-7E08DDDFAF3A}" dt="2024-09-23T16:58:14.769" v="586" actId="1076"/>
          <ac:spMkLst>
            <pc:docMk/>
            <pc:sldMk cId="3195914012" sldId="274"/>
            <ac:spMk id="10" creationId="{8D1DCF1C-4DB7-31A1-8F9F-D94018B9558A}"/>
          </ac:spMkLst>
        </pc:spChg>
        <pc:spChg chg="add mod">
          <ac:chgData name="Venkat, Usha M" userId="d2868469-6eaa-4e53-ad76-bebe2112c366" providerId="ADAL" clId="{508EF3E8-4C63-4552-80E7-7E08DDDFAF3A}" dt="2024-09-23T17:07:53.208" v="659" actId="20577"/>
          <ac:spMkLst>
            <pc:docMk/>
            <pc:sldMk cId="3195914012" sldId="274"/>
            <ac:spMk id="11" creationId="{4EB946DA-3EC1-C28A-266A-80D19059C99C}"/>
          </ac:spMkLst>
        </pc:spChg>
      </pc:sldChg>
    </pc:docChg>
  </pc:docChgLst>
  <pc:docChgLst>
    <pc:chgData name="Eratne, Savithra U" userId="S::seratne@alamo.edu::180dfb1b-d1ac-4922-a6c5-30b56e37f5a6" providerId="AD" clId="Web-{B1DEDB6F-8360-1003-2BAB-A67CFB60BF0C}"/>
    <pc:docChg chg="modSld">
      <pc:chgData name="Eratne, Savithra U" userId="S::seratne@alamo.edu::180dfb1b-d1ac-4922-a6c5-30b56e37f5a6" providerId="AD" clId="Web-{B1DEDB6F-8360-1003-2BAB-A67CFB60BF0C}" dt="2024-09-26T21:17:36.832" v="142" actId="20577"/>
      <pc:docMkLst>
        <pc:docMk/>
      </pc:docMkLst>
      <pc:sldChg chg="modSp">
        <pc:chgData name="Eratne, Savithra U" userId="S::seratne@alamo.edu::180dfb1b-d1ac-4922-a6c5-30b56e37f5a6" providerId="AD" clId="Web-{B1DEDB6F-8360-1003-2BAB-A67CFB60BF0C}" dt="2024-09-26T21:17:36.832" v="142" actId="20577"/>
        <pc:sldMkLst>
          <pc:docMk/>
          <pc:sldMk cId="286731062" sldId="266"/>
        </pc:sldMkLst>
        <pc:spChg chg="mod">
          <ac:chgData name="Eratne, Savithra U" userId="S::seratne@alamo.edu::180dfb1b-d1ac-4922-a6c5-30b56e37f5a6" providerId="AD" clId="Web-{B1DEDB6F-8360-1003-2BAB-A67CFB60BF0C}" dt="2024-09-26T21:17:36.832" v="142" actId="20577"/>
          <ac:spMkLst>
            <pc:docMk/>
            <pc:sldMk cId="286731062" sldId="266"/>
            <ac:spMk id="2" creationId="{BBB7A427-DDCA-464E-BBE6-2AE29C6AFF5A}"/>
          </ac:spMkLst>
        </pc:spChg>
      </pc:sldChg>
    </pc:docChg>
  </pc:docChgLst>
  <pc:docChgLst>
    <pc:chgData name="Ong, Rosalind K" userId="S::rong@alamo.edu::a5dc1d97-52c7-4bd1-bdfe-05447f0665c1" providerId="AD" clId="Web-{84651F93-4C85-4A01-8F9A-574667FCC05F}"/>
    <pc:docChg chg="addSld delSld modSld sldOrd">
      <pc:chgData name="Ong, Rosalind K" userId="S::rong@alamo.edu::a5dc1d97-52c7-4bd1-bdfe-05447f0665c1" providerId="AD" clId="Web-{84651F93-4C85-4A01-8F9A-574667FCC05F}" dt="2024-09-19T21:47:24.337" v="40" actId="20577"/>
      <pc:docMkLst>
        <pc:docMk/>
      </pc:docMkLst>
      <pc:sldChg chg="ord">
        <pc:chgData name="Ong, Rosalind K" userId="S::rong@alamo.edu::a5dc1d97-52c7-4bd1-bdfe-05447f0665c1" providerId="AD" clId="Web-{84651F93-4C85-4A01-8F9A-574667FCC05F}" dt="2024-09-19T21:45:40.739" v="18"/>
        <pc:sldMkLst>
          <pc:docMk/>
          <pc:sldMk cId="200500622" sldId="265"/>
        </pc:sldMkLst>
      </pc:sldChg>
      <pc:sldChg chg="modSp add ord">
        <pc:chgData name="Ong, Rosalind K" userId="S::rong@alamo.edu::a5dc1d97-52c7-4bd1-bdfe-05447f0665c1" providerId="AD" clId="Web-{84651F93-4C85-4A01-8F9A-574667FCC05F}" dt="2024-09-19T21:45:40.739" v="17"/>
        <pc:sldMkLst>
          <pc:docMk/>
          <pc:sldMk cId="286731062" sldId="266"/>
        </pc:sldMkLst>
        <pc:spChg chg="mod">
          <ac:chgData name="Ong, Rosalind K" userId="S::rong@alamo.edu::a5dc1d97-52c7-4bd1-bdfe-05447f0665c1" providerId="AD" clId="Web-{84651F93-4C85-4A01-8F9A-574667FCC05F}" dt="2024-09-19T21:45:06.035" v="5" actId="20577"/>
          <ac:spMkLst>
            <pc:docMk/>
            <pc:sldMk cId="286731062" sldId="266"/>
            <ac:spMk id="3" creationId="{CF4B3ED5-D009-8544-A6CD-0623BC24AF61}"/>
          </ac:spMkLst>
        </pc:spChg>
      </pc:sldChg>
      <pc:sldChg chg="modSp add ord">
        <pc:chgData name="Ong, Rosalind K" userId="S::rong@alamo.edu::a5dc1d97-52c7-4bd1-bdfe-05447f0665c1" providerId="AD" clId="Web-{84651F93-4C85-4A01-8F9A-574667FCC05F}" dt="2024-09-19T21:45:40.739" v="16"/>
        <pc:sldMkLst>
          <pc:docMk/>
          <pc:sldMk cId="1306734281" sldId="267"/>
        </pc:sldMkLst>
        <pc:spChg chg="mod">
          <ac:chgData name="Ong, Rosalind K" userId="S::rong@alamo.edu::a5dc1d97-52c7-4bd1-bdfe-05447f0665c1" providerId="AD" clId="Web-{84651F93-4C85-4A01-8F9A-574667FCC05F}" dt="2024-09-19T21:45:23.239" v="12" actId="20577"/>
          <ac:spMkLst>
            <pc:docMk/>
            <pc:sldMk cId="1306734281" sldId="267"/>
            <ac:spMk id="3" creationId="{CF4B3ED5-D009-8544-A6CD-0623BC24AF61}"/>
          </ac:spMkLst>
        </pc:spChg>
      </pc:sldChg>
      <pc:sldChg chg="modSp add">
        <pc:chgData name="Ong, Rosalind K" userId="S::rong@alamo.edu::a5dc1d97-52c7-4bd1-bdfe-05447f0665c1" providerId="AD" clId="Web-{84651F93-4C85-4A01-8F9A-574667FCC05F}" dt="2024-09-19T21:46:37.288" v="31" actId="20577"/>
        <pc:sldMkLst>
          <pc:docMk/>
          <pc:sldMk cId="1805681685" sldId="268"/>
        </pc:sldMkLst>
        <pc:spChg chg="mod">
          <ac:chgData name="Ong, Rosalind K" userId="S::rong@alamo.edu::a5dc1d97-52c7-4bd1-bdfe-05447f0665c1" providerId="AD" clId="Web-{84651F93-4C85-4A01-8F9A-574667FCC05F}" dt="2024-09-19T21:46:37.288" v="31" actId="20577"/>
          <ac:spMkLst>
            <pc:docMk/>
            <pc:sldMk cId="1805681685" sldId="268"/>
            <ac:spMk id="3" creationId="{CF4B3ED5-D009-8544-A6CD-0623BC24AF61}"/>
          </ac:spMkLst>
        </pc:spChg>
      </pc:sldChg>
      <pc:sldChg chg="add del">
        <pc:chgData name="Ong, Rosalind K" userId="S::rong@alamo.edu::a5dc1d97-52c7-4bd1-bdfe-05447f0665c1" providerId="AD" clId="Web-{84651F93-4C85-4A01-8F9A-574667FCC05F}" dt="2024-09-19T21:46:27.210" v="28"/>
        <pc:sldMkLst>
          <pc:docMk/>
          <pc:sldMk cId="2314005867" sldId="269"/>
        </pc:sldMkLst>
      </pc:sldChg>
      <pc:sldChg chg="add del">
        <pc:chgData name="Ong, Rosalind K" userId="S::rong@alamo.edu::a5dc1d97-52c7-4bd1-bdfe-05447f0665c1" providerId="AD" clId="Web-{84651F93-4C85-4A01-8F9A-574667FCC05F}" dt="2024-09-19T21:46:58.649" v="36"/>
        <pc:sldMkLst>
          <pc:docMk/>
          <pc:sldMk cId="3862142992" sldId="270"/>
        </pc:sldMkLst>
      </pc:sldChg>
      <pc:sldChg chg="modSp add">
        <pc:chgData name="Ong, Rosalind K" userId="S::rong@alamo.edu::a5dc1d97-52c7-4bd1-bdfe-05447f0665c1" providerId="AD" clId="Web-{84651F93-4C85-4A01-8F9A-574667FCC05F}" dt="2024-09-19T21:46:54.367" v="35" actId="20577"/>
        <pc:sldMkLst>
          <pc:docMk/>
          <pc:sldMk cId="2103561909" sldId="271"/>
        </pc:sldMkLst>
        <pc:spChg chg="mod">
          <ac:chgData name="Ong, Rosalind K" userId="S::rong@alamo.edu::a5dc1d97-52c7-4bd1-bdfe-05447f0665c1" providerId="AD" clId="Web-{84651F93-4C85-4A01-8F9A-574667FCC05F}" dt="2024-09-19T21:46:54.367" v="35" actId="20577"/>
          <ac:spMkLst>
            <pc:docMk/>
            <pc:sldMk cId="2103561909" sldId="271"/>
            <ac:spMk id="3" creationId="{CF4B3ED5-D009-8544-A6CD-0623BC24AF61}"/>
          </ac:spMkLst>
        </pc:spChg>
      </pc:sldChg>
      <pc:sldChg chg="modSp add">
        <pc:chgData name="Ong, Rosalind K" userId="S::rong@alamo.edu::a5dc1d97-52c7-4bd1-bdfe-05447f0665c1" providerId="AD" clId="Web-{84651F93-4C85-4A01-8F9A-574667FCC05F}" dt="2024-09-19T21:47:24.337" v="40" actId="20577"/>
        <pc:sldMkLst>
          <pc:docMk/>
          <pc:sldMk cId="132728271" sldId="272"/>
        </pc:sldMkLst>
        <pc:spChg chg="mod">
          <ac:chgData name="Ong, Rosalind K" userId="S::rong@alamo.edu::a5dc1d97-52c7-4bd1-bdfe-05447f0665c1" providerId="AD" clId="Web-{84651F93-4C85-4A01-8F9A-574667FCC05F}" dt="2024-09-19T21:47:24.337" v="40" actId="20577"/>
          <ac:spMkLst>
            <pc:docMk/>
            <pc:sldMk cId="132728271" sldId="272"/>
            <ac:spMk id="3" creationId="{CF4B3ED5-D009-8544-A6CD-0623BC24AF61}"/>
          </ac:spMkLst>
        </pc:spChg>
      </pc:sldChg>
    </pc:docChg>
  </pc:docChgLst>
  <pc:docChgLst>
    <pc:chgData name="Jones, Seabrook" userId="S::sjones290@alamo.edu::8d322473-abd2-43db-a278-4f30c0f9b479" providerId="AD" clId="Web-{2C0554E1-4FE9-E3AB-267C-2E667191F777}"/>
    <pc:docChg chg="modSld">
      <pc:chgData name="Jones, Seabrook" userId="S::sjones290@alamo.edu::8d322473-abd2-43db-a278-4f30c0f9b479" providerId="AD" clId="Web-{2C0554E1-4FE9-E3AB-267C-2E667191F777}" dt="2024-09-25T16:07:41.936" v="1" actId="1076"/>
      <pc:docMkLst>
        <pc:docMk/>
      </pc:docMkLst>
      <pc:sldChg chg="addSp modSp">
        <pc:chgData name="Jones, Seabrook" userId="S::sjones290@alamo.edu::8d322473-abd2-43db-a278-4f30c0f9b479" providerId="AD" clId="Web-{2C0554E1-4FE9-E3AB-267C-2E667191F777}" dt="2024-09-25T16:07:41.936" v="1" actId="1076"/>
        <pc:sldMkLst>
          <pc:docMk/>
          <pc:sldMk cId="132728271" sldId="272"/>
        </pc:sldMkLst>
        <pc:picChg chg="add mod">
          <ac:chgData name="Jones, Seabrook" userId="S::sjones290@alamo.edu::8d322473-abd2-43db-a278-4f30c0f9b479" providerId="AD" clId="Web-{2C0554E1-4FE9-E3AB-267C-2E667191F777}" dt="2024-09-25T16:07:41.936" v="1" actId="1076"/>
          <ac:picMkLst>
            <pc:docMk/>
            <pc:sldMk cId="132728271" sldId="272"/>
            <ac:picMk id="4" creationId="{A0FD3643-7A47-4A45-8B28-14BCF1D4DDB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D39FE-D8CF-43F1-8129-FE86666AF822}" type="doc">
      <dgm:prSet loTypeId="urn:microsoft.com/office/officeart/2011/layout/HexagonRadial" loCatId="cycle" qsTypeId="urn:microsoft.com/office/officeart/2005/8/quickstyle/simple1" qsCatId="simple" csTypeId="urn:microsoft.com/office/officeart/2005/8/colors/accent2_2" csCatId="accent2" phldr="1"/>
      <dgm:spPr/>
      <dgm:t>
        <a:bodyPr/>
        <a:lstStyle/>
        <a:p>
          <a:endParaRPr lang="en-US"/>
        </a:p>
      </dgm:t>
    </dgm:pt>
    <dgm:pt modelId="{827294DC-DE20-4CA4-89F0-48C93DE1FD57}">
      <dgm:prSet phldrT="[Text]"/>
      <dgm:spPr/>
      <dgm:t>
        <a:bodyPr/>
        <a:lstStyle/>
        <a:p>
          <a:r>
            <a:rPr lang="en-US"/>
            <a:t>College Integrated Planning</a:t>
          </a:r>
        </a:p>
      </dgm:t>
    </dgm:pt>
    <dgm:pt modelId="{F8369A82-02C8-4AA3-B4B3-0F63364BB958}" type="parTrans" cxnId="{76AC6654-CFC8-4BB0-AAC1-83E80C0298BE}">
      <dgm:prSet/>
      <dgm:spPr/>
      <dgm:t>
        <a:bodyPr/>
        <a:lstStyle/>
        <a:p>
          <a:endParaRPr lang="en-US"/>
        </a:p>
      </dgm:t>
    </dgm:pt>
    <dgm:pt modelId="{9B2DD637-2592-4776-9913-525A867E50C4}" type="sibTrans" cxnId="{76AC6654-CFC8-4BB0-AAC1-83E80C0298BE}">
      <dgm:prSet/>
      <dgm:spPr/>
      <dgm:t>
        <a:bodyPr/>
        <a:lstStyle/>
        <a:p>
          <a:endParaRPr lang="en-US"/>
        </a:p>
      </dgm:t>
    </dgm:pt>
    <dgm:pt modelId="{FAA7E642-E433-4E90-9DE5-36F00AF05E29}">
      <dgm:prSet phldrT="[Text]"/>
      <dgm:spPr/>
      <dgm:t>
        <a:bodyPr/>
        <a:lstStyle/>
        <a:p>
          <a:r>
            <a:rPr lang="en-US"/>
            <a:t>College Measures(KPI)</a:t>
          </a:r>
        </a:p>
      </dgm:t>
    </dgm:pt>
    <dgm:pt modelId="{AE21C278-990D-415F-BDF5-959E748E06D0}" type="parTrans" cxnId="{7920FADF-E8AD-4479-966C-3D62B2D1460C}">
      <dgm:prSet/>
      <dgm:spPr/>
      <dgm:t>
        <a:bodyPr/>
        <a:lstStyle/>
        <a:p>
          <a:endParaRPr lang="en-US"/>
        </a:p>
      </dgm:t>
    </dgm:pt>
    <dgm:pt modelId="{3412BEC6-2AFD-4A2B-907F-6FA588A9B35C}" type="sibTrans" cxnId="{7920FADF-E8AD-4479-966C-3D62B2D1460C}">
      <dgm:prSet/>
      <dgm:spPr/>
      <dgm:t>
        <a:bodyPr/>
        <a:lstStyle/>
        <a:p>
          <a:endParaRPr lang="en-US"/>
        </a:p>
      </dgm:t>
    </dgm:pt>
    <dgm:pt modelId="{276FFE59-BDAF-40D5-B9AE-DBEFC968C292}">
      <dgm:prSet phldrT="[Text]"/>
      <dgm:spPr/>
      <dgm:t>
        <a:bodyPr/>
        <a:lstStyle/>
        <a:p>
          <a:r>
            <a:rPr lang="en-US"/>
            <a:t>Strategic Planning (SPOL)</a:t>
          </a:r>
        </a:p>
      </dgm:t>
    </dgm:pt>
    <dgm:pt modelId="{7D19B3F0-180E-4B7C-AB73-0892852B0BEA}" type="parTrans" cxnId="{3A480026-98F5-4C7D-B103-ECA6F8F17545}">
      <dgm:prSet/>
      <dgm:spPr/>
      <dgm:t>
        <a:bodyPr/>
        <a:lstStyle/>
        <a:p>
          <a:endParaRPr lang="en-US"/>
        </a:p>
      </dgm:t>
    </dgm:pt>
    <dgm:pt modelId="{1353D6AA-6CBA-405A-BDFD-FB380CF7BA92}" type="sibTrans" cxnId="{3A480026-98F5-4C7D-B103-ECA6F8F17545}">
      <dgm:prSet/>
      <dgm:spPr/>
      <dgm:t>
        <a:bodyPr/>
        <a:lstStyle/>
        <a:p>
          <a:endParaRPr lang="en-US"/>
        </a:p>
      </dgm:t>
    </dgm:pt>
    <dgm:pt modelId="{95702A4A-A4FA-48E5-B99B-3E1C4BC6006E}">
      <dgm:prSet phldrT="[Text]"/>
      <dgm:spPr/>
      <dgm:t>
        <a:bodyPr/>
        <a:lstStyle/>
        <a:p>
          <a:r>
            <a:rPr lang="en-US"/>
            <a:t>Student Learning Assessment (eLumen)</a:t>
          </a:r>
        </a:p>
      </dgm:t>
    </dgm:pt>
    <dgm:pt modelId="{A6CA0BEF-6D49-41EA-AF47-CA5830E7514C}" type="parTrans" cxnId="{72168ECC-DC50-42DB-A950-19829A117168}">
      <dgm:prSet/>
      <dgm:spPr/>
      <dgm:t>
        <a:bodyPr/>
        <a:lstStyle/>
        <a:p>
          <a:endParaRPr lang="en-US"/>
        </a:p>
      </dgm:t>
    </dgm:pt>
    <dgm:pt modelId="{F3801DA6-DE55-4D24-960F-AB4381516C88}" type="sibTrans" cxnId="{72168ECC-DC50-42DB-A950-19829A117168}">
      <dgm:prSet/>
      <dgm:spPr/>
      <dgm:t>
        <a:bodyPr/>
        <a:lstStyle/>
        <a:p>
          <a:endParaRPr lang="en-US"/>
        </a:p>
      </dgm:t>
    </dgm:pt>
    <dgm:pt modelId="{A8223C59-36B6-44B5-9483-42C04DADE8E6}">
      <dgm:prSet phldrT="[Text]"/>
      <dgm:spPr/>
      <dgm:t>
        <a:bodyPr/>
        <a:lstStyle/>
        <a:p>
          <a:r>
            <a:rPr lang="en-US"/>
            <a:t>Unlocking Opportunity</a:t>
          </a:r>
        </a:p>
      </dgm:t>
    </dgm:pt>
    <dgm:pt modelId="{91D66B9F-703C-45FA-843E-06133A899CBC}" type="parTrans" cxnId="{595E9549-A145-4A80-A13C-B448EAF54F8D}">
      <dgm:prSet/>
      <dgm:spPr/>
      <dgm:t>
        <a:bodyPr/>
        <a:lstStyle/>
        <a:p>
          <a:endParaRPr lang="en-US"/>
        </a:p>
      </dgm:t>
    </dgm:pt>
    <dgm:pt modelId="{87CA41A3-0F41-4A3B-931A-085655239891}" type="sibTrans" cxnId="{595E9549-A145-4A80-A13C-B448EAF54F8D}">
      <dgm:prSet/>
      <dgm:spPr/>
      <dgm:t>
        <a:bodyPr/>
        <a:lstStyle/>
        <a:p>
          <a:endParaRPr lang="en-US"/>
        </a:p>
      </dgm:t>
    </dgm:pt>
    <dgm:pt modelId="{7FBF2BF7-2A5C-4890-A42B-15B80512383B}">
      <dgm:prSet phldrT="[Text]"/>
      <dgm:spPr/>
      <dgm:t>
        <a:bodyPr/>
        <a:lstStyle/>
        <a:p>
          <a:r>
            <a:rPr lang="en-US"/>
            <a:t>Smart Goals (</a:t>
          </a:r>
          <a:r>
            <a:rPr lang="en-US" err="1"/>
            <a:t>AlamoTalent</a:t>
          </a:r>
          <a:r>
            <a:rPr lang="en-US"/>
            <a:t>)</a:t>
          </a:r>
        </a:p>
      </dgm:t>
    </dgm:pt>
    <dgm:pt modelId="{503AB3B2-9740-4B55-B757-1368E1D22C38}" type="parTrans" cxnId="{1C0144E1-BE3E-4259-9F97-C3D78629551E}">
      <dgm:prSet/>
      <dgm:spPr/>
      <dgm:t>
        <a:bodyPr/>
        <a:lstStyle/>
        <a:p>
          <a:endParaRPr lang="en-US"/>
        </a:p>
      </dgm:t>
    </dgm:pt>
    <dgm:pt modelId="{7C94C515-B711-41D2-A087-7A95FD33606F}" type="sibTrans" cxnId="{1C0144E1-BE3E-4259-9F97-C3D78629551E}">
      <dgm:prSet/>
      <dgm:spPr/>
      <dgm:t>
        <a:bodyPr/>
        <a:lstStyle/>
        <a:p>
          <a:endParaRPr lang="en-US"/>
        </a:p>
      </dgm:t>
    </dgm:pt>
    <dgm:pt modelId="{D4729E6F-9BB0-4F54-86CE-8139F8AE7606}">
      <dgm:prSet phldrT="[Text]"/>
      <dgm:spPr/>
      <dgm:t>
        <a:bodyPr/>
        <a:lstStyle/>
        <a:p>
          <a:r>
            <a:rPr lang="en-US"/>
            <a:t>4DX</a:t>
          </a:r>
        </a:p>
      </dgm:t>
    </dgm:pt>
    <dgm:pt modelId="{462598B5-3F88-4117-9A02-CB091CD83F7E}" type="parTrans" cxnId="{B95C9D38-18BE-48F2-BB2A-9F5D3DC4C2D2}">
      <dgm:prSet/>
      <dgm:spPr/>
      <dgm:t>
        <a:bodyPr/>
        <a:lstStyle/>
        <a:p>
          <a:endParaRPr lang="en-US"/>
        </a:p>
      </dgm:t>
    </dgm:pt>
    <dgm:pt modelId="{F65D5568-EA3E-49FF-B7D9-808B367F0356}" type="sibTrans" cxnId="{B95C9D38-18BE-48F2-BB2A-9F5D3DC4C2D2}">
      <dgm:prSet/>
      <dgm:spPr/>
      <dgm:t>
        <a:bodyPr/>
        <a:lstStyle/>
        <a:p>
          <a:endParaRPr lang="en-US"/>
        </a:p>
      </dgm:t>
    </dgm:pt>
    <dgm:pt modelId="{82D02B63-921C-4A61-A7A4-39CB2313E8B8}" type="pres">
      <dgm:prSet presAssocID="{235D39FE-D8CF-43F1-8129-FE86666AF822}" presName="Name0" presStyleCnt="0">
        <dgm:presLayoutVars>
          <dgm:chMax val="1"/>
          <dgm:chPref val="1"/>
          <dgm:dir/>
          <dgm:animOne val="branch"/>
          <dgm:animLvl val="lvl"/>
        </dgm:presLayoutVars>
      </dgm:prSet>
      <dgm:spPr/>
    </dgm:pt>
    <dgm:pt modelId="{4D0CF5A9-DDEA-41A0-95F7-758F053679D8}" type="pres">
      <dgm:prSet presAssocID="{827294DC-DE20-4CA4-89F0-48C93DE1FD57}" presName="Parent" presStyleLbl="node0" presStyleIdx="0" presStyleCnt="1">
        <dgm:presLayoutVars>
          <dgm:chMax val="6"/>
          <dgm:chPref val="6"/>
        </dgm:presLayoutVars>
      </dgm:prSet>
      <dgm:spPr/>
    </dgm:pt>
    <dgm:pt modelId="{5077B3E2-0A28-4BEE-8664-1A24D52A52EA}" type="pres">
      <dgm:prSet presAssocID="{FAA7E642-E433-4E90-9DE5-36F00AF05E29}" presName="Accent1" presStyleCnt="0"/>
      <dgm:spPr/>
    </dgm:pt>
    <dgm:pt modelId="{46E0DE38-7313-4362-B6B2-DA7B9D1EC978}" type="pres">
      <dgm:prSet presAssocID="{FAA7E642-E433-4E90-9DE5-36F00AF05E29}" presName="Accent" presStyleLbl="bgShp" presStyleIdx="0" presStyleCnt="6"/>
      <dgm:spPr/>
    </dgm:pt>
    <dgm:pt modelId="{8BFD59F9-A9E5-4A26-80F2-3863CF9DAB12}" type="pres">
      <dgm:prSet presAssocID="{FAA7E642-E433-4E90-9DE5-36F00AF05E29}" presName="Child1" presStyleLbl="node1" presStyleIdx="0" presStyleCnt="6">
        <dgm:presLayoutVars>
          <dgm:chMax val="0"/>
          <dgm:chPref val="0"/>
          <dgm:bulletEnabled val="1"/>
        </dgm:presLayoutVars>
      </dgm:prSet>
      <dgm:spPr/>
    </dgm:pt>
    <dgm:pt modelId="{368405B8-D3BD-44D4-A8D9-E19F23EBA435}" type="pres">
      <dgm:prSet presAssocID="{276FFE59-BDAF-40D5-B9AE-DBEFC968C292}" presName="Accent2" presStyleCnt="0"/>
      <dgm:spPr/>
    </dgm:pt>
    <dgm:pt modelId="{5762A422-FB13-4C64-80A5-4AEC865A8E15}" type="pres">
      <dgm:prSet presAssocID="{276FFE59-BDAF-40D5-B9AE-DBEFC968C292}" presName="Accent" presStyleLbl="bgShp" presStyleIdx="1" presStyleCnt="6"/>
      <dgm:spPr/>
    </dgm:pt>
    <dgm:pt modelId="{72FF465B-197F-433E-A767-7A8D9CB6221A}" type="pres">
      <dgm:prSet presAssocID="{276FFE59-BDAF-40D5-B9AE-DBEFC968C292}" presName="Child2" presStyleLbl="node1" presStyleIdx="1" presStyleCnt="6">
        <dgm:presLayoutVars>
          <dgm:chMax val="0"/>
          <dgm:chPref val="0"/>
          <dgm:bulletEnabled val="1"/>
        </dgm:presLayoutVars>
      </dgm:prSet>
      <dgm:spPr/>
    </dgm:pt>
    <dgm:pt modelId="{8D21FBFD-D9E5-48A8-87D6-CFECE410A2E0}" type="pres">
      <dgm:prSet presAssocID="{95702A4A-A4FA-48E5-B99B-3E1C4BC6006E}" presName="Accent3" presStyleCnt="0"/>
      <dgm:spPr/>
    </dgm:pt>
    <dgm:pt modelId="{44AB3CA7-1DC5-4A14-BA0E-E6D218B06D5C}" type="pres">
      <dgm:prSet presAssocID="{95702A4A-A4FA-48E5-B99B-3E1C4BC6006E}" presName="Accent" presStyleLbl="bgShp" presStyleIdx="2" presStyleCnt="6"/>
      <dgm:spPr/>
    </dgm:pt>
    <dgm:pt modelId="{0957BD16-6548-4BE2-BBA3-C917079EAB00}" type="pres">
      <dgm:prSet presAssocID="{95702A4A-A4FA-48E5-B99B-3E1C4BC6006E}" presName="Child3" presStyleLbl="node1" presStyleIdx="2" presStyleCnt="6">
        <dgm:presLayoutVars>
          <dgm:chMax val="0"/>
          <dgm:chPref val="0"/>
          <dgm:bulletEnabled val="1"/>
        </dgm:presLayoutVars>
      </dgm:prSet>
      <dgm:spPr/>
    </dgm:pt>
    <dgm:pt modelId="{7C006CF6-5F16-45AA-9430-CACB758F9AAA}" type="pres">
      <dgm:prSet presAssocID="{A8223C59-36B6-44B5-9483-42C04DADE8E6}" presName="Accent4" presStyleCnt="0"/>
      <dgm:spPr/>
    </dgm:pt>
    <dgm:pt modelId="{3A7AB0D6-3392-49EC-B2DD-0C09199415D8}" type="pres">
      <dgm:prSet presAssocID="{A8223C59-36B6-44B5-9483-42C04DADE8E6}" presName="Accent" presStyleLbl="bgShp" presStyleIdx="3" presStyleCnt="6"/>
      <dgm:spPr/>
    </dgm:pt>
    <dgm:pt modelId="{750FBC32-35EA-46FE-B6C2-EC17E465DC7B}" type="pres">
      <dgm:prSet presAssocID="{A8223C59-36B6-44B5-9483-42C04DADE8E6}" presName="Child4" presStyleLbl="node1" presStyleIdx="3" presStyleCnt="6">
        <dgm:presLayoutVars>
          <dgm:chMax val="0"/>
          <dgm:chPref val="0"/>
          <dgm:bulletEnabled val="1"/>
        </dgm:presLayoutVars>
      </dgm:prSet>
      <dgm:spPr/>
    </dgm:pt>
    <dgm:pt modelId="{4A22FD0A-74FB-49B5-B742-C57BDC62E459}" type="pres">
      <dgm:prSet presAssocID="{7FBF2BF7-2A5C-4890-A42B-15B80512383B}" presName="Accent5" presStyleCnt="0"/>
      <dgm:spPr/>
    </dgm:pt>
    <dgm:pt modelId="{FD922638-EBAB-460E-A4C5-63BCB03CB64C}" type="pres">
      <dgm:prSet presAssocID="{7FBF2BF7-2A5C-4890-A42B-15B80512383B}" presName="Accent" presStyleLbl="bgShp" presStyleIdx="4" presStyleCnt="6"/>
      <dgm:spPr/>
    </dgm:pt>
    <dgm:pt modelId="{C1ABBCFA-C2BD-435C-A7D3-B0511C540CC5}" type="pres">
      <dgm:prSet presAssocID="{7FBF2BF7-2A5C-4890-A42B-15B80512383B}" presName="Child5" presStyleLbl="node1" presStyleIdx="4" presStyleCnt="6">
        <dgm:presLayoutVars>
          <dgm:chMax val="0"/>
          <dgm:chPref val="0"/>
          <dgm:bulletEnabled val="1"/>
        </dgm:presLayoutVars>
      </dgm:prSet>
      <dgm:spPr/>
    </dgm:pt>
    <dgm:pt modelId="{147E17EB-C89D-459C-886D-B4A622DD6C56}" type="pres">
      <dgm:prSet presAssocID="{D4729E6F-9BB0-4F54-86CE-8139F8AE7606}" presName="Accent6" presStyleCnt="0"/>
      <dgm:spPr/>
    </dgm:pt>
    <dgm:pt modelId="{EA8E00F2-18B5-4740-8B35-095C7C31778E}" type="pres">
      <dgm:prSet presAssocID="{D4729E6F-9BB0-4F54-86CE-8139F8AE7606}" presName="Accent" presStyleLbl="bgShp" presStyleIdx="5" presStyleCnt="6"/>
      <dgm:spPr/>
    </dgm:pt>
    <dgm:pt modelId="{73B08980-182A-4E13-9F70-B01911763E1E}" type="pres">
      <dgm:prSet presAssocID="{D4729E6F-9BB0-4F54-86CE-8139F8AE7606}" presName="Child6" presStyleLbl="node1" presStyleIdx="5" presStyleCnt="6">
        <dgm:presLayoutVars>
          <dgm:chMax val="0"/>
          <dgm:chPref val="0"/>
          <dgm:bulletEnabled val="1"/>
        </dgm:presLayoutVars>
      </dgm:prSet>
      <dgm:spPr/>
    </dgm:pt>
  </dgm:ptLst>
  <dgm:cxnLst>
    <dgm:cxn modelId="{3A480026-98F5-4C7D-B103-ECA6F8F17545}" srcId="{827294DC-DE20-4CA4-89F0-48C93DE1FD57}" destId="{276FFE59-BDAF-40D5-B9AE-DBEFC968C292}" srcOrd="1" destOrd="0" parTransId="{7D19B3F0-180E-4B7C-AB73-0892852B0BEA}" sibTransId="{1353D6AA-6CBA-405A-BDFD-FB380CF7BA92}"/>
    <dgm:cxn modelId="{AB11A337-77E8-40E3-9284-94F8D539DC32}" type="presOf" srcId="{827294DC-DE20-4CA4-89F0-48C93DE1FD57}" destId="{4D0CF5A9-DDEA-41A0-95F7-758F053679D8}" srcOrd="0" destOrd="0" presId="urn:microsoft.com/office/officeart/2011/layout/HexagonRadial"/>
    <dgm:cxn modelId="{B95C9D38-18BE-48F2-BB2A-9F5D3DC4C2D2}" srcId="{827294DC-DE20-4CA4-89F0-48C93DE1FD57}" destId="{D4729E6F-9BB0-4F54-86CE-8139F8AE7606}" srcOrd="5" destOrd="0" parTransId="{462598B5-3F88-4117-9A02-CB091CD83F7E}" sibTransId="{F65D5568-EA3E-49FF-B7D9-808B367F0356}"/>
    <dgm:cxn modelId="{3316E962-29C2-49F6-B632-9B10D1550732}" type="presOf" srcId="{D4729E6F-9BB0-4F54-86CE-8139F8AE7606}" destId="{73B08980-182A-4E13-9F70-B01911763E1E}" srcOrd="0" destOrd="0" presId="urn:microsoft.com/office/officeart/2011/layout/HexagonRadial"/>
    <dgm:cxn modelId="{595E9549-A145-4A80-A13C-B448EAF54F8D}" srcId="{827294DC-DE20-4CA4-89F0-48C93DE1FD57}" destId="{A8223C59-36B6-44B5-9483-42C04DADE8E6}" srcOrd="3" destOrd="0" parTransId="{91D66B9F-703C-45FA-843E-06133A899CBC}" sibTransId="{87CA41A3-0F41-4A3B-931A-085655239891}"/>
    <dgm:cxn modelId="{76AC6654-CFC8-4BB0-AAC1-83E80C0298BE}" srcId="{235D39FE-D8CF-43F1-8129-FE86666AF822}" destId="{827294DC-DE20-4CA4-89F0-48C93DE1FD57}" srcOrd="0" destOrd="0" parTransId="{F8369A82-02C8-4AA3-B4B3-0F63364BB958}" sibTransId="{9B2DD637-2592-4776-9913-525A867E50C4}"/>
    <dgm:cxn modelId="{2CD65B57-1BEA-4A1E-82DB-866884E314F2}" type="presOf" srcId="{FAA7E642-E433-4E90-9DE5-36F00AF05E29}" destId="{8BFD59F9-A9E5-4A26-80F2-3863CF9DAB12}" srcOrd="0" destOrd="0" presId="urn:microsoft.com/office/officeart/2011/layout/HexagonRadial"/>
    <dgm:cxn modelId="{7D0B0485-058B-4BE4-95A4-1994FEFB0F73}" type="presOf" srcId="{276FFE59-BDAF-40D5-B9AE-DBEFC968C292}" destId="{72FF465B-197F-433E-A767-7A8D9CB6221A}" srcOrd="0" destOrd="0" presId="urn:microsoft.com/office/officeart/2011/layout/HexagonRadial"/>
    <dgm:cxn modelId="{0BEB7EB8-FF2A-4039-835F-6594240D0BD4}" type="presOf" srcId="{A8223C59-36B6-44B5-9483-42C04DADE8E6}" destId="{750FBC32-35EA-46FE-B6C2-EC17E465DC7B}" srcOrd="0" destOrd="0" presId="urn:microsoft.com/office/officeart/2011/layout/HexagonRadial"/>
    <dgm:cxn modelId="{920E57CC-1A0D-4B16-88C1-66022131825D}" type="presOf" srcId="{235D39FE-D8CF-43F1-8129-FE86666AF822}" destId="{82D02B63-921C-4A61-A7A4-39CB2313E8B8}" srcOrd="0" destOrd="0" presId="urn:microsoft.com/office/officeart/2011/layout/HexagonRadial"/>
    <dgm:cxn modelId="{72168ECC-DC50-42DB-A950-19829A117168}" srcId="{827294DC-DE20-4CA4-89F0-48C93DE1FD57}" destId="{95702A4A-A4FA-48E5-B99B-3E1C4BC6006E}" srcOrd="2" destOrd="0" parTransId="{A6CA0BEF-6D49-41EA-AF47-CA5830E7514C}" sibTransId="{F3801DA6-DE55-4D24-960F-AB4381516C88}"/>
    <dgm:cxn modelId="{7920FADF-E8AD-4479-966C-3D62B2D1460C}" srcId="{827294DC-DE20-4CA4-89F0-48C93DE1FD57}" destId="{FAA7E642-E433-4E90-9DE5-36F00AF05E29}" srcOrd="0" destOrd="0" parTransId="{AE21C278-990D-415F-BDF5-959E748E06D0}" sibTransId="{3412BEC6-2AFD-4A2B-907F-6FA588A9B35C}"/>
    <dgm:cxn modelId="{1C0144E1-BE3E-4259-9F97-C3D78629551E}" srcId="{827294DC-DE20-4CA4-89F0-48C93DE1FD57}" destId="{7FBF2BF7-2A5C-4890-A42B-15B80512383B}" srcOrd="4" destOrd="0" parTransId="{503AB3B2-9740-4B55-B757-1368E1D22C38}" sibTransId="{7C94C515-B711-41D2-A087-7A95FD33606F}"/>
    <dgm:cxn modelId="{9C5154F8-3474-4009-B197-27111F7DFE26}" type="presOf" srcId="{95702A4A-A4FA-48E5-B99B-3E1C4BC6006E}" destId="{0957BD16-6548-4BE2-BBA3-C917079EAB00}" srcOrd="0" destOrd="0" presId="urn:microsoft.com/office/officeart/2011/layout/HexagonRadial"/>
    <dgm:cxn modelId="{109401FF-8735-44A9-9FB3-513595801BE2}" type="presOf" srcId="{7FBF2BF7-2A5C-4890-A42B-15B80512383B}" destId="{C1ABBCFA-C2BD-435C-A7D3-B0511C540CC5}" srcOrd="0" destOrd="0" presId="urn:microsoft.com/office/officeart/2011/layout/HexagonRadial"/>
    <dgm:cxn modelId="{3D99AC1F-D442-48BA-88F9-E84156A21D14}" type="presParOf" srcId="{82D02B63-921C-4A61-A7A4-39CB2313E8B8}" destId="{4D0CF5A9-DDEA-41A0-95F7-758F053679D8}" srcOrd="0" destOrd="0" presId="urn:microsoft.com/office/officeart/2011/layout/HexagonRadial"/>
    <dgm:cxn modelId="{AF18D9EE-7C78-4280-960C-BAC8DC30292C}" type="presParOf" srcId="{82D02B63-921C-4A61-A7A4-39CB2313E8B8}" destId="{5077B3E2-0A28-4BEE-8664-1A24D52A52EA}" srcOrd="1" destOrd="0" presId="urn:microsoft.com/office/officeart/2011/layout/HexagonRadial"/>
    <dgm:cxn modelId="{C9AD1960-EDB5-4541-ABBA-F9C903FFE59F}" type="presParOf" srcId="{5077B3E2-0A28-4BEE-8664-1A24D52A52EA}" destId="{46E0DE38-7313-4362-B6B2-DA7B9D1EC978}" srcOrd="0" destOrd="0" presId="urn:microsoft.com/office/officeart/2011/layout/HexagonRadial"/>
    <dgm:cxn modelId="{2A6AD1BC-559D-4EB7-86FB-96B21E28F879}" type="presParOf" srcId="{82D02B63-921C-4A61-A7A4-39CB2313E8B8}" destId="{8BFD59F9-A9E5-4A26-80F2-3863CF9DAB12}" srcOrd="2" destOrd="0" presId="urn:microsoft.com/office/officeart/2011/layout/HexagonRadial"/>
    <dgm:cxn modelId="{4320C88F-5176-42CD-B871-D6F9C40E1C74}" type="presParOf" srcId="{82D02B63-921C-4A61-A7A4-39CB2313E8B8}" destId="{368405B8-D3BD-44D4-A8D9-E19F23EBA435}" srcOrd="3" destOrd="0" presId="urn:microsoft.com/office/officeart/2011/layout/HexagonRadial"/>
    <dgm:cxn modelId="{5394781C-C823-44E6-B6EC-189995D7E948}" type="presParOf" srcId="{368405B8-D3BD-44D4-A8D9-E19F23EBA435}" destId="{5762A422-FB13-4C64-80A5-4AEC865A8E15}" srcOrd="0" destOrd="0" presId="urn:microsoft.com/office/officeart/2011/layout/HexagonRadial"/>
    <dgm:cxn modelId="{B10034FA-65FF-4785-B51F-92327C1C3FC5}" type="presParOf" srcId="{82D02B63-921C-4A61-A7A4-39CB2313E8B8}" destId="{72FF465B-197F-433E-A767-7A8D9CB6221A}" srcOrd="4" destOrd="0" presId="urn:microsoft.com/office/officeart/2011/layout/HexagonRadial"/>
    <dgm:cxn modelId="{DCE43CF7-4F70-4F85-AEE3-7C3E9915BE15}" type="presParOf" srcId="{82D02B63-921C-4A61-A7A4-39CB2313E8B8}" destId="{8D21FBFD-D9E5-48A8-87D6-CFECE410A2E0}" srcOrd="5" destOrd="0" presId="urn:microsoft.com/office/officeart/2011/layout/HexagonRadial"/>
    <dgm:cxn modelId="{64DAF72D-8726-4852-9F39-E93846B9EACD}" type="presParOf" srcId="{8D21FBFD-D9E5-48A8-87D6-CFECE410A2E0}" destId="{44AB3CA7-1DC5-4A14-BA0E-E6D218B06D5C}" srcOrd="0" destOrd="0" presId="urn:microsoft.com/office/officeart/2011/layout/HexagonRadial"/>
    <dgm:cxn modelId="{A5031E3D-B298-4B2B-811C-35A41351A356}" type="presParOf" srcId="{82D02B63-921C-4A61-A7A4-39CB2313E8B8}" destId="{0957BD16-6548-4BE2-BBA3-C917079EAB00}" srcOrd="6" destOrd="0" presId="urn:microsoft.com/office/officeart/2011/layout/HexagonRadial"/>
    <dgm:cxn modelId="{690738D3-C34C-4ECE-8494-9BBC07A1A919}" type="presParOf" srcId="{82D02B63-921C-4A61-A7A4-39CB2313E8B8}" destId="{7C006CF6-5F16-45AA-9430-CACB758F9AAA}" srcOrd="7" destOrd="0" presId="urn:microsoft.com/office/officeart/2011/layout/HexagonRadial"/>
    <dgm:cxn modelId="{54B92930-E40E-4101-AF89-DD1F6B51BD46}" type="presParOf" srcId="{7C006CF6-5F16-45AA-9430-CACB758F9AAA}" destId="{3A7AB0D6-3392-49EC-B2DD-0C09199415D8}" srcOrd="0" destOrd="0" presId="urn:microsoft.com/office/officeart/2011/layout/HexagonRadial"/>
    <dgm:cxn modelId="{60FB791D-0ED5-4201-809A-430F46A82F7A}" type="presParOf" srcId="{82D02B63-921C-4A61-A7A4-39CB2313E8B8}" destId="{750FBC32-35EA-46FE-B6C2-EC17E465DC7B}" srcOrd="8" destOrd="0" presId="urn:microsoft.com/office/officeart/2011/layout/HexagonRadial"/>
    <dgm:cxn modelId="{0C6D53B3-1444-49B7-A950-28D807AEF9D3}" type="presParOf" srcId="{82D02B63-921C-4A61-A7A4-39CB2313E8B8}" destId="{4A22FD0A-74FB-49B5-B742-C57BDC62E459}" srcOrd="9" destOrd="0" presId="urn:microsoft.com/office/officeart/2011/layout/HexagonRadial"/>
    <dgm:cxn modelId="{46A4C29D-ADCB-4E50-AA42-8CB244052443}" type="presParOf" srcId="{4A22FD0A-74FB-49B5-B742-C57BDC62E459}" destId="{FD922638-EBAB-460E-A4C5-63BCB03CB64C}" srcOrd="0" destOrd="0" presId="urn:microsoft.com/office/officeart/2011/layout/HexagonRadial"/>
    <dgm:cxn modelId="{3727BFCE-DC9E-4FBC-96D3-543AD9B5D287}" type="presParOf" srcId="{82D02B63-921C-4A61-A7A4-39CB2313E8B8}" destId="{C1ABBCFA-C2BD-435C-A7D3-B0511C540CC5}" srcOrd="10" destOrd="0" presId="urn:microsoft.com/office/officeart/2011/layout/HexagonRadial"/>
    <dgm:cxn modelId="{D9E489FF-5BD0-4A99-AA5A-12FA0239E409}" type="presParOf" srcId="{82D02B63-921C-4A61-A7A4-39CB2313E8B8}" destId="{147E17EB-C89D-459C-886D-B4A622DD6C56}" srcOrd="11" destOrd="0" presId="urn:microsoft.com/office/officeart/2011/layout/HexagonRadial"/>
    <dgm:cxn modelId="{DFD28E4E-7F01-4A74-8D82-25EEFEF85998}" type="presParOf" srcId="{147E17EB-C89D-459C-886D-B4A622DD6C56}" destId="{EA8E00F2-18B5-4740-8B35-095C7C31778E}" srcOrd="0" destOrd="0" presId="urn:microsoft.com/office/officeart/2011/layout/HexagonRadial"/>
    <dgm:cxn modelId="{0780DAE0-0459-41F8-A56C-D6588C8B12D7}" type="presParOf" srcId="{82D02B63-921C-4A61-A7A4-39CB2313E8B8}" destId="{73B08980-182A-4E13-9F70-B01911763E1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A746D-43B5-4598-876D-24CD212A9D36}"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5F72BD0-2F5E-4267-B540-25CCCB365998}">
      <dgm:prSet phldrT="[Text]"/>
      <dgm:spPr/>
      <dgm:t>
        <a:bodyPr/>
        <a:lstStyle/>
        <a:p>
          <a:r>
            <a:rPr lang="en-US"/>
            <a:t>Data</a:t>
          </a:r>
        </a:p>
      </dgm:t>
    </dgm:pt>
    <dgm:pt modelId="{68AC6188-3D6C-40DE-9AD1-49FA0D6FBD0F}" type="parTrans" cxnId="{0A606E7E-B03E-48AF-929D-0AE456082392}">
      <dgm:prSet/>
      <dgm:spPr/>
      <dgm:t>
        <a:bodyPr/>
        <a:lstStyle/>
        <a:p>
          <a:endParaRPr lang="en-US"/>
        </a:p>
      </dgm:t>
    </dgm:pt>
    <dgm:pt modelId="{CB5E907B-22EC-4079-8BFD-03E22C68B7B1}" type="sibTrans" cxnId="{0A606E7E-B03E-48AF-929D-0AE456082392}">
      <dgm:prSet/>
      <dgm:spPr/>
      <dgm:t>
        <a:bodyPr/>
        <a:lstStyle/>
        <a:p>
          <a:endParaRPr lang="en-US"/>
        </a:p>
      </dgm:t>
    </dgm:pt>
    <dgm:pt modelId="{1F1852D8-BFFB-4012-B780-CCC2679796DA}">
      <dgm:prSet phldrT="[Text]"/>
      <dgm:spPr/>
      <dgm:t>
        <a:bodyPr/>
        <a:lstStyle/>
        <a:p>
          <a:r>
            <a:rPr lang="en-US"/>
            <a:t>Reflection</a:t>
          </a:r>
        </a:p>
      </dgm:t>
    </dgm:pt>
    <dgm:pt modelId="{8E283A6D-3589-4963-8A27-D2674F9B43BA}" type="parTrans" cxnId="{7A5992A6-0607-49CB-A220-70FD9346F5BD}">
      <dgm:prSet/>
      <dgm:spPr/>
      <dgm:t>
        <a:bodyPr/>
        <a:lstStyle/>
        <a:p>
          <a:endParaRPr lang="en-US"/>
        </a:p>
      </dgm:t>
    </dgm:pt>
    <dgm:pt modelId="{9F0682D9-4340-4585-9D77-0D9F23269CB5}" type="sibTrans" cxnId="{7A5992A6-0607-49CB-A220-70FD9346F5BD}">
      <dgm:prSet/>
      <dgm:spPr/>
      <dgm:t>
        <a:bodyPr/>
        <a:lstStyle/>
        <a:p>
          <a:endParaRPr lang="en-US"/>
        </a:p>
      </dgm:t>
    </dgm:pt>
    <dgm:pt modelId="{E15CDBA4-06B7-4F30-AE2F-71DEE8CF3770}">
      <dgm:prSet phldrT="[Text]"/>
      <dgm:spPr/>
      <dgm:t>
        <a:bodyPr/>
        <a:lstStyle/>
        <a:p>
          <a:r>
            <a:rPr lang="en-US"/>
            <a:t>Insights</a:t>
          </a:r>
        </a:p>
      </dgm:t>
    </dgm:pt>
    <dgm:pt modelId="{EBEFC32E-A748-4BF4-8BB4-7DDD13E533D3}" type="parTrans" cxnId="{279889BF-E2FB-439F-8A3D-15015AD1825A}">
      <dgm:prSet/>
      <dgm:spPr/>
      <dgm:t>
        <a:bodyPr/>
        <a:lstStyle/>
        <a:p>
          <a:endParaRPr lang="en-US"/>
        </a:p>
      </dgm:t>
    </dgm:pt>
    <dgm:pt modelId="{3BF59F85-148B-4C15-AFA1-28D4FD3C03C1}" type="sibTrans" cxnId="{279889BF-E2FB-439F-8A3D-15015AD1825A}">
      <dgm:prSet/>
      <dgm:spPr/>
      <dgm:t>
        <a:bodyPr/>
        <a:lstStyle/>
        <a:p>
          <a:endParaRPr lang="en-US"/>
        </a:p>
      </dgm:t>
    </dgm:pt>
    <dgm:pt modelId="{460AADB0-65A8-4E91-A85F-BFA72BAFDFE7}">
      <dgm:prSet phldrT="[Text]"/>
      <dgm:spPr/>
      <dgm:t>
        <a:bodyPr/>
        <a:lstStyle/>
        <a:p>
          <a:r>
            <a:rPr lang="en-US"/>
            <a:t>Improvement</a:t>
          </a:r>
        </a:p>
      </dgm:t>
    </dgm:pt>
    <dgm:pt modelId="{95EF257F-4223-4408-AA60-19F537AD44A9}" type="parTrans" cxnId="{29202621-5180-4A0C-B49B-1F4489D883A2}">
      <dgm:prSet/>
      <dgm:spPr/>
      <dgm:t>
        <a:bodyPr/>
        <a:lstStyle/>
        <a:p>
          <a:endParaRPr lang="en-US"/>
        </a:p>
      </dgm:t>
    </dgm:pt>
    <dgm:pt modelId="{7A9A8AFE-E5DD-408A-B198-9338BF714819}" type="sibTrans" cxnId="{29202621-5180-4A0C-B49B-1F4489D883A2}">
      <dgm:prSet/>
      <dgm:spPr/>
      <dgm:t>
        <a:bodyPr/>
        <a:lstStyle/>
        <a:p>
          <a:endParaRPr lang="en-US"/>
        </a:p>
      </dgm:t>
    </dgm:pt>
    <dgm:pt modelId="{A36DA99E-C1C0-47EF-8611-50507A91A32F}" type="pres">
      <dgm:prSet presAssocID="{1E0A746D-43B5-4598-876D-24CD212A9D36}" presName="Name0" presStyleCnt="0">
        <dgm:presLayoutVars>
          <dgm:chMax val="11"/>
          <dgm:chPref val="11"/>
          <dgm:dir/>
          <dgm:resizeHandles/>
        </dgm:presLayoutVars>
      </dgm:prSet>
      <dgm:spPr/>
    </dgm:pt>
    <dgm:pt modelId="{50E4B459-46DA-4023-80B3-80114229DAFA}" type="pres">
      <dgm:prSet presAssocID="{460AADB0-65A8-4E91-A85F-BFA72BAFDFE7}" presName="Accent4" presStyleCnt="0"/>
      <dgm:spPr/>
    </dgm:pt>
    <dgm:pt modelId="{C8FE3CB9-E99E-4177-A8C0-E2E3D188C334}" type="pres">
      <dgm:prSet presAssocID="{460AADB0-65A8-4E91-A85F-BFA72BAFDFE7}" presName="Accent" presStyleLbl="node1" presStyleIdx="0" presStyleCnt="4"/>
      <dgm:spPr/>
    </dgm:pt>
    <dgm:pt modelId="{D9AE5658-90F5-46D7-BDBC-3A3A451D2FE2}" type="pres">
      <dgm:prSet presAssocID="{460AADB0-65A8-4E91-A85F-BFA72BAFDFE7}" presName="ParentBackground4" presStyleCnt="0"/>
      <dgm:spPr/>
    </dgm:pt>
    <dgm:pt modelId="{A093CF54-C61C-4034-AF4D-FF699CB4194A}" type="pres">
      <dgm:prSet presAssocID="{460AADB0-65A8-4E91-A85F-BFA72BAFDFE7}" presName="ParentBackground" presStyleLbl="fgAcc1" presStyleIdx="0" presStyleCnt="4"/>
      <dgm:spPr/>
    </dgm:pt>
    <dgm:pt modelId="{88688B2B-A7E2-4BB7-8E44-B0DB3507269A}" type="pres">
      <dgm:prSet presAssocID="{460AADB0-65A8-4E91-A85F-BFA72BAFDFE7}" presName="Parent4" presStyleLbl="revTx" presStyleIdx="0" presStyleCnt="0">
        <dgm:presLayoutVars>
          <dgm:chMax val="1"/>
          <dgm:chPref val="1"/>
          <dgm:bulletEnabled val="1"/>
        </dgm:presLayoutVars>
      </dgm:prSet>
      <dgm:spPr/>
    </dgm:pt>
    <dgm:pt modelId="{E74A9A85-D143-4EC3-9718-06E8FF21759C}" type="pres">
      <dgm:prSet presAssocID="{E15CDBA4-06B7-4F30-AE2F-71DEE8CF3770}" presName="Accent3" presStyleCnt="0"/>
      <dgm:spPr/>
    </dgm:pt>
    <dgm:pt modelId="{63ED428B-3632-4EEB-BF51-A0387BB0B0B0}" type="pres">
      <dgm:prSet presAssocID="{E15CDBA4-06B7-4F30-AE2F-71DEE8CF3770}" presName="Accent" presStyleLbl="node1" presStyleIdx="1" presStyleCnt="4"/>
      <dgm:spPr/>
    </dgm:pt>
    <dgm:pt modelId="{BC37F1E1-BE9F-49FA-86B1-3C71AF18F19B}" type="pres">
      <dgm:prSet presAssocID="{E15CDBA4-06B7-4F30-AE2F-71DEE8CF3770}" presName="ParentBackground3" presStyleCnt="0"/>
      <dgm:spPr/>
    </dgm:pt>
    <dgm:pt modelId="{351C1054-40B2-4159-B4D5-501B5CDC637D}" type="pres">
      <dgm:prSet presAssocID="{E15CDBA4-06B7-4F30-AE2F-71DEE8CF3770}" presName="ParentBackground" presStyleLbl="fgAcc1" presStyleIdx="1" presStyleCnt="4"/>
      <dgm:spPr/>
    </dgm:pt>
    <dgm:pt modelId="{197728D6-9D60-4BE7-9852-0EAA8ECBF490}" type="pres">
      <dgm:prSet presAssocID="{E15CDBA4-06B7-4F30-AE2F-71DEE8CF3770}" presName="Parent3" presStyleLbl="revTx" presStyleIdx="0" presStyleCnt="0">
        <dgm:presLayoutVars>
          <dgm:chMax val="1"/>
          <dgm:chPref val="1"/>
          <dgm:bulletEnabled val="1"/>
        </dgm:presLayoutVars>
      </dgm:prSet>
      <dgm:spPr/>
    </dgm:pt>
    <dgm:pt modelId="{6D3B8BEB-F728-4985-907A-CAAD6F63A605}" type="pres">
      <dgm:prSet presAssocID="{1F1852D8-BFFB-4012-B780-CCC2679796DA}" presName="Accent2" presStyleCnt="0"/>
      <dgm:spPr/>
    </dgm:pt>
    <dgm:pt modelId="{2F6B5F01-6055-4155-A656-340FFB8F7104}" type="pres">
      <dgm:prSet presAssocID="{1F1852D8-BFFB-4012-B780-CCC2679796DA}" presName="Accent" presStyleLbl="node1" presStyleIdx="2" presStyleCnt="4"/>
      <dgm:spPr/>
    </dgm:pt>
    <dgm:pt modelId="{2602B331-B0BC-447B-8C5D-7A1B26F46D14}" type="pres">
      <dgm:prSet presAssocID="{1F1852D8-BFFB-4012-B780-CCC2679796DA}" presName="ParentBackground2" presStyleCnt="0"/>
      <dgm:spPr/>
    </dgm:pt>
    <dgm:pt modelId="{A0741C9B-CD2B-4F90-81B3-2DEC2F436C1E}" type="pres">
      <dgm:prSet presAssocID="{1F1852D8-BFFB-4012-B780-CCC2679796DA}" presName="ParentBackground" presStyleLbl="fgAcc1" presStyleIdx="2" presStyleCnt="4"/>
      <dgm:spPr/>
    </dgm:pt>
    <dgm:pt modelId="{9AA3F16B-29C5-44E2-8217-E2A7F7B05DA3}" type="pres">
      <dgm:prSet presAssocID="{1F1852D8-BFFB-4012-B780-CCC2679796DA}" presName="Parent2" presStyleLbl="revTx" presStyleIdx="0" presStyleCnt="0">
        <dgm:presLayoutVars>
          <dgm:chMax val="1"/>
          <dgm:chPref val="1"/>
          <dgm:bulletEnabled val="1"/>
        </dgm:presLayoutVars>
      </dgm:prSet>
      <dgm:spPr/>
    </dgm:pt>
    <dgm:pt modelId="{FB222A84-3ED3-47A9-8F0D-B24F1292008A}" type="pres">
      <dgm:prSet presAssocID="{D5F72BD0-2F5E-4267-B540-25CCCB365998}" presName="Accent1" presStyleCnt="0"/>
      <dgm:spPr/>
    </dgm:pt>
    <dgm:pt modelId="{349E8A7E-615E-4FD1-AD74-D00843D7A3F0}" type="pres">
      <dgm:prSet presAssocID="{D5F72BD0-2F5E-4267-B540-25CCCB365998}" presName="Accent" presStyleLbl="node1" presStyleIdx="3" presStyleCnt="4"/>
      <dgm:spPr/>
    </dgm:pt>
    <dgm:pt modelId="{7F525DF3-8F92-432B-A7D8-D173B7DFFAD3}" type="pres">
      <dgm:prSet presAssocID="{D5F72BD0-2F5E-4267-B540-25CCCB365998}" presName="ParentBackground1" presStyleCnt="0"/>
      <dgm:spPr/>
    </dgm:pt>
    <dgm:pt modelId="{23641694-9485-45B2-AC91-5D5A32B1F82C}" type="pres">
      <dgm:prSet presAssocID="{D5F72BD0-2F5E-4267-B540-25CCCB365998}" presName="ParentBackground" presStyleLbl="fgAcc1" presStyleIdx="3" presStyleCnt="4"/>
      <dgm:spPr/>
    </dgm:pt>
    <dgm:pt modelId="{665A7450-771C-4D29-9160-C3C0B858E8D0}" type="pres">
      <dgm:prSet presAssocID="{D5F72BD0-2F5E-4267-B540-25CCCB365998}" presName="Parent1" presStyleLbl="revTx" presStyleIdx="0" presStyleCnt="0">
        <dgm:presLayoutVars>
          <dgm:chMax val="1"/>
          <dgm:chPref val="1"/>
          <dgm:bulletEnabled val="1"/>
        </dgm:presLayoutVars>
      </dgm:prSet>
      <dgm:spPr/>
    </dgm:pt>
  </dgm:ptLst>
  <dgm:cxnLst>
    <dgm:cxn modelId="{00D3FD0D-296D-4EC8-843E-CA42244F4C38}" type="presOf" srcId="{460AADB0-65A8-4E91-A85F-BFA72BAFDFE7}" destId="{A093CF54-C61C-4034-AF4D-FF699CB4194A}" srcOrd="0" destOrd="0" presId="urn:microsoft.com/office/officeart/2011/layout/CircleProcess"/>
    <dgm:cxn modelId="{29202621-5180-4A0C-B49B-1F4489D883A2}" srcId="{1E0A746D-43B5-4598-876D-24CD212A9D36}" destId="{460AADB0-65A8-4E91-A85F-BFA72BAFDFE7}" srcOrd="3" destOrd="0" parTransId="{95EF257F-4223-4408-AA60-19F537AD44A9}" sibTransId="{7A9A8AFE-E5DD-408A-B198-9338BF714819}"/>
    <dgm:cxn modelId="{18363028-9EF6-4F41-95D1-F00310976751}" type="presOf" srcId="{D5F72BD0-2F5E-4267-B540-25CCCB365998}" destId="{23641694-9485-45B2-AC91-5D5A32B1F82C}" srcOrd="0" destOrd="0" presId="urn:microsoft.com/office/officeart/2011/layout/CircleProcess"/>
    <dgm:cxn modelId="{4AA93A40-307F-48AB-8CBF-E06E3DF3F516}" type="presOf" srcId="{1F1852D8-BFFB-4012-B780-CCC2679796DA}" destId="{A0741C9B-CD2B-4F90-81B3-2DEC2F436C1E}" srcOrd="0" destOrd="0" presId="urn:microsoft.com/office/officeart/2011/layout/CircleProcess"/>
    <dgm:cxn modelId="{45CD0462-15B4-4040-8800-288FA2499349}" type="presOf" srcId="{E15CDBA4-06B7-4F30-AE2F-71DEE8CF3770}" destId="{197728D6-9D60-4BE7-9852-0EAA8ECBF490}" srcOrd="1" destOrd="0" presId="urn:microsoft.com/office/officeart/2011/layout/CircleProcess"/>
    <dgm:cxn modelId="{61BCB664-D24B-43EE-B159-BCF1D17CA602}" type="presOf" srcId="{1E0A746D-43B5-4598-876D-24CD212A9D36}" destId="{A36DA99E-C1C0-47EF-8611-50507A91A32F}" srcOrd="0" destOrd="0" presId="urn:microsoft.com/office/officeart/2011/layout/CircleProcess"/>
    <dgm:cxn modelId="{3E8B7C48-2877-4A0D-AF38-038111A82E15}" type="presOf" srcId="{460AADB0-65A8-4E91-A85F-BFA72BAFDFE7}" destId="{88688B2B-A7E2-4BB7-8E44-B0DB3507269A}" srcOrd="1" destOrd="0" presId="urn:microsoft.com/office/officeart/2011/layout/CircleProcess"/>
    <dgm:cxn modelId="{0A606E7E-B03E-48AF-929D-0AE456082392}" srcId="{1E0A746D-43B5-4598-876D-24CD212A9D36}" destId="{D5F72BD0-2F5E-4267-B540-25CCCB365998}" srcOrd="0" destOrd="0" parTransId="{68AC6188-3D6C-40DE-9AD1-49FA0D6FBD0F}" sibTransId="{CB5E907B-22EC-4079-8BFD-03E22C68B7B1}"/>
    <dgm:cxn modelId="{7A5992A6-0607-49CB-A220-70FD9346F5BD}" srcId="{1E0A746D-43B5-4598-876D-24CD212A9D36}" destId="{1F1852D8-BFFB-4012-B780-CCC2679796DA}" srcOrd="1" destOrd="0" parTransId="{8E283A6D-3589-4963-8A27-D2674F9B43BA}" sibTransId="{9F0682D9-4340-4585-9D77-0D9F23269CB5}"/>
    <dgm:cxn modelId="{279889BF-E2FB-439F-8A3D-15015AD1825A}" srcId="{1E0A746D-43B5-4598-876D-24CD212A9D36}" destId="{E15CDBA4-06B7-4F30-AE2F-71DEE8CF3770}" srcOrd="2" destOrd="0" parTransId="{EBEFC32E-A748-4BF4-8BB4-7DDD13E533D3}" sibTransId="{3BF59F85-148B-4C15-AFA1-28D4FD3C03C1}"/>
    <dgm:cxn modelId="{016AA8D6-4FFD-494B-BC46-FF90C29D717A}" type="presOf" srcId="{1F1852D8-BFFB-4012-B780-CCC2679796DA}" destId="{9AA3F16B-29C5-44E2-8217-E2A7F7B05DA3}" srcOrd="1" destOrd="0" presId="urn:microsoft.com/office/officeart/2011/layout/CircleProcess"/>
    <dgm:cxn modelId="{F4F09BD8-5146-4EE3-AE01-AB533C251F6C}" type="presOf" srcId="{D5F72BD0-2F5E-4267-B540-25CCCB365998}" destId="{665A7450-771C-4D29-9160-C3C0B858E8D0}" srcOrd="1" destOrd="0" presId="urn:microsoft.com/office/officeart/2011/layout/CircleProcess"/>
    <dgm:cxn modelId="{9EF6D4E7-EC7B-4D3D-AB6B-05F3A66AF28D}" type="presOf" srcId="{E15CDBA4-06B7-4F30-AE2F-71DEE8CF3770}" destId="{351C1054-40B2-4159-B4D5-501B5CDC637D}" srcOrd="0" destOrd="0" presId="urn:microsoft.com/office/officeart/2011/layout/CircleProcess"/>
    <dgm:cxn modelId="{6AF4F51C-05E9-4B77-835A-120E2B8699B8}" type="presParOf" srcId="{A36DA99E-C1C0-47EF-8611-50507A91A32F}" destId="{50E4B459-46DA-4023-80B3-80114229DAFA}" srcOrd="0" destOrd="0" presId="urn:microsoft.com/office/officeart/2011/layout/CircleProcess"/>
    <dgm:cxn modelId="{6F63D6CC-FCCE-4B4D-9795-EF068E11E144}" type="presParOf" srcId="{50E4B459-46DA-4023-80B3-80114229DAFA}" destId="{C8FE3CB9-E99E-4177-A8C0-E2E3D188C334}" srcOrd="0" destOrd="0" presId="urn:microsoft.com/office/officeart/2011/layout/CircleProcess"/>
    <dgm:cxn modelId="{9DC83659-3F26-4DCF-91D2-78CBED5AF77D}" type="presParOf" srcId="{A36DA99E-C1C0-47EF-8611-50507A91A32F}" destId="{D9AE5658-90F5-46D7-BDBC-3A3A451D2FE2}" srcOrd="1" destOrd="0" presId="urn:microsoft.com/office/officeart/2011/layout/CircleProcess"/>
    <dgm:cxn modelId="{047CA08D-0FAF-4D7E-AD12-DA463549F7EF}" type="presParOf" srcId="{D9AE5658-90F5-46D7-BDBC-3A3A451D2FE2}" destId="{A093CF54-C61C-4034-AF4D-FF699CB4194A}" srcOrd="0" destOrd="0" presId="urn:microsoft.com/office/officeart/2011/layout/CircleProcess"/>
    <dgm:cxn modelId="{C9EBFB1B-A64C-4AEF-86D4-5D41082F24B2}" type="presParOf" srcId="{A36DA99E-C1C0-47EF-8611-50507A91A32F}" destId="{88688B2B-A7E2-4BB7-8E44-B0DB3507269A}" srcOrd="2" destOrd="0" presId="urn:microsoft.com/office/officeart/2011/layout/CircleProcess"/>
    <dgm:cxn modelId="{4021C939-065D-45F2-A00E-72A145E7D4B3}" type="presParOf" srcId="{A36DA99E-C1C0-47EF-8611-50507A91A32F}" destId="{E74A9A85-D143-4EC3-9718-06E8FF21759C}" srcOrd="3" destOrd="0" presId="urn:microsoft.com/office/officeart/2011/layout/CircleProcess"/>
    <dgm:cxn modelId="{4307EBBD-7E96-416D-A6A4-CAFD58C22A51}" type="presParOf" srcId="{E74A9A85-D143-4EC3-9718-06E8FF21759C}" destId="{63ED428B-3632-4EEB-BF51-A0387BB0B0B0}" srcOrd="0" destOrd="0" presId="urn:microsoft.com/office/officeart/2011/layout/CircleProcess"/>
    <dgm:cxn modelId="{B282E55F-6895-4914-AB29-3C46DCA333AA}" type="presParOf" srcId="{A36DA99E-C1C0-47EF-8611-50507A91A32F}" destId="{BC37F1E1-BE9F-49FA-86B1-3C71AF18F19B}" srcOrd="4" destOrd="0" presId="urn:microsoft.com/office/officeart/2011/layout/CircleProcess"/>
    <dgm:cxn modelId="{8625AE44-90D1-4541-A332-D2A719A4F76B}" type="presParOf" srcId="{BC37F1E1-BE9F-49FA-86B1-3C71AF18F19B}" destId="{351C1054-40B2-4159-B4D5-501B5CDC637D}" srcOrd="0" destOrd="0" presId="urn:microsoft.com/office/officeart/2011/layout/CircleProcess"/>
    <dgm:cxn modelId="{E9C75517-54FC-4376-8DAE-70D4D4E84D0F}" type="presParOf" srcId="{A36DA99E-C1C0-47EF-8611-50507A91A32F}" destId="{197728D6-9D60-4BE7-9852-0EAA8ECBF490}" srcOrd="5" destOrd="0" presId="urn:microsoft.com/office/officeart/2011/layout/CircleProcess"/>
    <dgm:cxn modelId="{B1DC1A7C-B9CC-4B73-8E63-9F7458DF0EAC}" type="presParOf" srcId="{A36DA99E-C1C0-47EF-8611-50507A91A32F}" destId="{6D3B8BEB-F728-4985-907A-CAAD6F63A605}" srcOrd="6" destOrd="0" presId="urn:microsoft.com/office/officeart/2011/layout/CircleProcess"/>
    <dgm:cxn modelId="{E45B5AE2-12AD-48F4-8AB3-71F3E30816C4}" type="presParOf" srcId="{6D3B8BEB-F728-4985-907A-CAAD6F63A605}" destId="{2F6B5F01-6055-4155-A656-340FFB8F7104}" srcOrd="0" destOrd="0" presId="urn:microsoft.com/office/officeart/2011/layout/CircleProcess"/>
    <dgm:cxn modelId="{76B146D8-2C5B-4ED6-9EE9-145EC13E5DA1}" type="presParOf" srcId="{A36DA99E-C1C0-47EF-8611-50507A91A32F}" destId="{2602B331-B0BC-447B-8C5D-7A1B26F46D14}" srcOrd="7" destOrd="0" presId="urn:microsoft.com/office/officeart/2011/layout/CircleProcess"/>
    <dgm:cxn modelId="{33A0CA24-AE0C-4F07-8633-D12F30757EF3}" type="presParOf" srcId="{2602B331-B0BC-447B-8C5D-7A1B26F46D14}" destId="{A0741C9B-CD2B-4F90-81B3-2DEC2F436C1E}" srcOrd="0" destOrd="0" presId="urn:microsoft.com/office/officeart/2011/layout/CircleProcess"/>
    <dgm:cxn modelId="{6AEBE424-D9FF-4F7C-82DE-7BF60E078DA6}" type="presParOf" srcId="{A36DA99E-C1C0-47EF-8611-50507A91A32F}" destId="{9AA3F16B-29C5-44E2-8217-E2A7F7B05DA3}" srcOrd="8" destOrd="0" presId="urn:microsoft.com/office/officeart/2011/layout/CircleProcess"/>
    <dgm:cxn modelId="{B6376C33-C401-4BE6-BFFA-C2B542CEA446}" type="presParOf" srcId="{A36DA99E-C1C0-47EF-8611-50507A91A32F}" destId="{FB222A84-3ED3-47A9-8F0D-B24F1292008A}" srcOrd="9" destOrd="0" presId="urn:microsoft.com/office/officeart/2011/layout/CircleProcess"/>
    <dgm:cxn modelId="{8F5A9585-676D-4209-B4E5-F93547CB4BF3}" type="presParOf" srcId="{FB222A84-3ED3-47A9-8F0D-B24F1292008A}" destId="{349E8A7E-615E-4FD1-AD74-D00843D7A3F0}" srcOrd="0" destOrd="0" presId="urn:microsoft.com/office/officeart/2011/layout/CircleProcess"/>
    <dgm:cxn modelId="{5F6578BD-56C4-4B1C-AC63-F63F2C37EAED}" type="presParOf" srcId="{A36DA99E-C1C0-47EF-8611-50507A91A32F}" destId="{7F525DF3-8F92-432B-A7D8-D173B7DFFAD3}" srcOrd="10" destOrd="0" presId="urn:microsoft.com/office/officeart/2011/layout/CircleProcess"/>
    <dgm:cxn modelId="{B995E8DF-F441-4A88-97E3-BA7E957406EF}" type="presParOf" srcId="{7F525DF3-8F92-432B-A7D8-D173B7DFFAD3}" destId="{23641694-9485-45B2-AC91-5D5A32B1F82C}" srcOrd="0" destOrd="0" presId="urn:microsoft.com/office/officeart/2011/layout/CircleProcess"/>
    <dgm:cxn modelId="{0F31C505-AF08-4754-96E5-6185A5ED8FB0}" type="presParOf" srcId="{A36DA99E-C1C0-47EF-8611-50507A91A32F}" destId="{665A7450-771C-4D29-9160-C3C0B858E8D0}"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CF5A9-DDEA-41A0-95F7-758F053679D8}">
      <dsp:nvSpPr>
        <dsp:cNvPr id="0" name=""/>
        <dsp:cNvSpPr/>
      </dsp:nvSpPr>
      <dsp:spPr>
        <a:xfrm>
          <a:off x="3339688" y="1013021"/>
          <a:ext cx="1287594" cy="1113821"/>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College Integrated Planning</a:t>
          </a:r>
        </a:p>
      </dsp:txBody>
      <dsp:txXfrm>
        <a:off x="3553060" y="1197597"/>
        <a:ext cx="860850" cy="744669"/>
      </dsp:txXfrm>
    </dsp:sp>
    <dsp:sp modelId="{5762A422-FB13-4C64-80A5-4AEC865A8E15}">
      <dsp:nvSpPr>
        <dsp:cNvPr id="0" name=""/>
        <dsp:cNvSpPr/>
      </dsp:nvSpPr>
      <dsp:spPr>
        <a:xfrm>
          <a:off x="4145970" y="480133"/>
          <a:ext cx="485805" cy="41858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D59F9-A9E5-4A26-80F2-3863CF9DAB12}">
      <dsp:nvSpPr>
        <dsp:cNvPr id="0" name=""/>
        <dsp:cNvSpPr/>
      </dsp:nvSpPr>
      <dsp:spPr>
        <a:xfrm>
          <a:off x="3458294" y="0"/>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College Measures(KPI)</a:t>
          </a:r>
        </a:p>
      </dsp:txBody>
      <dsp:txXfrm>
        <a:off x="3633159" y="151279"/>
        <a:ext cx="705444" cy="610292"/>
      </dsp:txXfrm>
    </dsp:sp>
    <dsp:sp modelId="{44AB3CA7-1DC5-4A14-BA0E-E6D218B06D5C}">
      <dsp:nvSpPr>
        <dsp:cNvPr id="0" name=""/>
        <dsp:cNvSpPr/>
      </dsp:nvSpPr>
      <dsp:spPr>
        <a:xfrm>
          <a:off x="4712943" y="1262665"/>
          <a:ext cx="485805" cy="41858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F465B-197F-433E-A767-7A8D9CB6221A}">
      <dsp:nvSpPr>
        <dsp:cNvPr id="0" name=""/>
        <dsp:cNvSpPr/>
      </dsp:nvSpPr>
      <dsp:spPr>
        <a:xfrm>
          <a:off x="4426012" y="561464"/>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Strategic Planning (SPOL)</a:t>
          </a:r>
        </a:p>
      </dsp:txBody>
      <dsp:txXfrm>
        <a:off x="4600877" y="712743"/>
        <a:ext cx="705444" cy="610292"/>
      </dsp:txXfrm>
    </dsp:sp>
    <dsp:sp modelId="{3A7AB0D6-3392-49EC-B2DD-0C09199415D8}">
      <dsp:nvSpPr>
        <dsp:cNvPr id="0" name=""/>
        <dsp:cNvSpPr/>
      </dsp:nvSpPr>
      <dsp:spPr>
        <a:xfrm>
          <a:off x="4319087" y="2145998"/>
          <a:ext cx="485805" cy="41858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7BD16-6548-4BE2-BBA3-C917079EAB00}">
      <dsp:nvSpPr>
        <dsp:cNvPr id="0" name=""/>
        <dsp:cNvSpPr/>
      </dsp:nvSpPr>
      <dsp:spPr>
        <a:xfrm>
          <a:off x="4426012" y="1665236"/>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Student Learning Assessment (eLumen)</a:t>
          </a:r>
        </a:p>
      </dsp:txBody>
      <dsp:txXfrm>
        <a:off x="4600877" y="1816515"/>
        <a:ext cx="705444" cy="610292"/>
      </dsp:txXfrm>
    </dsp:sp>
    <dsp:sp modelId="{FD922638-EBAB-460E-A4C5-63BCB03CB64C}">
      <dsp:nvSpPr>
        <dsp:cNvPr id="0" name=""/>
        <dsp:cNvSpPr/>
      </dsp:nvSpPr>
      <dsp:spPr>
        <a:xfrm>
          <a:off x="3342084" y="2237691"/>
          <a:ext cx="485805" cy="41858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FBC32-35EA-46FE-B6C2-EC17E465DC7B}">
      <dsp:nvSpPr>
        <dsp:cNvPr id="0" name=""/>
        <dsp:cNvSpPr/>
      </dsp:nvSpPr>
      <dsp:spPr>
        <a:xfrm>
          <a:off x="3458294" y="2227328"/>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Unlocking Opportunity</a:t>
          </a:r>
        </a:p>
      </dsp:txBody>
      <dsp:txXfrm>
        <a:off x="3633159" y="2378607"/>
        <a:ext cx="705444" cy="610292"/>
      </dsp:txXfrm>
    </dsp:sp>
    <dsp:sp modelId="{EA8E00F2-18B5-4740-8B35-095C7C31778E}">
      <dsp:nvSpPr>
        <dsp:cNvPr id="0" name=""/>
        <dsp:cNvSpPr/>
      </dsp:nvSpPr>
      <dsp:spPr>
        <a:xfrm>
          <a:off x="2765827" y="1455472"/>
          <a:ext cx="485805" cy="41858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BBCFA-C2BD-435C-A7D3-B0511C540CC5}">
      <dsp:nvSpPr>
        <dsp:cNvPr id="0" name=""/>
        <dsp:cNvSpPr/>
      </dsp:nvSpPr>
      <dsp:spPr>
        <a:xfrm>
          <a:off x="2486084" y="1665864"/>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Smart Goals (</a:t>
          </a:r>
          <a:r>
            <a:rPr lang="en-US" sz="900" kern="1200" err="1"/>
            <a:t>AlamoTalent</a:t>
          </a:r>
          <a:r>
            <a:rPr lang="en-US" sz="900" kern="1200"/>
            <a:t>)</a:t>
          </a:r>
        </a:p>
      </dsp:txBody>
      <dsp:txXfrm>
        <a:off x="2660949" y="1817143"/>
        <a:ext cx="705444" cy="610292"/>
      </dsp:txXfrm>
    </dsp:sp>
    <dsp:sp modelId="{73B08980-182A-4E13-9F70-B01911763E1E}">
      <dsp:nvSpPr>
        <dsp:cNvPr id="0" name=""/>
        <dsp:cNvSpPr/>
      </dsp:nvSpPr>
      <dsp:spPr>
        <a:xfrm>
          <a:off x="2486084" y="560207"/>
          <a:ext cx="1055174" cy="912850"/>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4DX</a:t>
          </a:r>
        </a:p>
      </dsp:txBody>
      <dsp:txXfrm>
        <a:off x="2660949" y="711486"/>
        <a:ext cx="705444" cy="610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E3CB9-E99E-4177-A8C0-E2E3D188C334}">
      <dsp:nvSpPr>
        <dsp:cNvPr id="0" name=""/>
        <dsp:cNvSpPr/>
      </dsp:nvSpPr>
      <dsp:spPr>
        <a:xfrm>
          <a:off x="6305868" y="747597"/>
          <a:ext cx="1899116" cy="18992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3CF54-C61C-4034-AF4D-FF699CB4194A}">
      <dsp:nvSpPr>
        <dsp:cNvPr id="0" name=""/>
        <dsp:cNvSpPr/>
      </dsp:nvSpPr>
      <dsp:spPr>
        <a:xfrm>
          <a:off x="6369389" y="810915"/>
          <a:ext cx="1772888" cy="1772576"/>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Improvement</a:t>
          </a:r>
        </a:p>
      </dsp:txBody>
      <dsp:txXfrm>
        <a:off x="6622659" y="1064188"/>
        <a:ext cx="1266348" cy="1266031"/>
      </dsp:txXfrm>
    </dsp:sp>
    <dsp:sp modelId="{63ED428B-3632-4EEB-BF51-A0387BB0B0B0}">
      <dsp:nvSpPr>
        <dsp:cNvPr id="0" name=""/>
        <dsp:cNvSpPr/>
      </dsp:nvSpPr>
      <dsp:spPr>
        <a:xfrm rot="2700000">
          <a:off x="4335072" y="747463"/>
          <a:ext cx="1899147" cy="1899147"/>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C1054-40B2-4159-B4D5-501B5CDC637D}">
      <dsp:nvSpPr>
        <dsp:cNvPr id="0" name=""/>
        <dsp:cNvSpPr/>
      </dsp:nvSpPr>
      <dsp:spPr>
        <a:xfrm>
          <a:off x="4406752" y="810915"/>
          <a:ext cx="1772888" cy="177257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Insights</a:t>
          </a:r>
        </a:p>
      </dsp:txBody>
      <dsp:txXfrm>
        <a:off x="4660022" y="1064188"/>
        <a:ext cx="1266348" cy="1266031"/>
      </dsp:txXfrm>
    </dsp:sp>
    <dsp:sp modelId="{2F6B5F01-6055-4155-A656-340FFB8F7104}">
      <dsp:nvSpPr>
        <dsp:cNvPr id="0" name=""/>
        <dsp:cNvSpPr/>
      </dsp:nvSpPr>
      <dsp:spPr>
        <a:xfrm rot="2700000">
          <a:off x="2380578" y="747463"/>
          <a:ext cx="1899147" cy="1899147"/>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41C9B-CD2B-4F90-81B3-2DEC2F436C1E}">
      <dsp:nvSpPr>
        <dsp:cNvPr id="0" name=""/>
        <dsp:cNvSpPr/>
      </dsp:nvSpPr>
      <dsp:spPr>
        <a:xfrm>
          <a:off x="2444115" y="810915"/>
          <a:ext cx="1772888" cy="1772576"/>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Reflection</a:t>
          </a:r>
        </a:p>
      </dsp:txBody>
      <dsp:txXfrm>
        <a:off x="2697385" y="1064188"/>
        <a:ext cx="1266348" cy="1266031"/>
      </dsp:txXfrm>
    </dsp:sp>
    <dsp:sp modelId="{349E8A7E-615E-4FD1-AD74-D00843D7A3F0}">
      <dsp:nvSpPr>
        <dsp:cNvPr id="0" name=""/>
        <dsp:cNvSpPr/>
      </dsp:nvSpPr>
      <dsp:spPr>
        <a:xfrm rot="2700000">
          <a:off x="417941" y="747463"/>
          <a:ext cx="1899147" cy="1899147"/>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41694-9485-45B2-AC91-5D5A32B1F82C}">
      <dsp:nvSpPr>
        <dsp:cNvPr id="0" name=""/>
        <dsp:cNvSpPr/>
      </dsp:nvSpPr>
      <dsp:spPr>
        <a:xfrm>
          <a:off x="481478" y="810915"/>
          <a:ext cx="1772888" cy="1772576"/>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Data</a:t>
          </a:r>
        </a:p>
      </dsp:txBody>
      <dsp:txXfrm>
        <a:off x="734747" y="1064188"/>
        <a:ext cx="1266348" cy="126603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6D8DC1-248A-384C-9D7A-23B2033102E9}"/>
              </a:ext>
            </a:extLst>
          </p:cNvPr>
          <p:cNvPicPr>
            <a:picLocks noChangeAspect="1"/>
          </p:cNvPicPr>
          <p:nvPr userDrawn="1"/>
        </p:nvPicPr>
        <p:blipFill>
          <a:blip r:embed="rId2"/>
          <a:srcRect/>
          <a:stretch/>
        </p:blipFill>
        <p:spPr>
          <a:xfrm>
            <a:off x="3656" y="2056"/>
            <a:ext cx="9136688" cy="5139387"/>
          </a:xfrm>
          <a:prstGeom prst="rect">
            <a:avLst/>
          </a:prstGeom>
        </p:spPr>
      </p:pic>
      <p:sp>
        <p:nvSpPr>
          <p:cNvPr id="2" name="Title 1"/>
          <p:cNvSpPr>
            <a:spLocks noGrp="1"/>
          </p:cNvSpPr>
          <p:nvPr>
            <p:ph type="ctrTitle"/>
          </p:nvPr>
        </p:nvSpPr>
        <p:spPr>
          <a:xfrm>
            <a:off x="566854" y="1469231"/>
            <a:ext cx="7772400" cy="110251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566854" y="2652248"/>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51C802-808D-BA4A-85EA-2A04E14BDA1E}"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8879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1C802-808D-BA4A-85EA-2A04E14BDA1E}"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377736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1C802-808D-BA4A-85EA-2A04E14BDA1E}"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394086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9557" y="156844"/>
            <a:ext cx="8160702" cy="640715"/>
          </a:xfrm>
          <a:prstGeom prst="rect">
            <a:avLst/>
          </a:prstGeom>
        </p:spPr>
        <p:txBody>
          <a:bodyPr wrap="square" lIns="0" tIns="0" rIns="0" bIns="0">
            <a:spAutoFit/>
          </a:bodyPr>
          <a:lstStyle>
            <a:lvl1pPr>
              <a:defRPr sz="2400" b="0" i="0">
                <a:solidFill>
                  <a:srgbClr val="C8282C"/>
                </a:solidFill>
                <a:latin typeface="Impact"/>
                <a:cs typeface="Impact"/>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549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8282C"/>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570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8282C"/>
                </a:solidFill>
                <a:latin typeface="Impact"/>
                <a:cs typeface="Impac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2664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C8282C"/>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484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31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4257F6-EC1A-F046-8601-D827ABA67AD4}"/>
              </a:ext>
            </a:extLst>
          </p:cNvPr>
          <p:cNvPicPr>
            <a:picLocks noChangeAspect="1"/>
          </p:cNvPicPr>
          <p:nvPr userDrawn="1"/>
        </p:nvPicPr>
        <p:blipFill>
          <a:blip r:embed="rId2"/>
          <a:srcRect/>
          <a:stretch/>
        </p:blipFill>
        <p:spPr>
          <a:xfrm>
            <a:off x="3656" y="2056"/>
            <a:ext cx="9136688" cy="51393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1C802-808D-BA4A-85EA-2A04E14BDA1E}"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124968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51C802-808D-BA4A-85EA-2A04E14BDA1E}"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162358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1C802-808D-BA4A-85EA-2A04E14BDA1E}"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264043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1C802-808D-BA4A-85EA-2A04E14BDA1E}"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63830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1C802-808D-BA4A-85EA-2A04E14BDA1E}"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25037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1C802-808D-BA4A-85EA-2A04E14BDA1E}"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387265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51C802-808D-BA4A-85EA-2A04E14BDA1E}"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9272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51C802-808D-BA4A-85EA-2A04E14BDA1E}"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CB556-0FC5-2345-8553-6323D74BCCD9}" type="slidenum">
              <a:rPr lang="en-US" smtClean="0"/>
              <a:t>‹#›</a:t>
            </a:fld>
            <a:endParaRPr lang="en-US"/>
          </a:p>
        </p:txBody>
      </p:sp>
    </p:spTree>
    <p:extLst>
      <p:ext uri="{BB962C8B-B14F-4D97-AF65-F5344CB8AC3E}">
        <p14:creationId xmlns:p14="http://schemas.microsoft.com/office/powerpoint/2010/main" val="336698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51C802-808D-BA4A-85EA-2A04E14BDA1E}" type="datetimeFigureOut">
              <a:rPr lang="en-US" smtClean="0"/>
              <a:t>9/26/2024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4CB556-0FC5-2345-8553-6323D74BCCD9}" type="slidenum">
              <a:rPr lang="en-US" smtClean="0"/>
              <a:t>‹#›</a:t>
            </a:fld>
            <a:endParaRPr lang="en-US"/>
          </a:p>
        </p:txBody>
      </p:sp>
    </p:spTree>
    <p:extLst>
      <p:ext uri="{BB962C8B-B14F-4D97-AF65-F5344CB8AC3E}">
        <p14:creationId xmlns:p14="http://schemas.microsoft.com/office/powerpoint/2010/main" val="75220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5143500"/>
          </a:xfrm>
          <a:prstGeom prst="rect">
            <a:avLst/>
          </a:prstGeom>
        </p:spPr>
      </p:pic>
      <p:sp>
        <p:nvSpPr>
          <p:cNvPr id="2" name="Holder 2"/>
          <p:cNvSpPr>
            <a:spLocks noGrp="1"/>
          </p:cNvSpPr>
          <p:nvPr>
            <p:ph type="title"/>
          </p:nvPr>
        </p:nvSpPr>
        <p:spPr>
          <a:xfrm>
            <a:off x="231457" y="265811"/>
            <a:ext cx="8681084" cy="392430"/>
          </a:xfrm>
          <a:prstGeom prst="rect">
            <a:avLst/>
          </a:prstGeom>
        </p:spPr>
        <p:txBody>
          <a:bodyPr wrap="square" lIns="0" tIns="0" rIns="0" bIns="0">
            <a:spAutoFit/>
          </a:bodyPr>
          <a:lstStyle>
            <a:lvl1pPr>
              <a:defRPr sz="2400" b="0" i="0">
                <a:solidFill>
                  <a:srgbClr val="C8282C"/>
                </a:solidFill>
                <a:latin typeface="Impact"/>
                <a:cs typeface="Impact"/>
              </a:defRPr>
            </a:lvl1pPr>
          </a:lstStyle>
          <a:p>
            <a:endParaRPr/>
          </a:p>
        </p:txBody>
      </p:sp>
      <p:sp>
        <p:nvSpPr>
          <p:cNvPr id="3" name="Holder 3"/>
          <p:cNvSpPr>
            <a:spLocks noGrp="1"/>
          </p:cNvSpPr>
          <p:nvPr>
            <p:ph type="body" idx="1"/>
          </p:nvPr>
        </p:nvSpPr>
        <p:spPr>
          <a:xfrm>
            <a:off x="344170" y="865758"/>
            <a:ext cx="8455660" cy="27317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5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8.emf"/><Relationship Id="rId5" Type="http://schemas.openxmlformats.org/officeDocument/2006/relationships/image" Target="../media/image20.jpg"/><Relationship Id="rId10" Type="http://schemas.openxmlformats.org/officeDocument/2006/relationships/image" Target="../media/image7.jpeg"/><Relationship Id="rId4" Type="http://schemas.openxmlformats.org/officeDocument/2006/relationships/image" Target="../media/image19.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5.png"/><Relationship Id="rId7" Type="http://schemas.openxmlformats.org/officeDocument/2006/relationships/image" Target="../media/image7.jpe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9.png"/><Relationship Id="rId7" Type="http://schemas.openxmlformats.org/officeDocument/2006/relationships/image" Target="../media/image7.jpe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34.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9.png"/><Relationship Id="rId2" Type="http://schemas.openxmlformats.org/officeDocument/2006/relationships/image" Target="../media/image37.jpg"/><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3.png"/><Relationship Id="rId7" Type="http://schemas.openxmlformats.org/officeDocument/2006/relationships/image" Target="../media/image8.emf"/><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mailto:vmoe@alamo.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SAC-slos@alamo.edu"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E70D-5F35-CD43-BDFF-F0ADE13598C4}"/>
              </a:ext>
            </a:extLst>
          </p:cNvPr>
          <p:cNvSpPr>
            <a:spLocks noGrp="1"/>
          </p:cNvSpPr>
          <p:nvPr>
            <p:ph type="ctrTitle"/>
          </p:nvPr>
        </p:nvSpPr>
        <p:spPr>
          <a:xfrm>
            <a:off x="364821" y="3081139"/>
            <a:ext cx="1720764" cy="1102519"/>
          </a:xfrm>
        </p:spPr>
        <p:txBody>
          <a:bodyPr>
            <a:normAutofit fontScale="90000"/>
          </a:bodyPr>
          <a:lstStyle/>
          <a:p>
            <a:r>
              <a:rPr lang="en-US">
                <a:latin typeface="MV Boli"/>
                <a:cs typeface="MV Boli"/>
              </a:rPr>
              <a:t>Fall 2024</a:t>
            </a:r>
            <a:endParaRPr lang="en-US">
              <a:solidFill>
                <a:schemeClr val="bg1"/>
              </a:solidFill>
              <a:latin typeface="MV Boli"/>
              <a:cs typeface="MV Boli"/>
            </a:endParaRPr>
          </a:p>
        </p:txBody>
      </p:sp>
      <p:pic>
        <p:nvPicPr>
          <p:cNvPr id="4" name="Picture 3" descr="A close up of a magnifying glass&#10;&#10;Description automatically generated">
            <a:extLst>
              <a:ext uri="{FF2B5EF4-FFF2-40B4-BE49-F238E27FC236}">
                <a16:creationId xmlns:a16="http://schemas.microsoft.com/office/drawing/2014/main" id="{0E314D49-11C3-8450-1F30-FB096FB68C5B}"/>
              </a:ext>
            </a:extLst>
          </p:cNvPr>
          <p:cNvPicPr>
            <a:picLocks noChangeAspect="1"/>
          </p:cNvPicPr>
          <p:nvPr/>
        </p:nvPicPr>
        <p:blipFill>
          <a:blip r:embed="rId2"/>
          <a:stretch>
            <a:fillRect/>
          </a:stretch>
        </p:blipFill>
        <p:spPr>
          <a:xfrm>
            <a:off x="2403433" y="-1329"/>
            <a:ext cx="6740567" cy="4465053"/>
          </a:xfrm>
          <a:prstGeom prst="rect">
            <a:avLst/>
          </a:prstGeom>
          <a:ln>
            <a:noFill/>
          </a:ln>
          <a:effectLst>
            <a:softEdge rad="112500"/>
          </a:effectLst>
        </p:spPr>
      </p:pic>
    </p:spTree>
    <p:extLst>
      <p:ext uri="{BB962C8B-B14F-4D97-AF65-F5344CB8AC3E}">
        <p14:creationId xmlns:p14="http://schemas.microsoft.com/office/powerpoint/2010/main" val="260890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934" y="166369"/>
            <a:ext cx="6319520" cy="438150"/>
          </a:xfrm>
          <a:prstGeom prst="rect">
            <a:avLst/>
          </a:prstGeom>
        </p:spPr>
        <p:txBody>
          <a:bodyPr vert="horz" wrap="square" lIns="0" tIns="13335" rIns="0" bIns="0" rtlCol="0">
            <a:spAutoFit/>
          </a:bodyPr>
          <a:lstStyle/>
          <a:p>
            <a:pPr marL="12700">
              <a:lnSpc>
                <a:spcPct val="100000"/>
              </a:lnSpc>
              <a:spcBef>
                <a:spcPts val="105"/>
              </a:spcBef>
            </a:pPr>
            <a:r>
              <a:rPr sz="2700" dirty="0"/>
              <a:t>Course</a:t>
            </a:r>
            <a:r>
              <a:rPr sz="2700" spc="-5" dirty="0"/>
              <a:t> </a:t>
            </a:r>
            <a:r>
              <a:rPr sz="2700" dirty="0"/>
              <a:t>Completion</a:t>
            </a:r>
            <a:r>
              <a:rPr sz="2700" spc="-45" dirty="0"/>
              <a:t> </a:t>
            </a:r>
            <a:r>
              <a:rPr sz="2700" dirty="0"/>
              <a:t>Rates</a:t>
            </a:r>
            <a:r>
              <a:rPr sz="2700" spc="-45" dirty="0"/>
              <a:t> </a:t>
            </a:r>
            <a:r>
              <a:rPr sz="2700" dirty="0"/>
              <a:t>by</a:t>
            </a:r>
            <a:r>
              <a:rPr sz="2700" spc="-60" dirty="0"/>
              <a:t> </a:t>
            </a:r>
            <a:r>
              <a:rPr sz="2700" dirty="0"/>
              <a:t>Equity</a:t>
            </a:r>
            <a:r>
              <a:rPr sz="2700" spc="5" dirty="0"/>
              <a:t> </a:t>
            </a:r>
            <a:r>
              <a:rPr sz="2700" spc="-10" dirty="0"/>
              <a:t>Subgroup</a:t>
            </a:r>
            <a:endParaRPr sz="2700"/>
          </a:p>
        </p:txBody>
      </p:sp>
      <p:graphicFrame>
        <p:nvGraphicFramePr>
          <p:cNvPr id="3" name="object 3"/>
          <p:cNvGraphicFramePr>
            <a:graphicFrameLocks noGrp="1"/>
          </p:cNvGraphicFramePr>
          <p:nvPr/>
        </p:nvGraphicFramePr>
        <p:xfrm>
          <a:off x="485140" y="815594"/>
          <a:ext cx="8162289" cy="3498215"/>
        </p:xfrm>
        <a:graphic>
          <a:graphicData uri="http://schemas.openxmlformats.org/drawingml/2006/table">
            <a:tbl>
              <a:tblPr firstRow="1" bandRow="1">
                <a:tableStyleId>{2D5ABB26-0587-4C30-8999-92F81FD0307C}</a:tableStyleId>
              </a:tblPr>
              <a:tblGrid>
                <a:gridCol w="1473200">
                  <a:extLst>
                    <a:ext uri="{9D8B030D-6E8A-4147-A177-3AD203B41FA5}">
                      <a16:colId xmlns:a16="http://schemas.microsoft.com/office/drawing/2014/main" val="20000"/>
                    </a:ext>
                  </a:extLst>
                </a:gridCol>
                <a:gridCol w="1273810">
                  <a:extLst>
                    <a:ext uri="{9D8B030D-6E8A-4147-A177-3AD203B41FA5}">
                      <a16:colId xmlns:a16="http://schemas.microsoft.com/office/drawing/2014/main" val="20001"/>
                    </a:ext>
                  </a:extLst>
                </a:gridCol>
                <a:gridCol w="1353819">
                  <a:extLst>
                    <a:ext uri="{9D8B030D-6E8A-4147-A177-3AD203B41FA5}">
                      <a16:colId xmlns:a16="http://schemas.microsoft.com/office/drawing/2014/main" val="20002"/>
                    </a:ext>
                  </a:extLst>
                </a:gridCol>
                <a:gridCol w="1353820">
                  <a:extLst>
                    <a:ext uri="{9D8B030D-6E8A-4147-A177-3AD203B41FA5}">
                      <a16:colId xmlns:a16="http://schemas.microsoft.com/office/drawing/2014/main" val="20003"/>
                    </a:ext>
                  </a:extLst>
                </a:gridCol>
                <a:gridCol w="1353820">
                  <a:extLst>
                    <a:ext uri="{9D8B030D-6E8A-4147-A177-3AD203B41FA5}">
                      <a16:colId xmlns:a16="http://schemas.microsoft.com/office/drawing/2014/main" val="20004"/>
                    </a:ext>
                  </a:extLst>
                </a:gridCol>
                <a:gridCol w="1353820">
                  <a:extLst>
                    <a:ext uri="{9D8B030D-6E8A-4147-A177-3AD203B41FA5}">
                      <a16:colId xmlns:a16="http://schemas.microsoft.com/office/drawing/2014/main" val="20005"/>
                    </a:ext>
                  </a:extLst>
                </a:gridCol>
              </a:tblGrid>
              <a:tr h="441325">
                <a:tc>
                  <a:txBody>
                    <a:bodyPr/>
                    <a:lstStyle/>
                    <a:p>
                      <a:pPr marL="228600">
                        <a:lnSpc>
                          <a:spcPct val="100000"/>
                        </a:lnSpc>
                        <a:spcBef>
                          <a:spcPts val="285"/>
                        </a:spcBef>
                      </a:pPr>
                      <a:r>
                        <a:rPr sz="1200" b="1" spc="-10" dirty="0">
                          <a:solidFill>
                            <a:srgbClr val="FFFFFF"/>
                          </a:solidFill>
                          <a:latin typeface="Century Gothic"/>
                          <a:cs typeface="Century Gothic"/>
                        </a:rPr>
                        <a:t>Demographic</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2019</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317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2020</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571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2021</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952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2022</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1206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2023</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extLst>
                  <a:ext uri="{0D108BD9-81ED-4DB2-BD59-A6C34878D82A}">
                    <a16:rowId xmlns:a16="http://schemas.microsoft.com/office/drawing/2014/main" val="10000"/>
                  </a:ext>
                </a:extLst>
              </a:tr>
              <a:tr h="306070">
                <a:tc>
                  <a:txBody>
                    <a:bodyPr/>
                    <a:lstStyle/>
                    <a:p>
                      <a:pPr marL="6985">
                        <a:lnSpc>
                          <a:spcPct val="100000"/>
                        </a:lnSpc>
                        <a:spcBef>
                          <a:spcPts val="535"/>
                        </a:spcBef>
                      </a:pPr>
                      <a:r>
                        <a:rPr sz="1200" spc="-10" dirty="0">
                          <a:latin typeface="Century Gothic"/>
                          <a:cs typeface="Century Gothic"/>
                        </a:rPr>
                        <a:t>Asian</a:t>
                      </a:r>
                      <a:endParaRPr sz="1200">
                        <a:latin typeface="Century Gothic"/>
                        <a:cs typeface="Century Gothic"/>
                      </a:endParaRPr>
                    </a:p>
                  </a:txBody>
                  <a:tcPr marL="0" marR="0" marT="679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6350" algn="ctr">
                        <a:lnSpc>
                          <a:spcPts val="1395"/>
                        </a:lnSpc>
                        <a:spcBef>
                          <a:spcPts val="915"/>
                        </a:spcBef>
                      </a:pPr>
                      <a:r>
                        <a:rPr sz="1200" spc="-10" dirty="0">
                          <a:latin typeface="Century Gothic"/>
                          <a:cs typeface="Century Gothic"/>
                        </a:rPr>
                        <a:t>93.41%</a:t>
                      </a:r>
                      <a:endParaRPr sz="1200">
                        <a:latin typeface="Century Gothic"/>
                        <a:cs typeface="Century Gothic"/>
                      </a:endParaRPr>
                    </a:p>
                  </a:txBody>
                  <a:tcPr marL="0" marR="0" marT="1162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0160" algn="ctr">
                        <a:lnSpc>
                          <a:spcPts val="1395"/>
                        </a:lnSpc>
                        <a:spcBef>
                          <a:spcPts val="915"/>
                        </a:spcBef>
                      </a:pPr>
                      <a:r>
                        <a:rPr sz="1200" spc="-10" dirty="0">
                          <a:latin typeface="Century Gothic"/>
                          <a:cs typeface="Century Gothic"/>
                        </a:rPr>
                        <a:t>95.28%</a:t>
                      </a:r>
                      <a:endParaRPr sz="1200">
                        <a:latin typeface="Century Gothic"/>
                        <a:cs typeface="Century Gothic"/>
                      </a:endParaRPr>
                    </a:p>
                  </a:txBody>
                  <a:tcPr marL="0" marR="0" marT="1162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2065" algn="ctr">
                        <a:lnSpc>
                          <a:spcPts val="1395"/>
                        </a:lnSpc>
                        <a:spcBef>
                          <a:spcPts val="915"/>
                        </a:spcBef>
                      </a:pPr>
                      <a:r>
                        <a:rPr sz="1200" spc="-10" dirty="0">
                          <a:latin typeface="Century Gothic"/>
                          <a:cs typeface="Century Gothic"/>
                        </a:rPr>
                        <a:t>94.44%</a:t>
                      </a:r>
                      <a:endParaRPr sz="1200">
                        <a:latin typeface="Century Gothic"/>
                        <a:cs typeface="Century Gothic"/>
                      </a:endParaRPr>
                    </a:p>
                  </a:txBody>
                  <a:tcPr marL="0" marR="0" marT="1162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4604" algn="ctr">
                        <a:lnSpc>
                          <a:spcPts val="1395"/>
                        </a:lnSpc>
                        <a:spcBef>
                          <a:spcPts val="915"/>
                        </a:spcBef>
                      </a:pPr>
                      <a:r>
                        <a:rPr sz="1200" spc="-10" dirty="0">
                          <a:latin typeface="Century Gothic"/>
                          <a:cs typeface="Century Gothic"/>
                        </a:rPr>
                        <a:t>93.88%</a:t>
                      </a:r>
                      <a:endParaRPr sz="1200">
                        <a:latin typeface="Century Gothic"/>
                        <a:cs typeface="Century Gothic"/>
                      </a:endParaRPr>
                    </a:p>
                  </a:txBody>
                  <a:tcPr marL="0" marR="0" marT="1162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8415" algn="ctr">
                        <a:lnSpc>
                          <a:spcPts val="1395"/>
                        </a:lnSpc>
                        <a:spcBef>
                          <a:spcPts val="915"/>
                        </a:spcBef>
                      </a:pPr>
                      <a:r>
                        <a:rPr sz="1200" spc="-10" dirty="0">
                          <a:latin typeface="Century Gothic"/>
                          <a:cs typeface="Century Gothic"/>
                        </a:rPr>
                        <a:t>93.55%</a:t>
                      </a:r>
                      <a:endParaRPr sz="1200">
                        <a:latin typeface="Century Gothic"/>
                        <a:cs typeface="Century Gothic"/>
                      </a:endParaRPr>
                    </a:p>
                  </a:txBody>
                  <a:tcPr marL="0" marR="0" marT="1162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305435">
                <a:tc>
                  <a:txBody>
                    <a:bodyPr/>
                    <a:lstStyle/>
                    <a:p>
                      <a:pPr marL="6985">
                        <a:lnSpc>
                          <a:spcPct val="100000"/>
                        </a:lnSpc>
                        <a:spcBef>
                          <a:spcPts val="535"/>
                        </a:spcBef>
                      </a:pPr>
                      <a:r>
                        <a:rPr sz="1200" dirty="0">
                          <a:latin typeface="Century Gothic"/>
                          <a:cs typeface="Century Gothic"/>
                        </a:rPr>
                        <a:t>African</a:t>
                      </a:r>
                      <a:r>
                        <a:rPr sz="1200" spc="5" dirty="0">
                          <a:latin typeface="Century Gothic"/>
                          <a:cs typeface="Century Gothic"/>
                        </a:rPr>
                        <a:t> </a:t>
                      </a:r>
                      <a:r>
                        <a:rPr sz="1200" spc="-10" dirty="0">
                          <a:latin typeface="Century Gothic"/>
                          <a:cs typeface="Century Gothic"/>
                        </a:rPr>
                        <a:t>American</a:t>
                      </a:r>
                      <a:endParaRPr sz="1200">
                        <a:latin typeface="Century Gothic"/>
                        <a:cs typeface="Century Gothic"/>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6350" algn="ctr">
                        <a:lnSpc>
                          <a:spcPts val="1390"/>
                        </a:lnSpc>
                        <a:spcBef>
                          <a:spcPts val="919"/>
                        </a:spcBef>
                      </a:pPr>
                      <a:r>
                        <a:rPr sz="1200" spc="-10" dirty="0">
                          <a:latin typeface="Century Gothic"/>
                          <a:cs typeface="Century Gothic"/>
                        </a:rPr>
                        <a:t>90.25%</a:t>
                      </a:r>
                      <a:endParaRPr sz="1200">
                        <a:latin typeface="Century Gothic"/>
                        <a:cs typeface="Century Gothic"/>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0160" algn="ctr">
                        <a:lnSpc>
                          <a:spcPts val="1390"/>
                        </a:lnSpc>
                        <a:spcBef>
                          <a:spcPts val="919"/>
                        </a:spcBef>
                      </a:pPr>
                      <a:r>
                        <a:rPr sz="1200" spc="-10" dirty="0">
                          <a:latin typeface="Century Gothic"/>
                          <a:cs typeface="Century Gothic"/>
                        </a:rPr>
                        <a:t>90.67%</a:t>
                      </a:r>
                      <a:endParaRPr sz="1200">
                        <a:latin typeface="Century Gothic"/>
                        <a:cs typeface="Century Gothic"/>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ts val="1390"/>
                        </a:lnSpc>
                        <a:spcBef>
                          <a:spcPts val="919"/>
                        </a:spcBef>
                      </a:pPr>
                      <a:r>
                        <a:rPr sz="1200" spc="-10" dirty="0">
                          <a:latin typeface="Century Gothic"/>
                          <a:cs typeface="Century Gothic"/>
                        </a:rPr>
                        <a:t>86.43%</a:t>
                      </a:r>
                      <a:endParaRPr sz="1200">
                        <a:latin typeface="Century Gothic"/>
                        <a:cs typeface="Century Gothic"/>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4604" algn="ctr">
                        <a:lnSpc>
                          <a:spcPts val="1390"/>
                        </a:lnSpc>
                        <a:spcBef>
                          <a:spcPts val="919"/>
                        </a:spcBef>
                      </a:pPr>
                      <a:r>
                        <a:rPr sz="1200" spc="-10" dirty="0">
                          <a:latin typeface="Century Gothic"/>
                          <a:cs typeface="Century Gothic"/>
                        </a:rPr>
                        <a:t>90.50%</a:t>
                      </a:r>
                      <a:endParaRPr sz="1200">
                        <a:latin typeface="Century Gothic"/>
                        <a:cs typeface="Century Gothic"/>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8415" algn="ctr">
                        <a:lnSpc>
                          <a:spcPts val="1390"/>
                        </a:lnSpc>
                        <a:spcBef>
                          <a:spcPts val="919"/>
                        </a:spcBef>
                      </a:pPr>
                      <a:r>
                        <a:rPr sz="1200" spc="-10" dirty="0">
                          <a:latin typeface="Century Gothic"/>
                          <a:cs typeface="Century Gothic"/>
                        </a:rPr>
                        <a:t>89.56%</a:t>
                      </a:r>
                      <a:endParaRPr sz="1200">
                        <a:latin typeface="Century Gothic"/>
                        <a:cs typeface="Century Gothic"/>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306070">
                <a:tc>
                  <a:txBody>
                    <a:bodyPr/>
                    <a:lstStyle/>
                    <a:p>
                      <a:pPr marL="6985">
                        <a:lnSpc>
                          <a:spcPct val="100000"/>
                        </a:lnSpc>
                        <a:spcBef>
                          <a:spcPts val="540"/>
                        </a:spcBef>
                      </a:pPr>
                      <a:r>
                        <a:rPr sz="1200" spc="-10" dirty="0">
                          <a:latin typeface="Century Gothic"/>
                          <a:cs typeface="Century Gothic"/>
                        </a:rPr>
                        <a:t>Hispanic</a:t>
                      </a:r>
                      <a:endParaRPr sz="1200">
                        <a:latin typeface="Century Gothic"/>
                        <a:cs typeface="Century Gothic"/>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6350" algn="ctr">
                        <a:lnSpc>
                          <a:spcPts val="1385"/>
                        </a:lnSpc>
                        <a:spcBef>
                          <a:spcPts val="925"/>
                        </a:spcBef>
                      </a:pPr>
                      <a:r>
                        <a:rPr sz="1200" spc="-10" dirty="0">
                          <a:latin typeface="Century Gothic"/>
                          <a:cs typeface="Century Gothic"/>
                        </a:rPr>
                        <a:t>90.14%</a:t>
                      </a:r>
                      <a:endParaRPr sz="1200">
                        <a:latin typeface="Century Gothic"/>
                        <a:cs typeface="Century Gothic"/>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0160" algn="ctr">
                        <a:lnSpc>
                          <a:spcPts val="1385"/>
                        </a:lnSpc>
                        <a:spcBef>
                          <a:spcPts val="925"/>
                        </a:spcBef>
                      </a:pPr>
                      <a:r>
                        <a:rPr sz="1200" spc="-10" dirty="0">
                          <a:latin typeface="Century Gothic"/>
                          <a:cs typeface="Century Gothic"/>
                        </a:rPr>
                        <a:t>91.06%</a:t>
                      </a:r>
                      <a:endParaRPr sz="1200">
                        <a:latin typeface="Century Gothic"/>
                        <a:cs typeface="Century Gothic"/>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2065" algn="ctr">
                        <a:lnSpc>
                          <a:spcPts val="1385"/>
                        </a:lnSpc>
                        <a:spcBef>
                          <a:spcPts val="925"/>
                        </a:spcBef>
                      </a:pPr>
                      <a:r>
                        <a:rPr sz="1200" spc="-10" dirty="0">
                          <a:latin typeface="Century Gothic"/>
                          <a:cs typeface="Century Gothic"/>
                        </a:rPr>
                        <a:t>89.14%</a:t>
                      </a:r>
                      <a:endParaRPr sz="1200">
                        <a:latin typeface="Century Gothic"/>
                        <a:cs typeface="Century Gothic"/>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4604" algn="ctr">
                        <a:lnSpc>
                          <a:spcPts val="1385"/>
                        </a:lnSpc>
                        <a:spcBef>
                          <a:spcPts val="925"/>
                        </a:spcBef>
                      </a:pPr>
                      <a:r>
                        <a:rPr sz="1200" spc="-10" dirty="0">
                          <a:latin typeface="Century Gothic"/>
                          <a:cs typeface="Century Gothic"/>
                        </a:rPr>
                        <a:t>90.74%</a:t>
                      </a:r>
                      <a:endParaRPr sz="1200">
                        <a:latin typeface="Century Gothic"/>
                        <a:cs typeface="Century Gothic"/>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8415" algn="ctr">
                        <a:lnSpc>
                          <a:spcPts val="1385"/>
                        </a:lnSpc>
                        <a:spcBef>
                          <a:spcPts val="925"/>
                        </a:spcBef>
                      </a:pPr>
                      <a:r>
                        <a:rPr sz="1200" spc="-10" dirty="0">
                          <a:latin typeface="Century Gothic"/>
                          <a:cs typeface="Century Gothic"/>
                        </a:rPr>
                        <a:t>91.78%</a:t>
                      </a:r>
                      <a:endParaRPr sz="1200">
                        <a:latin typeface="Century Gothic"/>
                        <a:cs typeface="Century Gothic"/>
                      </a:endParaRPr>
                    </a:p>
                  </a:txBody>
                  <a:tcPr marL="0" marR="0" marT="1174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305435">
                <a:tc>
                  <a:txBody>
                    <a:bodyPr/>
                    <a:lstStyle/>
                    <a:p>
                      <a:pPr marL="6985">
                        <a:lnSpc>
                          <a:spcPts val="1380"/>
                        </a:lnSpc>
                        <a:spcBef>
                          <a:spcPts val="930"/>
                        </a:spcBef>
                      </a:pPr>
                      <a:r>
                        <a:rPr sz="1200" spc="-10" dirty="0">
                          <a:latin typeface="Century Gothic"/>
                          <a:cs typeface="Century Gothic"/>
                        </a:rPr>
                        <a:t>White</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368935">
                        <a:lnSpc>
                          <a:spcPts val="1380"/>
                        </a:lnSpc>
                        <a:spcBef>
                          <a:spcPts val="930"/>
                        </a:spcBef>
                      </a:pPr>
                      <a:r>
                        <a:rPr sz="1200" dirty="0">
                          <a:latin typeface="Century Gothic"/>
                          <a:cs typeface="Century Gothic"/>
                        </a:rPr>
                        <a:t>91.</a:t>
                      </a:r>
                      <a:r>
                        <a:rPr sz="1200" spc="5" dirty="0">
                          <a:latin typeface="Century Gothic"/>
                          <a:cs typeface="Century Gothic"/>
                        </a:rPr>
                        <a:t> </a:t>
                      </a:r>
                      <a:r>
                        <a:rPr sz="1200" spc="-25" dirty="0">
                          <a:latin typeface="Century Gothic"/>
                          <a:cs typeface="Century Gothic"/>
                        </a:rPr>
                        <a:t>99%</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0160" algn="ctr">
                        <a:lnSpc>
                          <a:spcPts val="1380"/>
                        </a:lnSpc>
                        <a:spcBef>
                          <a:spcPts val="930"/>
                        </a:spcBef>
                      </a:pPr>
                      <a:r>
                        <a:rPr sz="1200" spc="-10" dirty="0">
                          <a:latin typeface="Century Gothic"/>
                          <a:cs typeface="Century Gothic"/>
                        </a:rPr>
                        <a:t>92.52%</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1430" algn="ctr">
                        <a:lnSpc>
                          <a:spcPts val="1380"/>
                        </a:lnSpc>
                        <a:spcBef>
                          <a:spcPts val="930"/>
                        </a:spcBef>
                      </a:pPr>
                      <a:r>
                        <a:rPr sz="1200" spc="-10" dirty="0">
                          <a:latin typeface="Century Gothic"/>
                          <a:cs typeface="Century Gothic"/>
                        </a:rPr>
                        <a:t>90.72%</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3970" algn="ctr">
                        <a:lnSpc>
                          <a:spcPts val="1380"/>
                        </a:lnSpc>
                        <a:spcBef>
                          <a:spcPts val="930"/>
                        </a:spcBef>
                      </a:pPr>
                      <a:r>
                        <a:rPr sz="1200" spc="-10" dirty="0">
                          <a:latin typeface="Century Gothic"/>
                          <a:cs typeface="Century Gothic"/>
                        </a:rPr>
                        <a:t>92.08%</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9050" algn="ctr">
                        <a:lnSpc>
                          <a:spcPts val="1380"/>
                        </a:lnSpc>
                        <a:spcBef>
                          <a:spcPts val="930"/>
                        </a:spcBef>
                      </a:pPr>
                      <a:r>
                        <a:rPr sz="1200" spc="-10" dirty="0">
                          <a:latin typeface="Century Gothic"/>
                          <a:cs typeface="Century Gothic"/>
                        </a:rPr>
                        <a:t>92.70%</a:t>
                      </a:r>
                      <a:endParaRPr sz="1200">
                        <a:latin typeface="Century Gothic"/>
                        <a:cs typeface="Century Gothic"/>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305435">
                <a:tc>
                  <a:txBody>
                    <a:bodyPr/>
                    <a:lstStyle/>
                    <a:p>
                      <a:pPr marL="6985">
                        <a:lnSpc>
                          <a:spcPts val="1375"/>
                        </a:lnSpc>
                        <a:spcBef>
                          <a:spcPts val="935"/>
                        </a:spcBef>
                      </a:pPr>
                      <a:r>
                        <a:rPr sz="1200" spc="-10" dirty="0">
                          <a:latin typeface="Century Gothic"/>
                          <a:cs typeface="Century Gothic"/>
                        </a:rPr>
                        <a:t>Other</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75"/>
                        </a:lnSpc>
                        <a:spcBef>
                          <a:spcPts val="935"/>
                        </a:spcBef>
                      </a:pPr>
                      <a:r>
                        <a:rPr sz="1200" spc="-10" dirty="0">
                          <a:latin typeface="Century Gothic"/>
                          <a:cs typeface="Century Gothic"/>
                        </a:rPr>
                        <a:t>92.15%</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75"/>
                        </a:lnSpc>
                        <a:spcBef>
                          <a:spcPts val="935"/>
                        </a:spcBef>
                      </a:pPr>
                      <a:r>
                        <a:rPr sz="1200" spc="-10" dirty="0">
                          <a:latin typeface="Century Gothic"/>
                          <a:cs typeface="Century Gothic"/>
                        </a:rPr>
                        <a:t>92.94%</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75"/>
                        </a:lnSpc>
                        <a:spcBef>
                          <a:spcPts val="935"/>
                        </a:spcBef>
                      </a:pPr>
                      <a:r>
                        <a:rPr sz="1200" spc="-10" dirty="0">
                          <a:latin typeface="Century Gothic"/>
                          <a:cs typeface="Century Gothic"/>
                        </a:rPr>
                        <a:t>90.65%</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4604" algn="ctr">
                        <a:lnSpc>
                          <a:spcPts val="1375"/>
                        </a:lnSpc>
                        <a:spcBef>
                          <a:spcPts val="935"/>
                        </a:spcBef>
                      </a:pPr>
                      <a:r>
                        <a:rPr sz="1200" spc="-10" dirty="0">
                          <a:latin typeface="Century Gothic"/>
                          <a:cs typeface="Century Gothic"/>
                        </a:rPr>
                        <a:t>92.90%</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75"/>
                        </a:lnSpc>
                        <a:spcBef>
                          <a:spcPts val="935"/>
                        </a:spcBef>
                      </a:pPr>
                      <a:r>
                        <a:rPr sz="1200" spc="-10" dirty="0">
                          <a:latin typeface="Century Gothic"/>
                          <a:cs typeface="Century Gothic"/>
                        </a:rPr>
                        <a:t>94.65%</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5"/>
                  </a:ext>
                </a:extLst>
              </a:tr>
              <a:tr h="305435">
                <a:tc>
                  <a:txBody>
                    <a:bodyPr/>
                    <a:lstStyle/>
                    <a:p>
                      <a:pPr marL="6985">
                        <a:lnSpc>
                          <a:spcPts val="1370"/>
                        </a:lnSpc>
                        <a:spcBef>
                          <a:spcPts val="935"/>
                        </a:spcBef>
                      </a:pPr>
                      <a:r>
                        <a:rPr sz="1200" spc="-10" dirty="0">
                          <a:latin typeface="Century Gothic"/>
                          <a:cs typeface="Century Gothic"/>
                        </a:rPr>
                        <a:t>Female</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6350" algn="ctr">
                        <a:lnSpc>
                          <a:spcPts val="1370"/>
                        </a:lnSpc>
                        <a:spcBef>
                          <a:spcPts val="935"/>
                        </a:spcBef>
                      </a:pPr>
                      <a:r>
                        <a:rPr sz="1200" spc="-10" dirty="0">
                          <a:latin typeface="Century Gothic"/>
                          <a:cs typeface="Century Gothic"/>
                        </a:rPr>
                        <a:t>91.24%</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0160" algn="ctr">
                        <a:lnSpc>
                          <a:spcPts val="1370"/>
                        </a:lnSpc>
                        <a:spcBef>
                          <a:spcPts val="935"/>
                        </a:spcBef>
                      </a:pPr>
                      <a:r>
                        <a:rPr sz="1200" spc="-10" dirty="0">
                          <a:latin typeface="Century Gothic"/>
                          <a:cs typeface="Century Gothic"/>
                        </a:rPr>
                        <a:t>92.03%</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2065" algn="ctr">
                        <a:lnSpc>
                          <a:spcPts val="1370"/>
                        </a:lnSpc>
                        <a:spcBef>
                          <a:spcPts val="935"/>
                        </a:spcBef>
                      </a:pPr>
                      <a:r>
                        <a:rPr sz="1200" spc="-10" dirty="0">
                          <a:latin typeface="Century Gothic"/>
                          <a:cs typeface="Century Gothic"/>
                        </a:rPr>
                        <a:t>89.60%</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4604" algn="ctr">
                        <a:lnSpc>
                          <a:spcPts val="1370"/>
                        </a:lnSpc>
                        <a:spcBef>
                          <a:spcPts val="935"/>
                        </a:spcBef>
                      </a:pPr>
                      <a:r>
                        <a:rPr sz="1200" spc="-10" dirty="0">
                          <a:latin typeface="Century Gothic"/>
                          <a:cs typeface="Century Gothic"/>
                        </a:rPr>
                        <a:t>91.10%</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8415" algn="ctr">
                        <a:lnSpc>
                          <a:spcPts val="1370"/>
                        </a:lnSpc>
                        <a:spcBef>
                          <a:spcPts val="935"/>
                        </a:spcBef>
                      </a:pPr>
                      <a:r>
                        <a:rPr sz="1200" spc="-10" dirty="0">
                          <a:latin typeface="Century Gothic"/>
                          <a:cs typeface="Century Gothic"/>
                        </a:rPr>
                        <a:t>92.16%</a:t>
                      </a:r>
                      <a:endParaRPr sz="1200">
                        <a:latin typeface="Century Gothic"/>
                        <a:cs typeface="Century Gothic"/>
                      </a:endParaRPr>
                    </a:p>
                  </a:txBody>
                  <a:tcPr marL="0" marR="0" marT="1187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6"/>
                  </a:ext>
                </a:extLst>
              </a:tr>
              <a:tr h="305435">
                <a:tc>
                  <a:txBody>
                    <a:bodyPr/>
                    <a:lstStyle/>
                    <a:p>
                      <a:pPr marL="6985">
                        <a:lnSpc>
                          <a:spcPts val="1365"/>
                        </a:lnSpc>
                        <a:spcBef>
                          <a:spcPts val="944"/>
                        </a:spcBef>
                      </a:pPr>
                      <a:r>
                        <a:rPr sz="1200" spc="-20" dirty="0">
                          <a:latin typeface="Century Gothic"/>
                          <a:cs typeface="Century Gothic"/>
                        </a:rPr>
                        <a:t>Male</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65"/>
                        </a:lnSpc>
                        <a:spcBef>
                          <a:spcPts val="944"/>
                        </a:spcBef>
                      </a:pPr>
                      <a:r>
                        <a:rPr sz="1200" spc="-10" dirty="0">
                          <a:latin typeface="Century Gothic"/>
                          <a:cs typeface="Century Gothic"/>
                        </a:rPr>
                        <a:t>89.92%</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65"/>
                        </a:lnSpc>
                        <a:spcBef>
                          <a:spcPts val="944"/>
                        </a:spcBef>
                      </a:pPr>
                      <a:r>
                        <a:rPr sz="1200" spc="-10" dirty="0">
                          <a:latin typeface="Century Gothic"/>
                          <a:cs typeface="Century Gothic"/>
                        </a:rPr>
                        <a:t>90.61%</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65"/>
                        </a:lnSpc>
                        <a:spcBef>
                          <a:spcPts val="944"/>
                        </a:spcBef>
                      </a:pPr>
                      <a:r>
                        <a:rPr sz="1200" spc="-10" dirty="0">
                          <a:latin typeface="Century Gothic"/>
                          <a:cs typeface="Century Gothic"/>
                        </a:rPr>
                        <a:t>89.12%</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4604" algn="ctr">
                        <a:lnSpc>
                          <a:spcPts val="1365"/>
                        </a:lnSpc>
                        <a:spcBef>
                          <a:spcPts val="944"/>
                        </a:spcBef>
                      </a:pPr>
                      <a:r>
                        <a:rPr sz="1200" spc="-10" dirty="0">
                          <a:latin typeface="Century Gothic"/>
                          <a:cs typeface="Century Gothic"/>
                        </a:rPr>
                        <a:t>91.00%</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65"/>
                        </a:lnSpc>
                        <a:spcBef>
                          <a:spcPts val="944"/>
                        </a:spcBef>
                      </a:pPr>
                      <a:r>
                        <a:rPr sz="1200" spc="-10" dirty="0">
                          <a:latin typeface="Century Gothic"/>
                          <a:cs typeface="Century Gothic"/>
                        </a:rPr>
                        <a:t>91.40%</a:t>
                      </a:r>
                      <a:endParaRPr sz="1200">
                        <a:latin typeface="Century Gothic"/>
                        <a:cs typeface="Century Gothic"/>
                      </a:endParaRPr>
                    </a:p>
                  </a:txBody>
                  <a:tcPr marL="0" marR="0" marT="120014"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7"/>
                  </a:ext>
                </a:extLst>
              </a:tr>
              <a:tr h="306070">
                <a:tc>
                  <a:txBody>
                    <a:bodyPr/>
                    <a:lstStyle/>
                    <a:p>
                      <a:pPr marL="6985">
                        <a:lnSpc>
                          <a:spcPts val="1360"/>
                        </a:lnSpc>
                        <a:spcBef>
                          <a:spcPts val="950"/>
                        </a:spcBef>
                      </a:pPr>
                      <a:r>
                        <a:rPr sz="1200" spc="-10" dirty="0">
                          <a:latin typeface="Century Gothic"/>
                          <a:cs typeface="Century Gothic"/>
                        </a:rPr>
                        <a:t>Non-</a:t>
                      </a:r>
                      <a:r>
                        <a:rPr sz="1200" spc="-25" dirty="0">
                          <a:latin typeface="Century Gothic"/>
                          <a:cs typeface="Century Gothic"/>
                        </a:rPr>
                        <a:t>Vet</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6350" algn="ctr">
                        <a:lnSpc>
                          <a:spcPts val="1360"/>
                        </a:lnSpc>
                        <a:spcBef>
                          <a:spcPts val="950"/>
                        </a:spcBef>
                      </a:pPr>
                      <a:r>
                        <a:rPr sz="1200" spc="-10" dirty="0">
                          <a:latin typeface="Century Gothic"/>
                          <a:cs typeface="Century Gothic"/>
                        </a:rPr>
                        <a:t>90.64%</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0160" algn="ctr">
                        <a:lnSpc>
                          <a:spcPts val="1360"/>
                        </a:lnSpc>
                        <a:spcBef>
                          <a:spcPts val="950"/>
                        </a:spcBef>
                      </a:pPr>
                      <a:r>
                        <a:rPr sz="1200" spc="-10" dirty="0">
                          <a:latin typeface="Century Gothic"/>
                          <a:cs typeface="Century Gothic"/>
                        </a:rPr>
                        <a:t>91.34%</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1430" algn="ctr">
                        <a:lnSpc>
                          <a:spcPts val="1360"/>
                        </a:lnSpc>
                        <a:spcBef>
                          <a:spcPts val="950"/>
                        </a:spcBef>
                      </a:pPr>
                      <a:r>
                        <a:rPr sz="1200" spc="-10" dirty="0">
                          <a:latin typeface="Century Gothic"/>
                          <a:cs typeface="Century Gothic"/>
                        </a:rPr>
                        <a:t>89.34%</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3970" algn="ctr">
                        <a:lnSpc>
                          <a:spcPts val="1360"/>
                        </a:lnSpc>
                        <a:spcBef>
                          <a:spcPts val="950"/>
                        </a:spcBef>
                      </a:pPr>
                      <a:r>
                        <a:rPr sz="1200" spc="-10" dirty="0">
                          <a:latin typeface="Century Gothic"/>
                          <a:cs typeface="Century Gothic"/>
                        </a:rPr>
                        <a:t>91.01%</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9050" algn="ctr">
                        <a:lnSpc>
                          <a:spcPts val="1360"/>
                        </a:lnSpc>
                        <a:spcBef>
                          <a:spcPts val="950"/>
                        </a:spcBef>
                      </a:pPr>
                      <a:r>
                        <a:rPr sz="1200" spc="-10" dirty="0">
                          <a:latin typeface="Century Gothic"/>
                          <a:cs typeface="Century Gothic"/>
                        </a:rPr>
                        <a:t>91.78%</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8"/>
                  </a:ext>
                </a:extLst>
              </a:tr>
              <a:tr h="306070">
                <a:tc>
                  <a:txBody>
                    <a:bodyPr/>
                    <a:lstStyle/>
                    <a:p>
                      <a:pPr marL="6985">
                        <a:lnSpc>
                          <a:spcPts val="1360"/>
                        </a:lnSpc>
                        <a:spcBef>
                          <a:spcPts val="950"/>
                        </a:spcBef>
                      </a:pPr>
                      <a:r>
                        <a:rPr sz="1200" spc="-25" dirty="0">
                          <a:latin typeface="Century Gothic"/>
                          <a:cs typeface="Century Gothic"/>
                        </a:rPr>
                        <a:t>Vet</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60"/>
                        </a:lnSpc>
                        <a:spcBef>
                          <a:spcPts val="950"/>
                        </a:spcBef>
                      </a:pPr>
                      <a:r>
                        <a:rPr sz="1200" spc="-10" dirty="0">
                          <a:latin typeface="Century Gothic"/>
                          <a:cs typeface="Century Gothic"/>
                        </a:rPr>
                        <a:t>91.34%</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60"/>
                        </a:lnSpc>
                        <a:spcBef>
                          <a:spcPts val="950"/>
                        </a:spcBef>
                      </a:pPr>
                      <a:r>
                        <a:rPr sz="1200" spc="-10" dirty="0">
                          <a:latin typeface="Century Gothic"/>
                          <a:cs typeface="Century Gothic"/>
                        </a:rPr>
                        <a:t>92.90%</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60"/>
                        </a:lnSpc>
                        <a:spcBef>
                          <a:spcPts val="950"/>
                        </a:spcBef>
                      </a:pPr>
                      <a:r>
                        <a:rPr sz="1200" spc="-10" dirty="0">
                          <a:latin typeface="Century Gothic"/>
                          <a:cs typeface="Century Gothic"/>
                        </a:rPr>
                        <a:t>90.24%</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4604" algn="ctr">
                        <a:lnSpc>
                          <a:spcPts val="1360"/>
                        </a:lnSpc>
                        <a:spcBef>
                          <a:spcPts val="950"/>
                        </a:spcBef>
                      </a:pPr>
                      <a:r>
                        <a:rPr sz="1200" spc="-10" dirty="0">
                          <a:latin typeface="Century Gothic"/>
                          <a:cs typeface="Century Gothic"/>
                        </a:rPr>
                        <a:t>91.85%</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60"/>
                        </a:lnSpc>
                        <a:spcBef>
                          <a:spcPts val="950"/>
                        </a:spcBef>
                      </a:pPr>
                      <a:r>
                        <a:rPr sz="1200" spc="-10" dirty="0">
                          <a:latin typeface="Century Gothic"/>
                          <a:cs typeface="Century Gothic"/>
                        </a:rPr>
                        <a:t>93.18%</a:t>
                      </a:r>
                      <a:endParaRPr sz="1200">
                        <a:latin typeface="Century Gothic"/>
                        <a:cs typeface="Century Gothic"/>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9"/>
                  </a:ext>
                </a:extLst>
              </a:tr>
              <a:tr h="305435">
                <a:tc>
                  <a:txBody>
                    <a:bodyPr/>
                    <a:lstStyle/>
                    <a:p>
                      <a:pPr marL="6985">
                        <a:lnSpc>
                          <a:spcPts val="1355"/>
                        </a:lnSpc>
                        <a:spcBef>
                          <a:spcPts val="955"/>
                        </a:spcBef>
                      </a:pPr>
                      <a:r>
                        <a:rPr sz="1200" b="1" spc="-10" dirty="0">
                          <a:latin typeface="Century Gothic"/>
                          <a:cs typeface="Century Gothic"/>
                        </a:rPr>
                        <a:t>Overall</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255" algn="ctr">
                        <a:lnSpc>
                          <a:spcPts val="1355"/>
                        </a:lnSpc>
                        <a:spcBef>
                          <a:spcPts val="955"/>
                        </a:spcBef>
                      </a:pPr>
                      <a:r>
                        <a:rPr sz="1200" b="1" spc="-10" dirty="0">
                          <a:latin typeface="Century Gothic"/>
                          <a:cs typeface="Century Gothic"/>
                        </a:rPr>
                        <a:t>90.73%</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1430" algn="ctr">
                        <a:lnSpc>
                          <a:spcPts val="1355"/>
                        </a:lnSpc>
                        <a:spcBef>
                          <a:spcPts val="955"/>
                        </a:spcBef>
                      </a:pPr>
                      <a:r>
                        <a:rPr sz="1200" b="1" spc="-10" dirty="0">
                          <a:latin typeface="Century Gothic"/>
                          <a:cs typeface="Century Gothic"/>
                        </a:rPr>
                        <a:t>91.52%</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3970" algn="ctr">
                        <a:lnSpc>
                          <a:spcPts val="1355"/>
                        </a:lnSpc>
                        <a:spcBef>
                          <a:spcPts val="955"/>
                        </a:spcBef>
                      </a:pPr>
                      <a:r>
                        <a:rPr sz="1200" b="1" spc="-10" dirty="0">
                          <a:latin typeface="Century Gothic"/>
                          <a:cs typeface="Century Gothic"/>
                        </a:rPr>
                        <a:t>89.43%</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7780" algn="ctr">
                        <a:lnSpc>
                          <a:spcPts val="1355"/>
                        </a:lnSpc>
                        <a:spcBef>
                          <a:spcPts val="955"/>
                        </a:spcBef>
                      </a:pPr>
                      <a:r>
                        <a:rPr sz="1200" b="1" spc="-10" dirty="0">
                          <a:latin typeface="Century Gothic"/>
                          <a:cs typeface="Century Gothic"/>
                        </a:rPr>
                        <a:t>91.06%</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9685" algn="ctr">
                        <a:lnSpc>
                          <a:spcPts val="1355"/>
                        </a:lnSpc>
                        <a:spcBef>
                          <a:spcPts val="955"/>
                        </a:spcBef>
                      </a:pPr>
                      <a:r>
                        <a:rPr sz="1200" b="1" spc="-10" dirty="0">
                          <a:latin typeface="Century Gothic"/>
                          <a:cs typeface="Century Gothic"/>
                        </a:rPr>
                        <a:t>91.86%</a:t>
                      </a:r>
                      <a:endParaRPr sz="1200">
                        <a:latin typeface="Century Gothic"/>
                        <a:cs typeface="Century Gothic"/>
                      </a:endParaRPr>
                    </a:p>
                  </a:txBody>
                  <a:tcPr marL="0" marR="0" marT="12128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10"/>
                  </a:ext>
                </a:extLst>
              </a:tr>
            </a:tbl>
          </a:graphicData>
        </a:graphic>
      </p:graphicFrame>
      <p:grpSp>
        <p:nvGrpSpPr>
          <p:cNvPr id="4" name="Group 5">
            <a:extLst>
              <a:ext uri="{FF2B5EF4-FFF2-40B4-BE49-F238E27FC236}">
                <a16:creationId xmlns:a16="http://schemas.microsoft.com/office/drawing/2014/main" id="{B42D7635-421B-5062-527D-35D7AC776B8D}"/>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601E91FD-EF98-0DBB-B29A-17EA648070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60FC4D-98F1-9856-F676-5F6BF5E01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7D88E985-44D7-AB22-A9F8-E54A3FEDA1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43088" y="1857375"/>
            <a:ext cx="666750" cy="2171700"/>
            <a:chOff x="1343088" y="1857375"/>
            <a:chExt cx="666750" cy="2171700"/>
          </a:xfrm>
        </p:grpSpPr>
        <p:sp>
          <p:nvSpPr>
            <p:cNvPr id="3" name="object 3"/>
            <p:cNvSpPr/>
            <p:nvPr/>
          </p:nvSpPr>
          <p:spPr>
            <a:xfrm>
              <a:off x="1347850" y="1862137"/>
              <a:ext cx="657225" cy="2162175"/>
            </a:xfrm>
            <a:custGeom>
              <a:avLst/>
              <a:gdLst/>
              <a:ahLst/>
              <a:cxnLst/>
              <a:rect l="l" t="t" r="r" b="b"/>
              <a:pathLst>
                <a:path w="657225" h="2162175">
                  <a:moveTo>
                    <a:pt x="657225" y="0"/>
                  </a:moveTo>
                  <a:lnTo>
                    <a:pt x="0" y="0"/>
                  </a:lnTo>
                  <a:lnTo>
                    <a:pt x="0" y="2162175"/>
                  </a:lnTo>
                  <a:lnTo>
                    <a:pt x="657225" y="2162175"/>
                  </a:lnTo>
                  <a:lnTo>
                    <a:pt x="65722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347850" y="1862137"/>
              <a:ext cx="657225" cy="2162175"/>
            </a:xfrm>
            <a:custGeom>
              <a:avLst/>
              <a:gdLst/>
              <a:ahLst/>
              <a:cxnLst/>
              <a:rect l="l" t="t" r="r" b="b"/>
              <a:pathLst>
                <a:path w="657225" h="2162175">
                  <a:moveTo>
                    <a:pt x="0" y="2162175"/>
                  </a:moveTo>
                  <a:lnTo>
                    <a:pt x="657225" y="2162175"/>
                  </a:lnTo>
                  <a:lnTo>
                    <a:pt x="657225" y="0"/>
                  </a:lnTo>
                  <a:lnTo>
                    <a:pt x="0" y="0"/>
                  </a:lnTo>
                  <a:lnTo>
                    <a:pt x="0" y="216217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 name="object 5"/>
          <p:cNvGrpSpPr/>
          <p:nvPr/>
        </p:nvGrpSpPr>
        <p:grpSpPr>
          <a:xfrm>
            <a:off x="2981388" y="1314450"/>
            <a:ext cx="666750" cy="2714625"/>
            <a:chOff x="2981388" y="1314450"/>
            <a:chExt cx="666750" cy="2714625"/>
          </a:xfrm>
        </p:grpSpPr>
        <p:sp>
          <p:nvSpPr>
            <p:cNvPr id="6" name="object 6"/>
            <p:cNvSpPr/>
            <p:nvPr/>
          </p:nvSpPr>
          <p:spPr>
            <a:xfrm>
              <a:off x="2986151" y="1319212"/>
              <a:ext cx="657225" cy="2705100"/>
            </a:xfrm>
            <a:custGeom>
              <a:avLst/>
              <a:gdLst/>
              <a:ahLst/>
              <a:cxnLst/>
              <a:rect l="l" t="t" r="r" b="b"/>
              <a:pathLst>
                <a:path w="657225" h="2705100">
                  <a:moveTo>
                    <a:pt x="657225" y="0"/>
                  </a:moveTo>
                  <a:lnTo>
                    <a:pt x="0" y="0"/>
                  </a:lnTo>
                  <a:lnTo>
                    <a:pt x="0" y="2705100"/>
                  </a:lnTo>
                  <a:lnTo>
                    <a:pt x="657225" y="2705100"/>
                  </a:lnTo>
                  <a:lnTo>
                    <a:pt x="65722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986151" y="1319212"/>
              <a:ext cx="657225" cy="2705100"/>
            </a:xfrm>
            <a:custGeom>
              <a:avLst/>
              <a:gdLst/>
              <a:ahLst/>
              <a:cxnLst/>
              <a:rect l="l" t="t" r="r" b="b"/>
              <a:pathLst>
                <a:path w="657225" h="2705100">
                  <a:moveTo>
                    <a:pt x="0" y="2705100"/>
                  </a:moveTo>
                  <a:lnTo>
                    <a:pt x="657225" y="2705100"/>
                  </a:lnTo>
                  <a:lnTo>
                    <a:pt x="657225" y="0"/>
                  </a:lnTo>
                  <a:lnTo>
                    <a:pt x="0" y="0"/>
                  </a:lnTo>
                  <a:lnTo>
                    <a:pt x="0" y="2705100"/>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 name="object 8"/>
          <p:cNvGrpSpPr/>
          <p:nvPr/>
        </p:nvGrpSpPr>
        <p:grpSpPr>
          <a:xfrm>
            <a:off x="4619688" y="2057400"/>
            <a:ext cx="666750" cy="1971675"/>
            <a:chOff x="4619688" y="2057400"/>
            <a:chExt cx="666750" cy="1971675"/>
          </a:xfrm>
        </p:grpSpPr>
        <p:sp>
          <p:nvSpPr>
            <p:cNvPr id="9" name="object 9"/>
            <p:cNvSpPr/>
            <p:nvPr/>
          </p:nvSpPr>
          <p:spPr>
            <a:xfrm>
              <a:off x="4624451" y="2062162"/>
              <a:ext cx="657225" cy="1962150"/>
            </a:xfrm>
            <a:custGeom>
              <a:avLst/>
              <a:gdLst/>
              <a:ahLst/>
              <a:cxnLst/>
              <a:rect l="l" t="t" r="r" b="b"/>
              <a:pathLst>
                <a:path w="657225" h="1962150">
                  <a:moveTo>
                    <a:pt x="657225" y="0"/>
                  </a:moveTo>
                  <a:lnTo>
                    <a:pt x="0" y="0"/>
                  </a:lnTo>
                  <a:lnTo>
                    <a:pt x="0" y="1962150"/>
                  </a:lnTo>
                  <a:lnTo>
                    <a:pt x="657225" y="1962150"/>
                  </a:lnTo>
                  <a:lnTo>
                    <a:pt x="65722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624451" y="2062162"/>
              <a:ext cx="657225" cy="1962150"/>
            </a:xfrm>
            <a:custGeom>
              <a:avLst/>
              <a:gdLst/>
              <a:ahLst/>
              <a:cxnLst/>
              <a:rect l="l" t="t" r="r" b="b"/>
              <a:pathLst>
                <a:path w="657225" h="1962150">
                  <a:moveTo>
                    <a:pt x="0" y="1962150"/>
                  </a:moveTo>
                  <a:lnTo>
                    <a:pt x="657225" y="1962150"/>
                  </a:lnTo>
                  <a:lnTo>
                    <a:pt x="657225" y="0"/>
                  </a:lnTo>
                  <a:lnTo>
                    <a:pt x="0" y="0"/>
                  </a:lnTo>
                  <a:lnTo>
                    <a:pt x="0" y="1962150"/>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object 11"/>
          <p:cNvGrpSpPr/>
          <p:nvPr/>
        </p:nvGrpSpPr>
        <p:grpSpPr>
          <a:xfrm>
            <a:off x="6257988" y="2028825"/>
            <a:ext cx="666750" cy="2000250"/>
            <a:chOff x="6257988" y="2028825"/>
            <a:chExt cx="666750" cy="2000250"/>
          </a:xfrm>
        </p:grpSpPr>
        <p:sp>
          <p:nvSpPr>
            <p:cNvPr id="12" name="object 12"/>
            <p:cNvSpPr/>
            <p:nvPr/>
          </p:nvSpPr>
          <p:spPr>
            <a:xfrm>
              <a:off x="6262751" y="2033587"/>
              <a:ext cx="657225" cy="1990725"/>
            </a:xfrm>
            <a:custGeom>
              <a:avLst/>
              <a:gdLst/>
              <a:ahLst/>
              <a:cxnLst/>
              <a:rect l="l" t="t" r="r" b="b"/>
              <a:pathLst>
                <a:path w="657225" h="1990725">
                  <a:moveTo>
                    <a:pt x="657225" y="0"/>
                  </a:moveTo>
                  <a:lnTo>
                    <a:pt x="0" y="0"/>
                  </a:lnTo>
                  <a:lnTo>
                    <a:pt x="0" y="1990725"/>
                  </a:lnTo>
                  <a:lnTo>
                    <a:pt x="657225" y="1990725"/>
                  </a:lnTo>
                  <a:lnTo>
                    <a:pt x="65722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262751" y="2033587"/>
              <a:ext cx="657225" cy="1990725"/>
            </a:xfrm>
            <a:custGeom>
              <a:avLst/>
              <a:gdLst/>
              <a:ahLst/>
              <a:cxnLst/>
              <a:rect l="l" t="t" r="r" b="b"/>
              <a:pathLst>
                <a:path w="657225" h="1990725">
                  <a:moveTo>
                    <a:pt x="0" y="1990725"/>
                  </a:moveTo>
                  <a:lnTo>
                    <a:pt x="657225" y="1990725"/>
                  </a:lnTo>
                  <a:lnTo>
                    <a:pt x="657225" y="0"/>
                  </a:lnTo>
                  <a:lnTo>
                    <a:pt x="0" y="0"/>
                  </a:lnTo>
                  <a:lnTo>
                    <a:pt x="0" y="199072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 name="object 14"/>
          <p:cNvGrpSpPr/>
          <p:nvPr/>
        </p:nvGrpSpPr>
        <p:grpSpPr>
          <a:xfrm>
            <a:off x="7905813" y="1266825"/>
            <a:ext cx="657225" cy="2762250"/>
            <a:chOff x="7905813" y="1266825"/>
            <a:chExt cx="657225" cy="2762250"/>
          </a:xfrm>
        </p:grpSpPr>
        <p:sp>
          <p:nvSpPr>
            <p:cNvPr id="15" name="object 15"/>
            <p:cNvSpPr/>
            <p:nvPr/>
          </p:nvSpPr>
          <p:spPr>
            <a:xfrm>
              <a:off x="7910576" y="1271587"/>
              <a:ext cx="647700" cy="2752725"/>
            </a:xfrm>
            <a:custGeom>
              <a:avLst/>
              <a:gdLst/>
              <a:ahLst/>
              <a:cxnLst/>
              <a:rect l="l" t="t" r="r" b="b"/>
              <a:pathLst>
                <a:path w="647700" h="2752725">
                  <a:moveTo>
                    <a:pt x="647700" y="0"/>
                  </a:moveTo>
                  <a:lnTo>
                    <a:pt x="0" y="0"/>
                  </a:lnTo>
                  <a:lnTo>
                    <a:pt x="0" y="2752725"/>
                  </a:lnTo>
                  <a:lnTo>
                    <a:pt x="647700" y="2752725"/>
                  </a:lnTo>
                  <a:lnTo>
                    <a:pt x="647700"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910576" y="1271587"/>
              <a:ext cx="647700" cy="2752725"/>
            </a:xfrm>
            <a:custGeom>
              <a:avLst/>
              <a:gdLst/>
              <a:ahLst/>
              <a:cxnLst/>
              <a:rect l="l" t="t" r="r" b="b"/>
              <a:pathLst>
                <a:path w="647700" h="2752725">
                  <a:moveTo>
                    <a:pt x="0" y="2752725"/>
                  </a:moveTo>
                  <a:lnTo>
                    <a:pt x="647700" y="2752725"/>
                  </a:lnTo>
                  <a:lnTo>
                    <a:pt x="647700" y="0"/>
                  </a:lnTo>
                  <a:lnTo>
                    <a:pt x="0" y="0"/>
                  </a:lnTo>
                  <a:lnTo>
                    <a:pt x="0" y="275272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7"/>
          <p:cNvSpPr/>
          <p:nvPr/>
        </p:nvSpPr>
        <p:spPr>
          <a:xfrm>
            <a:off x="795337" y="1271650"/>
            <a:ext cx="8258809" cy="2809875"/>
          </a:xfrm>
          <a:custGeom>
            <a:avLst/>
            <a:gdLst/>
            <a:ahLst/>
            <a:cxnLst/>
            <a:rect l="l" t="t" r="r" b="b"/>
            <a:pathLst>
              <a:path w="8258809" h="2809875">
                <a:moveTo>
                  <a:pt x="57150" y="2752661"/>
                </a:moveTo>
                <a:lnTo>
                  <a:pt x="57150" y="0"/>
                </a:lnTo>
              </a:path>
              <a:path w="8258809" h="2809875">
                <a:moveTo>
                  <a:pt x="0" y="2752661"/>
                </a:moveTo>
                <a:lnTo>
                  <a:pt x="57150" y="2752661"/>
                </a:lnTo>
              </a:path>
              <a:path w="8258809" h="2809875">
                <a:moveTo>
                  <a:pt x="0" y="2447925"/>
                </a:moveTo>
                <a:lnTo>
                  <a:pt x="57150" y="2447925"/>
                </a:lnTo>
              </a:path>
              <a:path w="8258809" h="2809875">
                <a:moveTo>
                  <a:pt x="0" y="2142998"/>
                </a:moveTo>
                <a:lnTo>
                  <a:pt x="57150" y="2142998"/>
                </a:lnTo>
              </a:path>
              <a:path w="8258809" h="2809875">
                <a:moveTo>
                  <a:pt x="0" y="1828800"/>
                </a:moveTo>
                <a:lnTo>
                  <a:pt x="57150" y="1828800"/>
                </a:lnTo>
              </a:path>
              <a:path w="8258809" h="2809875">
                <a:moveTo>
                  <a:pt x="0" y="1524000"/>
                </a:moveTo>
                <a:lnTo>
                  <a:pt x="57150" y="1524000"/>
                </a:lnTo>
              </a:path>
              <a:path w="8258809" h="2809875">
                <a:moveTo>
                  <a:pt x="0" y="1219200"/>
                </a:moveTo>
                <a:lnTo>
                  <a:pt x="57150" y="1219200"/>
                </a:lnTo>
              </a:path>
              <a:path w="8258809" h="2809875">
                <a:moveTo>
                  <a:pt x="0" y="914400"/>
                </a:moveTo>
                <a:lnTo>
                  <a:pt x="57150" y="914400"/>
                </a:lnTo>
              </a:path>
              <a:path w="8258809" h="2809875">
                <a:moveTo>
                  <a:pt x="0" y="609600"/>
                </a:moveTo>
                <a:lnTo>
                  <a:pt x="57150" y="609600"/>
                </a:lnTo>
              </a:path>
              <a:path w="8258809" h="2809875">
                <a:moveTo>
                  <a:pt x="0" y="304800"/>
                </a:moveTo>
                <a:lnTo>
                  <a:pt x="57150" y="304800"/>
                </a:lnTo>
              </a:path>
              <a:path w="8258809" h="2809875">
                <a:moveTo>
                  <a:pt x="0" y="0"/>
                </a:moveTo>
                <a:lnTo>
                  <a:pt x="57150" y="0"/>
                </a:lnTo>
              </a:path>
              <a:path w="8258809" h="2809875">
                <a:moveTo>
                  <a:pt x="57150" y="2752661"/>
                </a:moveTo>
                <a:lnTo>
                  <a:pt x="8258238" y="2752661"/>
                </a:lnTo>
              </a:path>
              <a:path w="8258809" h="2809875">
                <a:moveTo>
                  <a:pt x="57150" y="2752661"/>
                </a:moveTo>
                <a:lnTo>
                  <a:pt x="57150" y="2809811"/>
                </a:lnTo>
              </a:path>
              <a:path w="8258809" h="2809875">
                <a:moveTo>
                  <a:pt x="1705038" y="2752661"/>
                </a:moveTo>
                <a:lnTo>
                  <a:pt x="1705038" y="2809811"/>
                </a:lnTo>
              </a:path>
              <a:path w="8258809" h="2809875">
                <a:moveTo>
                  <a:pt x="3343338" y="2752661"/>
                </a:moveTo>
                <a:lnTo>
                  <a:pt x="3343338" y="2809811"/>
                </a:lnTo>
              </a:path>
              <a:path w="8258809" h="2809875">
                <a:moveTo>
                  <a:pt x="4981638" y="2752661"/>
                </a:moveTo>
                <a:lnTo>
                  <a:pt x="4981638" y="2809811"/>
                </a:lnTo>
              </a:path>
              <a:path w="8258809" h="2809875">
                <a:moveTo>
                  <a:pt x="6619938" y="2752661"/>
                </a:moveTo>
                <a:lnTo>
                  <a:pt x="6619938" y="2809811"/>
                </a:lnTo>
              </a:path>
              <a:path w="8258809" h="2809875">
                <a:moveTo>
                  <a:pt x="8258238" y="2752661"/>
                </a:moveTo>
                <a:lnTo>
                  <a:pt x="8258238" y="2809811"/>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txBox="1"/>
          <p:nvPr/>
        </p:nvSpPr>
        <p:spPr>
          <a:xfrm>
            <a:off x="1423669" y="1571942"/>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77.1%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3064891" y="1033716"/>
            <a:ext cx="50990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78.8%</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4706239" y="1770697"/>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76.4%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6347459" y="1749107"/>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76.5%</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7988681" y="984948"/>
            <a:ext cx="50990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79.0%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345757" y="1051496"/>
            <a:ext cx="366395" cy="3082925"/>
          </a:xfrm>
          <a:prstGeom prst="rect">
            <a:avLst/>
          </a:prstGeom>
        </p:spPr>
        <p:txBody>
          <a:bodyPr vert="horz" wrap="square" lIns="0" tIns="104139" rIns="0" bIns="0" rtlCol="0">
            <a:spAutoFit/>
          </a:bodyPr>
          <a:lstStyle/>
          <a:p>
            <a:pPr marL="12700" marR="0" lvl="0" indent="0" defTabSz="914400" eaLnBrk="1" fontAlgn="auto" latinLnBrk="0" hangingPunct="1">
              <a:lnSpc>
                <a:spcPct val="100000"/>
              </a:lnSpc>
              <a:spcBef>
                <a:spcPts val="819"/>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3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78%</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76%</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3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75%</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73%</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3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72%</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3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70%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1402333" y="412083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19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3043554" y="412083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4685029" y="412083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6326251" y="412083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22</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7967344" y="4120832"/>
            <a:ext cx="55562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23</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9" name="object 29"/>
          <p:cNvSpPr txBox="1">
            <a:spLocks noGrp="1"/>
          </p:cNvSpPr>
          <p:nvPr>
            <p:ph type="title"/>
          </p:nvPr>
        </p:nvSpPr>
        <p:spPr>
          <a:prstGeom prst="rect">
            <a:avLst/>
          </a:prstGeom>
        </p:spPr>
        <p:txBody>
          <a:bodyPr vert="horz" wrap="square" lIns="0" tIns="16510" rIns="0" bIns="0" rtlCol="0">
            <a:spAutoFit/>
          </a:bodyPr>
          <a:lstStyle/>
          <a:p>
            <a:pPr marL="234315">
              <a:lnSpc>
                <a:spcPct val="100000"/>
              </a:lnSpc>
              <a:spcBef>
                <a:spcPts val="130"/>
              </a:spcBef>
            </a:pPr>
            <a:r>
              <a:rPr sz="2750" dirty="0"/>
              <a:t>Productive</a:t>
            </a:r>
            <a:r>
              <a:rPr sz="2750" spc="95" dirty="0"/>
              <a:t> </a:t>
            </a:r>
            <a:r>
              <a:rPr sz="2750" dirty="0"/>
              <a:t>Grade</a:t>
            </a:r>
            <a:r>
              <a:rPr sz="2750" spc="105" dirty="0"/>
              <a:t> </a:t>
            </a:r>
            <a:r>
              <a:rPr sz="2750" dirty="0"/>
              <a:t>Rates</a:t>
            </a:r>
            <a:r>
              <a:rPr sz="2750" spc="90" dirty="0"/>
              <a:t> </a:t>
            </a:r>
            <a:r>
              <a:rPr sz="2750" dirty="0"/>
              <a:t>–</a:t>
            </a:r>
            <a:r>
              <a:rPr sz="2750" spc="70" dirty="0"/>
              <a:t> </a:t>
            </a:r>
            <a:r>
              <a:rPr sz="2750" dirty="0"/>
              <a:t>Fall</a:t>
            </a:r>
            <a:r>
              <a:rPr sz="2750" spc="90" dirty="0"/>
              <a:t> </a:t>
            </a:r>
            <a:r>
              <a:rPr sz="2750" spc="-10" dirty="0"/>
              <a:t>Terms</a:t>
            </a:r>
            <a:endParaRPr sz="2750"/>
          </a:p>
        </p:txBody>
      </p:sp>
      <p:pic>
        <p:nvPicPr>
          <p:cNvPr id="30" name="object 30"/>
          <p:cNvPicPr/>
          <p:nvPr/>
        </p:nvPicPr>
        <p:blipFill>
          <a:blip r:embed="rId2" cstate="print"/>
          <a:stretch>
            <a:fillRect/>
          </a:stretch>
        </p:blipFill>
        <p:spPr>
          <a:xfrm>
            <a:off x="7924800" y="285750"/>
            <a:ext cx="685800" cy="647700"/>
          </a:xfrm>
          <a:prstGeom prst="rect">
            <a:avLst/>
          </a:prstGeom>
        </p:spPr>
      </p:pic>
      <p:grpSp>
        <p:nvGrpSpPr>
          <p:cNvPr id="31" name="Group 5">
            <a:extLst>
              <a:ext uri="{FF2B5EF4-FFF2-40B4-BE49-F238E27FC236}">
                <a16:creationId xmlns:a16="http://schemas.microsoft.com/office/drawing/2014/main" id="{4BB66AA9-29B7-58F1-ADF7-AFFF8A97F010}"/>
              </a:ext>
            </a:extLst>
          </p:cNvPr>
          <p:cNvGrpSpPr>
            <a:grpSpLocks/>
          </p:cNvGrpSpPr>
          <p:nvPr/>
        </p:nvGrpSpPr>
        <p:grpSpPr bwMode="auto">
          <a:xfrm>
            <a:off x="0" y="4476750"/>
            <a:ext cx="9144000" cy="658415"/>
            <a:chOff x="0" y="5982641"/>
            <a:chExt cx="12192000" cy="876947"/>
          </a:xfrm>
        </p:grpSpPr>
        <p:pic>
          <p:nvPicPr>
            <p:cNvPr id="32" name="Picture 2">
              <a:extLst>
                <a:ext uri="{FF2B5EF4-FFF2-40B4-BE49-F238E27FC236}">
                  <a16:creationId xmlns:a16="http://schemas.microsoft.com/office/drawing/2014/main" id="{4FE6971E-50F9-7106-D91C-557219D33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1665FA5-CA21-88CA-BFC0-6BBDD0351C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1" descr="A logo for a company&#10;&#10;Description automatically generated">
            <a:extLst>
              <a:ext uri="{FF2B5EF4-FFF2-40B4-BE49-F238E27FC236}">
                <a16:creationId xmlns:a16="http://schemas.microsoft.com/office/drawing/2014/main" id="{4ED2FFC7-66C2-E293-2048-39766F8451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Freshmen</a:t>
            </a:r>
            <a:r>
              <a:rPr spc="-20" dirty="0"/>
              <a:t> </a:t>
            </a:r>
            <a:r>
              <a:rPr spc="-10" dirty="0"/>
              <a:t>Persistence</a:t>
            </a:r>
            <a:r>
              <a:rPr spc="-55" dirty="0"/>
              <a:t> </a:t>
            </a:r>
            <a:r>
              <a:rPr dirty="0"/>
              <a:t>Rates:</a:t>
            </a:r>
            <a:r>
              <a:rPr spc="-60" dirty="0"/>
              <a:t> </a:t>
            </a:r>
            <a:r>
              <a:rPr dirty="0"/>
              <a:t>Fall</a:t>
            </a:r>
            <a:r>
              <a:rPr spc="-15" dirty="0"/>
              <a:t> </a:t>
            </a:r>
            <a:r>
              <a:rPr spc="-10" dirty="0"/>
              <a:t>Terms</a:t>
            </a:r>
          </a:p>
        </p:txBody>
      </p:sp>
      <p:grpSp>
        <p:nvGrpSpPr>
          <p:cNvPr id="3" name="object 3"/>
          <p:cNvGrpSpPr/>
          <p:nvPr/>
        </p:nvGrpSpPr>
        <p:grpSpPr>
          <a:xfrm>
            <a:off x="1438338" y="943038"/>
            <a:ext cx="6715125" cy="2190750"/>
            <a:chOff x="1438338" y="943038"/>
            <a:chExt cx="6715125" cy="2190750"/>
          </a:xfrm>
        </p:grpSpPr>
        <p:sp>
          <p:nvSpPr>
            <p:cNvPr id="4" name="object 4"/>
            <p:cNvSpPr/>
            <p:nvPr/>
          </p:nvSpPr>
          <p:spPr>
            <a:xfrm>
              <a:off x="1443100" y="947800"/>
              <a:ext cx="6705600" cy="2181225"/>
            </a:xfrm>
            <a:custGeom>
              <a:avLst/>
              <a:gdLst/>
              <a:ahLst/>
              <a:cxnLst/>
              <a:rect l="l" t="t" r="r" b="b"/>
              <a:pathLst>
                <a:path w="6705600" h="2181225">
                  <a:moveTo>
                    <a:pt x="66675" y="2114550"/>
                  </a:moveTo>
                  <a:lnTo>
                    <a:pt x="66675" y="0"/>
                  </a:lnTo>
                </a:path>
                <a:path w="6705600" h="2181225">
                  <a:moveTo>
                    <a:pt x="0" y="2114550"/>
                  </a:moveTo>
                  <a:lnTo>
                    <a:pt x="66675" y="2114550"/>
                  </a:lnTo>
                </a:path>
                <a:path w="6705600" h="2181225">
                  <a:moveTo>
                    <a:pt x="0" y="1647825"/>
                  </a:moveTo>
                  <a:lnTo>
                    <a:pt x="66675" y="1647825"/>
                  </a:lnTo>
                </a:path>
                <a:path w="6705600" h="2181225">
                  <a:moveTo>
                    <a:pt x="0" y="1181100"/>
                  </a:moveTo>
                  <a:lnTo>
                    <a:pt x="66675" y="1181100"/>
                  </a:lnTo>
                </a:path>
                <a:path w="6705600" h="2181225">
                  <a:moveTo>
                    <a:pt x="0" y="704850"/>
                  </a:moveTo>
                  <a:lnTo>
                    <a:pt x="66675" y="704850"/>
                  </a:lnTo>
                </a:path>
                <a:path w="6705600" h="2181225">
                  <a:moveTo>
                    <a:pt x="0" y="238125"/>
                  </a:moveTo>
                  <a:lnTo>
                    <a:pt x="66675" y="238125"/>
                  </a:lnTo>
                </a:path>
                <a:path w="6705600" h="2181225">
                  <a:moveTo>
                    <a:pt x="66675" y="2114550"/>
                  </a:moveTo>
                  <a:lnTo>
                    <a:pt x="6705600" y="2114550"/>
                  </a:lnTo>
                </a:path>
                <a:path w="6705600" h="2181225">
                  <a:moveTo>
                    <a:pt x="66675" y="2114550"/>
                  </a:moveTo>
                  <a:lnTo>
                    <a:pt x="66675" y="2181225"/>
                  </a:lnTo>
                </a:path>
                <a:path w="6705600" h="2181225">
                  <a:moveTo>
                    <a:pt x="1171575" y="2114550"/>
                  </a:moveTo>
                  <a:lnTo>
                    <a:pt x="1171575" y="2181225"/>
                  </a:lnTo>
                </a:path>
                <a:path w="6705600" h="2181225">
                  <a:moveTo>
                    <a:pt x="2276475" y="2114550"/>
                  </a:moveTo>
                  <a:lnTo>
                    <a:pt x="2276475" y="2181225"/>
                  </a:lnTo>
                </a:path>
                <a:path w="6705600" h="2181225">
                  <a:moveTo>
                    <a:pt x="3381375" y="2114550"/>
                  </a:moveTo>
                  <a:lnTo>
                    <a:pt x="3381375" y="2181225"/>
                  </a:lnTo>
                </a:path>
                <a:path w="6705600" h="2181225">
                  <a:moveTo>
                    <a:pt x="4495800" y="2114550"/>
                  </a:moveTo>
                  <a:lnTo>
                    <a:pt x="4495800" y="2181225"/>
                  </a:lnTo>
                </a:path>
                <a:path w="6705600" h="2181225">
                  <a:moveTo>
                    <a:pt x="5600700" y="2114550"/>
                  </a:moveTo>
                  <a:lnTo>
                    <a:pt x="5600700" y="2181225"/>
                  </a:lnTo>
                </a:path>
                <a:path w="6705600" h="2181225">
                  <a:moveTo>
                    <a:pt x="6705600" y="2114550"/>
                  </a:moveTo>
                  <a:lnTo>
                    <a:pt x="6705600" y="2181225"/>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066924" y="1085849"/>
              <a:ext cx="5524500" cy="476250"/>
            </a:xfrm>
            <a:custGeom>
              <a:avLst/>
              <a:gdLst/>
              <a:ahLst/>
              <a:cxnLst/>
              <a:rect l="l" t="t" r="r" b="b"/>
              <a:pathLst>
                <a:path w="5524500" h="476250">
                  <a:moveTo>
                    <a:pt x="0" y="438150"/>
                  </a:moveTo>
                  <a:lnTo>
                    <a:pt x="1104900" y="0"/>
                  </a:lnTo>
                </a:path>
                <a:path w="5524500" h="476250">
                  <a:moveTo>
                    <a:pt x="1104900" y="0"/>
                  </a:moveTo>
                  <a:lnTo>
                    <a:pt x="2209800" y="476250"/>
                  </a:lnTo>
                </a:path>
                <a:path w="5524500" h="476250">
                  <a:moveTo>
                    <a:pt x="2209800" y="476250"/>
                  </a:moveTo>
                  <a:lnTo>
                    <a:pt x="3314700" y="371475"/>
                  </a:lnTo>
                  <a:lnTo>
                    <a:pt x="4419600" y="314325"/>
                  </a:lnTo>
                  <a:lnTo>
                    <a:pt x="5524500" y="200025"/>
                  </a:lnTo>
                </a:path>
              </a:pathLst>
            </a:custGeom>
            <a:ln w="22225">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066924" y="2381250"/>
              <a:ext cx="5524500" cy="409575"/>
            </a:xfrm>
            <a:custGeom>
              <a:avLst/>
              <a:gdLst/>
              <a:ahLst/>
              <a:cxnLst/>
              <a:rect l="l" t="t" r="r" b="b"/>
              <a:pathLst>
                <a:path w="5524500" h="409575">
                  <a:moveTo>
                    <a:pt x="0" y="114300"/>
                  </a:moveTo>
                  <a:lnTo>
                    <a:pt x="1104900" y="0"/>
                  </a:lnTo>
                </a:path>
                <a:path w="5524500" h="409575">
                  <a:moveTo>
                    <a:pt x="1104900" y="0"/>
                  </a:moveTo>
                  <a:lnTo>
                    <a:pt x="2209800" y="276225"/>
                  </a:lnTo>
                  <a:lnTo>
                    <a:pt x="3314700" y="409575"/>
                  </a:lnTo>
                </a:path>
                <a:path w="5524500" h="409575">
                  <a:moveTo>
                    <a:pt x="3314700" y="409575"/>
                  </a:moveTo>
                  <a:lnTo>
                    <a:pt x="4419600" y="47625"/>
                  </a:lnTo>
                </a:path>
                <a:path w="5524500" h="409575">
                  <a:moveTo>
                    <a:pt x="4419600" y="47625"/>
                  </a:moveTo>
                  <a:lnTo>
                    <a:pt x="5524500" y="104775"/>
                  </a:lnTo>
                </a:path>
              </a:pathLst>
            </a:custGeom>
            <a:ln w="22225">
              <a:solidFill>
                <a:srgbClr val="89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p:nvPr/>
        </p:nvSpPr>
        <p:spPr>
          <a:xfrm>
            <a:off x="1777745" y="1599247"/>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57.9%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8" name="object 8"/>
          <p:cNvSpPr txBox="1"/>
          <p:nvPr/>
        </p:nvSpPr>
        <p:spPr>
          <a:xfrm>
            <a:off x="2901950" y="1173861"/>
            <a:ext cx="572135"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67.2%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4078859" y="1569148"/>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56.9%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5126354" y="1465516"/>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59.3%</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1" name="object 11"/>
          <p:cNvSpPr txBox="1"/>
          <p:nvPr/>
        </p:nvSpPr>
        <p:spPr>
          <a:xfrm>
            <a:off x="6256020" y="143351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60.5%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2" name="object 12"/>
          <p:cNvSpPr txBox="1"/>
          <p:nvPr/>
        </p:nvSpPr>
        <p:spPr>
          <a:xfrm>
            <a:off x="7373619" y="129635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62.9%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1777745" y="2572321"/>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37.2%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2884551" y="2464371"/>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39.5%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3991609" y="2737167"/>
            <a:ext cx="5715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33.7%</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5124069" y="2833941"/>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30.9%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6205854" y="2506344"/>
            <a:ext cx="571500"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38.6%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7312659" y="2567304"/>
            <a:ext cx="572135"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37.3%</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929957" y="2926016"/>
            <a:ext cx="41402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25%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929957" y="2455862"/>
            <a:ext cx="41402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35%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929957" y="1985581"/>
            <a:ext cx="41402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45%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929957" y="1515427"/>
            <a:ext cx="41402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55%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929957" y="1045273"/>
            <a:ext cx="41402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65%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1794510" y="3188906"/>
            <a:ext cx="5461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17-</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18</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2901695" y="3188906"/>
            <a:ext cx="5461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18-</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19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4008501" y="3188906"/>
            <a:ext cx="5467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19-</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5115559" y="3188906"/>
            <a:ext cx="5461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20-</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21</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6222619" y="3188906"/>
            <a:ext cx="5461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21-</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22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9" name="object 29"/>
          <p:cNvSpPr txBox="1"/>
          <p:nvPr/>
        </p:nvSpPr>
        <p:spPr>
          <a:xfrm>
            <a:off x="7329551" y="3188906"/>
            <a:ext cx="5467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22-</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23</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0" name="object 30"/>
          <p:cNvSpPr/>
          <p:nvPr/>
        </p:nvSpPr>
        <p:spPr>
          <a:xfrm>
            <a:off x="4286250" y="1095375"/>
            <a:ext cx="247650" cy="0"/>
          </a:xfrm>
          <a:custGeom>
            <a:avLst/>
            <a:gdLst/>
            <a:ahLst/>
            <a:cxnLst/>
            <a:rect l="l" t="t" r="r" b="b"/>
            <a:pathLst>
              <a:path w="247650">
                <a:moveTo>
                  <a:pt x="0" y="0"/>
                </a:moveTo>
                <a:lnTo>
                  <a:pt x="247650" y="0"/>
                </a:lnTo>
              </a:path>
            </a:pathLst>
          </a:custGeom>
          <a:ln w="22225">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txBox="1"/>
          <p:nvPr/>
        </p:nvSpPr>
        <p:spPr>
          <a:xfrm>
            <a:off x="4550409" y="986091"/>
            <a:ext cx="63944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Century Gothic"/>
                <a:cs typeface="Century Gothic"/>
              </a:rPr>
              <a:t>Full-</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2" name="object 32"/>
          <p:cNvSpPr/>
          <p:nvPr/>
        </p:nvSpPr>
        <p:spPr>
          <a:xfrm>
            <a:off x="5638800" y="1095375"/>
            <a:ext cx="238125" cy="0"/>
          </a:xfrm>
          <a:custGeom>
            <a:avLst/>
            <a:gdLst/>
            <a:ahLst/>
            <a:cxnLst/>
            <a:rect l="l" t="t" r="r" b="b"/>
            <a:pathLst>
              <a:path w="238125">
                <a:moveTo>
                  <a:pt x="0" y="0"/>
                </a:moveTo>
                <a:lnTo>
                  <a:pt x="238125" y="0"/>
                </a:lnTo>
              </a:path>
            </a:pathLst>
          </a:custGeom>
          <a:ln w="22225">
            <a:solidFill>
              <a:srgbClr val="89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txBox="1"/>
          <p:nvPr/>
        </p:nvSpPr>
        <p:spPr>
          <a:xfrm>
            <a:off x="5899403" y="986091"/>
            <a:ext cx="7061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Century Gothic"/>
                <a:cs typeface="Century Gothic"/>
              </a:rPr>
              <a:t>Part-</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graphicFrame>
        <p:nvGraphicFramePr>
          <p:cNvPr id="34" name="object 34"/>
          <p:cNvGraphicFramePr>
            <a:graphicFrameLocks noGrp="1"/>
          </p:cNvGraphicFramePr>
          <p:nvPr/>
        </p:nvGraphicFramePr>
        <p:xfrm>
          <a:off x="831850" y="3479800"/>
          <a:ext cx="7388225" cy="976630"/>
        </p:xfrm>
        <a:graphic>
          <a:graphicData uri="http://schemas.openxmlformats.org/drawingml/2006/table">
            <a:tbl>
              <a:tblPr firstRow="1" bandRow="1">
                <a:tableStyleId>{2D5ABB26-0587-4C30-8999-92F81FD0307C}</a:tableStyleId>
              </a:tblPr>
              <a:tblGrid>
                <a:gridCol w="568325">
                  <a:extLst>
                    <a:ext uri="{9D8B030D-6E8A-4147-A177-3AD203B41FA5}">
                      <a16:colId xmlns:a16="http://schemas.microsoft.com/office/drawing/2014/main" val="20000"/>
                    </a:ext>
                  </a:extLst>
                </a:gridCol>
                <a:gridCol w="568325">
                  <a:extLst>
                    <a:ext uri="{9D8B030D-6E8A-4147-A177-3AD203B41FA5}">
                      <a16:colId xmlns:a16="http://schemas.microsoft.com/office/drawing/2014/main" val="20001"/>
                    </a:ext>
                  </a:extLst>
                </a:gridCol>
                <a:gridCol w="568325">
                  <a:extLst>
                    <a:ext uri="{9D8B030D-6E8A-4147-A177-3AD203B41FA5}">
                      <a16:colId xmlns:a16="http://schemas.microsoft.com/office/drawing/2014/main" val="20002"/>
                    </a:ext>
                  </a:extLst>
                </a:gridCol>
                <a:gridCol w="568325">
                  <a:extLst>
                    <a:ext uri="{9D8B030D-6E8A-4147-A177-3AD203B41FA5}">
                      <a16:colId xmlns:a16="http://schemas.microsoft.com/office/drawing/2014/main" val="20003"/>
                    </a:ext>
                  </a:extLst>
                </a:gridCol>
                <a:gridCol w="568325">
                  <a:extLst>
                    <a:ext uri="{9D8B030D-6E8A-4147-A177-3AD203B41FA5}">
                      <a16:colId xmlns:a16="http://schemas.microsoft.com/office/drawing/2014/main" val="20004"/>
                    </a:ext>
                  </a:extLst>
                </a:gridCol>
                <a:gridCol w="568325">
                  <a:extLst>
                    <a:ext uri="{9D8B030D-6E8A-4147-A177-3AD203B41FA5}">
                      <a16:colId xmlns:a16="http://schemas.microsoft.com/office/drawing/2014/main" val="20005"/>
                    </a:ext>
                  </a:extLst>
                </a:gridCol>
                <a:gridCol w="568325">
                  <a:extLst>
                    <a:ext uri="{9D8B030D-6E8A-4147-A177-3AD203B41FA5}">
                      <a16:colId xmlns:a16="http://schemas.microsoft.com/office/drawing/2014/main" val="20006"/>
                    </a:ext>
                  </a:extLst>
                </a:gridCol>
                <a:gridCol w="568325">
                  <a:extLst>
                    <a:ext uri="{9D8B030D-6E8A-4147-A177-3AD203B41FA5}">
                      <a16:colId xmlns:a16="http://schemas.microsoft.com/office/drawing/2014/main" val="20007"/>
                    </a:ext>
                  </a:extLst>
                </a:gridCol>
                <a:gridCol w="568325">
                  <a:extLst>
                    <a:ext uri="{9D8B030D-6E8A-4147-A177-3AD203B41FA5}">
                      <a16:colId xmlns:a16="http://schemas.microsoft.com/office/drawing/2014/main" val="20008"/>
                    </a:ext>
                  </a:extLst>
                </a:gridCol>
                <a:gridCol w="568325">
                  <a:extLst>
                    <a:ext uri="{9D8B030D-6E8A-4147-A177-3AD203B41FA5}">
                      <a16:colId xmlns:a16="http://schemas.microsoft.com/office/drawing/2014/main" val="20009"/>
                    </a:ext>
                  </a:extLst>
                </a:gridCol>
                <a:gridCol w="568325">
                  <a:extLst>
                    <a:ext uri="{9D8B030D-6E8A-4147-A177-3AD203B41FA5}">
                      <a16:colId xmlns:a16="http://schemas.microsoft.com/office/drawing/2014/main" val="20010"/>
                    </a:ext>
                  </a:extLst>
                </a:gridCol>
                <a:gridCol w="568325">
                  <a:extLst>
                    <a:ext uri="{9D8B030D-6E8A-4147-A177-3AD203B41FA5}">
                      <a16:colId xmlns:a16="http://schemas.microsoft.com/office/drawing/2014/main" val="20011"/>
                    </a:ext>
                  </a:extLst>
                </a:gridCol>
                <a:gridCol w="568325">
                  <a:extLst>
                    <a:ext uri="{9D8B030D-6E8A-4147-A177-3AD203B41FA5}">
                      <a16:colId xmlns:a16="http://schemas.microsoft.com/office/drawing/2014/main" val="20012"/>
                    </a:ext>
                  </a:extLst>
                </a:gridCol>
              </a:tblGrid>
              <a:tr h="203200">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algn="ctr">
                        <a:lnSpc>
                          <a:spcPct val="100000"/>
                        </a:lnSpc>
                        <a:spcBef>
                          <a:spcPts val="315"/>
                        </a:spcBef>
                      </a:pPr>
                      <a:r>
                        <a:rPr sz="950" dirty="0">
                          <a:latin typeface="Century Gothic"/>
                          <a:cs typeface="Century Gothic"/>
                        </a:rPr>
                        <a:t>17-</a:t>
                      </a:r>
                      <a:r>
                        <a:rPr sz="950" spc="-25" dirty="0">
                          <a:latin typeface="Century Gothic"/>
                          <a:cs typeface="Century Gothic"/>
                        </a:rPr>
                        <a:t>18</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algn="ctr">
                        <a:lnSpc>
                          <a:spcPct val="100000"/>
                        </a:lnSpc>
                        <a:spcBef>
                          <a:spcPts val="315"/>
                        </a:spcBef>
                      </a:pPr>
                      <a:r>
                        <a:rPr sz="950" dirty="0">
                          <a:latin typeface="Century Gothic"/>
                          <a:cs typeface="Century Gothic"/>
                        </a:rPr>
                        <a:t>18-</a:t>
                      </a:r>
                      <a:r>
                        <a:rPr sz="950" spc="-25" dirty="0">
                          <a:latin typeface="Century Gothic"/>
                          <a:cs typeface="Century Gothic"/>
                        </a:rPr>
                        <a:t>19</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905" algn="ctr">
                        <a:lnSpc>
                          <a:spcPct val="100000"/>
                        </a:lnSpc>
                        <a:spcBef>
                          <a:spcPts val="315"/>
                        </a:spcBef>
                      </a:pPr>
                      <a:r>
                        <a:rPr sz="950" dirty="0">
                          <a:latin typeface="Century Gothic"/>
                          <a:cs typeface="Century Gothic"/>
                        </a:rPr>
                        <a:t>19-</a:t>
                      </a:r>
                      <a:r>
                        <a:rPr sz="950" spc="-25" dirty="0">
                          <a:latin typeface="Century Gothic"/>
                          <a:cs typeface="Century Gothic"/>
                        </a:rPr>
                        <a:t>20</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4445" algn="ctr">
                        <a:lnSpc>
                          <a:spcPct val="100000"/>
                        </a:lnSpc>
                        <a:spcBef>
                          <a:spcPts val="315"/>
                        </a:spcBef>
                      </a:pPr>
                      <a:r>
                        <a:rPr sz="950" dirty="0">
                          <a:latin typeface="Century Gothic"/>
                          <a:cs typeface="Century Gothic"/>
                        </a:rPr>
                        <a:t>20-</a:t>
                      </a:r>
                      <a:r>
                        <a:rPr sz="950" spc="-25" dirty="0">
                          <a:latin typeface="Century Gothic"/>
                          <a:cs typeface="Century Gothic"/>
                        </a:rPr>
                        <a:t>21</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6985" algn="ctr">
                        <a:lnSpc>
                          <a:spcPct val="100000"/>
                        </a:lnSpc>
                        <a:spcBef>
                          <a:spcPts val="315"/>
                        </a:spcBef>
                      </a:pPr>
                      <a:r>
                        <a:rPr sz="950" dirty="0">
                          <a:latin typeface="Century Gothic"/>
                          <a:cs typeface="Century Gothic"/>
                        </a:rPr>
                        <a:t>21-</a:t>
                      </a:r>
                      <a:r>
                        <a:rPr sz="950" spc="-25" dirty="0">
                          <a:latin typeface="Century Gothic"/>
                          <a:cs typeface="Century Gothic"/>
                        </a:rPr>
                        <a:t>22</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8890" algn="ctr">
                        <a:lnSpc>
                          <a:spcPct val="100000"/>
                        </a:lnSpc>
                        <a:spcBef>
                          <a:spcPts val="315"/>
                        </a:spcBef>
                      </a:pPr>
                      <a:r>
                        <a:rPr sz="950" dirty="0">
                          <a:latin typeface="Century Gothic"/>
                          <a:cs typeface="Century Gothic"/>
                        </a:rPr>
                        <a:t>22-</a:t>
                      </a:r>
                      <a:r>
                        <a:rPr sz="950" spc="-25" dirty="0">
                          <a:latin typeface="Century Gothic"/>
                          <a:cs typeface="Century Gothic"/>
                        </a:rPr>
                        <a:t>23</a:t>
                      </a:r>
                      <a:endParaRPr sz="950">
                        <a:latin typeface="Century Gothic"/>
                        <a:cs typeface="Century Gothic"/>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57810">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535"/>
                        </a:spcBef>
                      </a:pPr>
                      <a:r>
                        <a:rPr sz="950" b="1" spc="-20" dirty="0">
                          <a:latin typeface="Century Gothic"/>
                          <a:cs typeface="Century Gothic"/>
                        </a:rPr>
                        <a:t>FTIC</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875" algn="ctr">
                        <a:lnSpc>
                          <a:spcPct val="100000"/>
                        </a:lnSpc>
                        <a:spcBef>
                          <a:spcPts val="535"/>
                        </a:spcBef>
                      </a:pPr>
                      <a:r>
                        <a:rPr sz="950" b="1" spc="-10" dirty="0">
                          <a:latin typeface="Century Gothic"/>
                          <a:cs typeface="Century Gothic"/>
                        </a:rPr>
                        <a:t>Persisted</a:t>
                      </a:r>
                      <a:endParaRPr sz="950">
                        <a:latin typeface="Century Gothic"/>
                        <a:cs typeface="Century Gothic"/>
                      </a:endParaRPr>
                    </a:p>
                  </a:txBody>
                  <a:tcPr marL="0" marR="0" marT="679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57810">
                <a:tc>
                  <a:txBody>
                    <a:bodyPr/>
                    <a:lstStyle/>
                    <a:p>
                      <a:pPr algn="ctr">
                        <a:lnSpc>
                          <a:spcPct val="100000"/>
                        </a:lnSpc>
                        <a:spcBef>
                          <a:spcPts val="540"/>
                        </a:spcBef>
                      </a:pPr>
                      <a:r>
                        <a:rPr sz="950" b="1" spc="-25" dirty="0">
                          <a:latin typeface="Century Gothic"/>
                          <a:cs typeface="Century Gothic"/>
                        </a:rPr>
                        <a:t>FT</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540"/>
                        </a:spcBef>
                      </a:pPr>
                      <a:r>
                        <a:rPr sz="950" spc="-25" dirty="0">
                          <a:latin typeface="Century Gothic"/>
                          <a:cs typeface="Century Gothic"/>
                        </a:rPr>
                        <a:t>824</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40"/>
                        </a:spcBef>
                      </a:pPr>
                      <a:r>
                        <a:rPr sz="950" spc="-25" dirty="0">
                          <a:latin typeface="Century Gothic"/>
                          <a:cs typeface="Century Gothic"/>
                        </a:rPr>
                        <a:t>477</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540"/>
                        </a:spcBef>
                      </a:pPr>
                      <a:r>
                        <a:rPr sz="950" spc="-25" dirty="0">
                          <a:latin typeface="Century Gothic"/>
                          <a:cs typeface="Century Gothic"/>
                        </a:rPr>
                        <a:t>972</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540"/>
                        </a:spcBef>
                      </a:pPr>
                      <a:r>
                        <a:rPr sz="950" spc="-25" dirty="0">
                          <a:latin typeface="Century Gothic"/>
                          <a:cs typeface="Century Gothic"/>
                        </a:rPr>
                        <a:t>653</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40"/>
                        </a:spcBef>
                      </a:pPr>
                      <a:r>
                        <a:rPr sz="950" spc="-20" dirty="0">
                          <a:latin typeface="Century Gothic"/>
                          <a:cs typeface="Century Gothic"/>
                        </a:rPr>
                        <a:t>1536</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540"/>
                        </a:spcBef>
                      </a:pPr>
                      <a:r>
                        <a:rPr sz="950" spc="-25" dirty="0">
                          <a:latin typeface="Century Gothic"/>
                          <a:cs typeface="Century Gothic"/>
                        </a:rPr>
                        <a:t>874</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540"/>
                        </a:spcBef>
                      </a:pPr>
                      <a:r>
                        <a:rPr sz="950" spc="-20" dirty="0">
                          <a:latin typeface="Century Gothic"/>
                          <a:cs typeface="Century Gothic"/>
                        </a:rPr>
                        <a:t>1101</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540"/>
                        </a:spcBef>
                      </a:pPr>
                      <a:r>
                        <a:rPr sz="950" spc="-25" dirty="0">
                          <a:latin typeface="Century Gothic"/>
                          <a:cs typeface="Century Gothic"/>
                        </a:rPr>
                        <a:t>653</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40"/>
                        </a:spcBef>
                      </a:pPr>
                      <a:r>
                        <a:rPr sz="950" spc="-20" dirty="0">
                          <a:latin typeface="Century Gothic"/>
                          <a:cs typeface="Century Gothic"/>
                        </a:rPr>
                        <a:t>1158</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875" algn="ctr">
                        <a:lnSpc>
                          <a:spcPct val="100000"/>
                        </a:lnSpc>
                        <a:spcBef>
                          <a:spcPts val="540"/>
                        </a:spcBef>
                      </a:pPr>
                      <a:r>
                        <a:rPr sz="950" spc="-25" dirty="0">
                          <a:latin typeface="Century Gothic"/>
                          <a:cs typeface="Century Gothic"/>
                        </a:rPr>
                        <a:t>701</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540"/>
                        </a:spcBef>
                      </a:pPr>
                      <a:r>
                        <a:rPr sz="950" spc="-20" dirty="0">
                          <a:latin typeface="Century Gothic"/>
                          <a:cs typeface="Century Gothic"/>
                        </a:rPr>
                        <a:t>1528</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gn="ctr">
                        <a:lnSpc>
                          <a:spcPct val="100000"/>
                        </a:lnSpc>
                        <a:spcBef>
                          <a:spcPts val="540"/>
                        </a:spcBef>
                      </a:pPr>
                      <a:r>
                        <a:rPr sz="950" spc="-25" dirty="0">
                          <a:latin typeface="Century Gothic"/>
                          <a:cs typeface="Century Gothic"/>
                        </a:rPr>
                        <a:t>961</a:t>
                      </a:r>
                      <a:endParaRPr sz="950">
                        <a:latin typeface="Century Gothic"/>
                        <a:cs typeface="Century Gothic"/>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57810">
                <a:tc>
                  <a:txBody>
                    <a:bodyPr/>
                    <a:lstStyle/>
                    <a:p>
                      <a:pPr marL="12065" algn="ctr">
                        <a:lnSpc>
                          <a:spcPct val="100000"/>
                        </a:lnSpc>
                        <a:spcBef>
                          <a:spcPts val="545"/>
                        </a:spcBef>
                      </a:pPr>
                      <a:r>
                        <a:rPr sz="950" b="1" spc="30" dirty="0">
                          <a:latin typeface="Century Gothic"/>
                          <a:cs typeface="Century Gothic"/>
                        </a:rPr>
                        <a:t>PT</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45"/>
                        </a:spcBef>
                      </a:pPr>
                      <a:r>
                        <a:rPr sz="950" spc="-20" dirty="0">
                          <a:latin typeface="Century Gothic"/>
                          <a:cs typeface="Century Gothic"/>
                        </a:rPr>
                        <a:t>2025</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545"/>
                        </a:spcBef>
                      </a:pPr>
                      <a:r>
                        <a:rPr sz="950" spc="-25" dirty="0">
                          <a:latin typeface="Century Gothic"/>
                          <a:cs typeface="Century Gothic"/>
                        </a:rPr>
                        <a:t>753</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45"/>
                        </a:spcBef>
                      </a:pPr>
                      <a:r>
                        <a:rPr sz="950" spc="-20" dirty="0">
                          <a:latin typeface="Century Gothic"/>
                          <a:cs typeface="Century Gothic"/>
                        </a:rPr>
                        <a:t>1601</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545"/>
                        </a:spcBef>
                      </a:pPr>
                      <a:r>
                        <a:rPr sz="950" spc="-25" dirty="0">
                          <a:latin typeface="Century Gothic"/>
                          <a:cs typeface="Century Gothic"/>
                        </a:rPr>
                        <a:t>633</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45"/>
                        </a:spcBef>
                      </a:pPr>
                      <a:r>
                        <a:rPr sz="950" spc="-20" dirty="0">
                          <a:latin typeface="Century Gothic"/>
                          <a:cs typeface="Century Gothic"/>
                        </a:rPr>
                        <a:t>1738</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45"/>
                        </a:spcBef>
                      </a:pPr>
                      <a:r>
                        <a:rPr sz="950" spc="-25" dirty="0">
                          <a:latin typeface="Century Gothic"/>
                          <a:cs typeface="Century Gothic"/>
                        </a:rPr>
                        <a:t>586</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545"/>
                        </a:spcBef>
                      </a:pPr>
                      <a:r>
                        <a:rPr sz="950" spc="-20" dirty="0">
                          <a:latin typeface="Century Gothic"/>
                          <a:cs typeface="Century Gothic"/>
                        </a:rPr>
                        <a:t>1857</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545"/>
                        </a:spcBef>
                      </a:pPr>
                      <a:r>
                        <a:rPr sz="950" spc="-25" dirty="0">
                          <a:latin typeface="Century Gothic"/>
                          <a:cs typeface="Century Gothic"/>
                        </a:rPr>
                        <a:t>634</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45"/>
                        </a:spcBef>
                      </a:pPr>
                      <a:r>
                        <a:rPr sz="950" spc="-20" dirty="0">
                          <a:latin typeface="Century Gothic"/>
                          <a:cs typeface="Century Gothic"/>
                        </a:rPr>
                        <a:t>1869</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240" algn="ctr">
                        <a:lnSpc>
                          <a:spcPct val="100000"/>
                        </a:lnSpc>
                        <a:spcBef>
                          <a:spcPts val="545"/>
                        </a:spcBef>
                      </a:pPr>
                      <a:r>
                        <a:rPr sz="950" spc="-25" dirty="0">
                          <a:latin typeface="Century Gothic"/>
                          <a:cs typeface="Century Gothic"/>
                        </a:rPr>
                        <a:t>721</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545"/>
                        </a:spcBef>
                      </a:pPr>
                      <a:r>
                        <a:rPr sz="950" spc="-20" dirty="0">
                          <a:latin typeface="Century Gothic"/>
                          <a:cs typeface="Century Gothic"/>
                        </a:rPr>
                        <a:t>2008</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gn="ctr">
                        <a:lnSpc>
                          <a:spcPct val="100000"/>
                        </a:lnSpc>
                        <a:spcBef>
                          <a:spcPts val="545"/>
                        </a:spcBef>
                      </a:pPr>
                      <a:r>
                        <a:rPr sz="950" spc="-25" dirty="0">
                          <a:latin typeface="Century Gothic"/>
                          <a:cs typeface="Century Gothic"/>
                        </a:rPr>
                        <a:t>749</a:t>
                      </a:r>
                      <a:endParaRPr sz="950">
                        <a:latin typeface="Century Gothic"/>
                        <a:cs typeface="Century Gothic"/>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35" name="Group 5">
            <a:extLst>
              <a:ext uri="{FF2B5EF4-FFF2-40B4-BE49-F238E27FC236}">
                <a16:creationId xmlns:a16="http://schemas.microsoft.com/office/drawing/2014/main" id="{B6DD49B3-703A-BF44-F378-F0CA1BDF3508}"/>
              </a:ext>
            </a:extLst>
          </p:cNvPr>
          <p:cNvGrpSpPr>
            <a:grpSpLocks/>
          </p:cNvGrpSpPr>
          <p:nvPr/>
        </p:nvGrpSpPr>
        <p:grpSpPr bwMode="auto">
          <a:xfrm>
            <a:off x="0" y="4476750"/>
            <a:ext cx="9144000" cy="658415"/>
            <a:chOff x="0" y="5982641"/>
            <a:chExt cx="12192000" cy="876947"/>
          </a:xfrm>
        </p:grpSpPr>
        <p:pic>
          <p:nvPicPr>
            <p:cNvPr id="36" name="Picture 2">
              <a:extLst>
                <a:ext uri="{FF2B5EF4-FFF2-40B4-BE49-F238E27FC236}">
                  <a16:creationId xmlns:a16="http://schemas.microsoft.com/office/drawing/2014/main" id="{051A6148-5AD5-6D5B-B108-6318868C06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a:extLst>
                <a:ext uri="{FF2B5EF4-FFF2-40B4-BE49-F238E27FC236}">
                  <a16:creationId xmlns:a16="http://schemas.microsoft.com/office/drawing/2014/main" id="{C39E5F46-38F9-1DDE-C560-C09F0DC9C7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Picture 1" descr="A logo for a company&#10;&#10;Description automatically generated">
            <a:extLst>
              <a:ext uri="{FF2B5EF4-FFF2-40B4-BE49-F238E27FC236}">
                <a16:creationId xmlns:a16="http://schemas.microsoft.com/office/drawing/2014/main" id="{4AFDA7F5-6F7A-CA55-2B5A-E85D2D8605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0" y="209550"/>
            <a:ext cx="8305800" cy="4248150"/>
            <a:chOff x="381000" y="209550"/>
            <a:chExt cx="8305800" cy="4248150"/>
          </a:xfrm>
        </p:grpSpPr>
        <p:sp>
          <p:nvSpPr>
            <p:cNvPr id="3" name="object 3"/>
            <p:cNvSpPr/>
            <p:nvPr/>
          </p:nvSpPr>
          <p:spPr>
            <a:xfrm>
              <a:off x="381000" y="209550"/>
              <a:ext cx="8305800" cy="4248150"/>
            </a:xfrm>
            <a:custGeom>
              <a:avLst/>
              <a:gdLst/>
              <a:ahLst/>
              <a:cxnLst/>
              <a:rect l="l" t="t" r="r" b="b"/>
              <a:pathLst>
                <a:path w="8305800" h="4248150">
                  <a:moveTo>
                    <a:pt x="8305800" y="0"/>
                  </a:moveTo>
                  <a:lnTo>
                    <a:pt x="0" y="0"/>
                  </a:lnTo>
                  <a:lnTo>
                    <a:pt x="0" y="4248150"/>
                  </a:lnTo>
                  <a:lnTo>
                    <a:pt x="8305800" y="4248150"/>
                  </a:lnTo>
                  <a:lnTo>
                    <a:pt x="83058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1419225" y="942911"/>
              <a:ext cx="6824726" cy="3014726"/>
            </a:xfrm>
            <a:prstGeom prst="rect">
              <a:avLst/>
            </a:prstGeom>
          </p:spPr>
        </p:pic>
      </p:grpSp>
      <p:sp>
        <p:nvSpPr>
          <p:cNvPr id="5" name="object 5"/>
          <p:cNvSpPr txBox="1"/>
          <p:nvPr/>
        </p:nvSpPr>
        <p:spPr>
          <a:xfrm>
            <a:off x="1029335" y="1168187"/>
            <a:ext cx="286385" cy="2870200"/>
          </a:xfrm>
          <a:prstGeom prst="rect">
            <a:avLst/>
          </a:prstGeom>
        </p:spPr>
        <p:txBody>
          <a:bodyPr vert="horz" wrap="square" lIns="0" tIns="114300" rIns="0" bIns="0" rtlCol="0">
            <a:spAutoFit/>
          </a:bodyPr>
          <a:lstStyle/>
          <a:p>
            <a:pPr marL="12700" marR="0" lvl="0" indent="0" defTabSz="914400" eaLnBrk="1" fontAlgn="auto" latinLnBrk="0" hangingPunct="1">
              <a:lnSpc>
                <a:spcPct val="100000"/>
              </a:lnSpc>
              <a:spcBef>
                <a:spcPts val="9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70%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65%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60%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55%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9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50%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45%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9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40%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921510" y="4019550"/>
            <a:ext cx="61150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State</a:t>
            </a:r>
            <a:r>
              <a:rPr kumimoji="0" sz="1200" b="0" i="0" u="none" strike="noStrike" kern="0" cap="none" spc="-50"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3651630" y="4019550"/>
            <a:ext cx="26924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SAC</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5129784" y="4019550"/>
            <a:ext cx="42100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Alamo</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6294120" y="4019550"/>
            <a:ext cx="1210310" cy="394970"/>
          </a:xfrm>
          <a:prstGeom prst="rect">
            <a:avLst/>
          </a:prstGeom>
        </p:spPr>
        <p:txBody>
          <a:bodyPr vert="horz" wrap="square" lIns="0" tIns="9525" rIns="0" bIns="0" rtlCol="0">
            <a:spAutoFit/>
          </a:bodyPr>
          <a:lstStyle/>
          <a:p>
            <a:pPr marL="447675" marR="5080" lvl="0" indent="-434975" defTabSz="914400" eaLnBrk="1" fontAlgn="auto" latinLnBrk="0" hangingPunct="1">
              <a:lnSpc>
                <a:spcPct val="101699"/>
              </a:lnSpc>
              <a:spcBef>
                <a:spcPts val="75"/>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Collin</a:t>
            </a:r>
            <a:r>
              <a:rPr kumimoji="0" sz="1200" b="0" i="0" u="none" strike="noStrike" kern="0" cap="none" spc="-30" normalizeH="0" baseline="0" noProof="0" dirty="0">
                <a:ln>
                  <a:noFill/>
                </a:ln>
                <a:solidFill>
                  <a:srgbClr val="585858"/>
                </a:solidFill>
                <a:effectLst/>
                <a:uLnTx/>
                <a:uFillTx/>
                <a:latin typeface="Calibri"/>
                <a:cs typeface="Calibri"/>
              </a:rPr>
              <a:t> </a:t>
            </a:r>
            <a:r>
              <a:rPr kumimoji="0" sz="1200" b="0" i="0" u="none" strike="noStrike" kern="0" cap="none" spc="0" normalizeH="0" baseline="0" noProof="0" dirty="0">
                <a:ln>
                  <a:noFill/>
                </a:ln>
                <a:solidFill>
                  <a:srgbClr val="585858"/>
                </a:solidFill>
                <a:effectLst/>
                <a:uLnTx/>
                <a:uFillTx/>
                <a:latin typeface="Calibri"/>
                <a:cs typeface="Calibri"/>
              </a:rPr>
              <a:t>County</a:t>
            </a:r>
            <a:r>
              <a:rPr kumimoji="0" sz="1200" b="0" i="0" u="none" strike="noStrike" kern="0" cap="none" spc="-15" normalizeH="0" baseline="0" noProof="0" dirty="0">
                <a:ln>
                  <a:noFill/>
                </a:ln>
                <a:solidFill>
                  <a:srgbClr val="585858"/>
                </a:solidFill>
                <a:effectLst/>
                <a:uLnTx/>
                <a:uFillTx/>
                <a:latin typeface="Calibri"/>
                <a:cs typeface="Calibri"/>
              </a:rPr>
              <a:t> </a:t>
            </a:r>
            <a:r>
              <a:rPr kumimoji="0" sz="1200" b="0" i="0" u="none" strike="noStrike" kern="0" cap="none" spc="-20" normalizeH="0" baseline="0" noProof="0" dirty="0">
                <a:ln>
                  <a:noFill/>
                </a:ln>
                <a:solidFill>
                  <a:srgbClr val="585858"/>
                </a:solidFill>
                <a:effectLst/>
                <a:uLnTx/>
                <a:uFillTx/>
                <a:latin typeface="Calibri"/>
                <a:cs typeface="Calibri"/>
              </a:rPr>
              <a:t>(Peer </a:t>
            </a:r>
            <a:r>
              <a:rPr kumimoji="0" sz="1200" b="0" i="0" u="none" strike="noStrike" kern="0" cap="none" spc="-10" normalizeH="0" baseline="0" noProof="0" dirty="0">
                <a:ln>
                  <a:noFill/>
                </a:ln>
                <a:solidFill>
                  <a:srgbClr val="585858"/>
                </a:solidFill>
                <a:effectLst/>
                <a:uLnTx/>
                <a:uFillTx/>
                <a:latin typeface="Calibri"/>
                <a:cs typeface="Calibri"/>
              </a:rPr>
              <a:t>Best)</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2212975" y="1810702"/>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60.8%</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3757929" y="1716341"/>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62.9%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5299328" y="1591373"/>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65.5%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6882765" y="1277556"/>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69.9%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a:spLocks noGrp="1"/>
          </p:cNvSpPr>
          <p:nvPr>
            <p:ph type="title"/>
          </p:nvPr>
        </p:nvSpPr>
        <p:spPr>
          <a:prstGeom prst="rect">
            <a:avLst/>
          </a:prstGeom>
        </p:spPr>
        <p:txBody>
          <a:bodyPr vert="horz" wrap="square" lIns="0" tIns="13335" rIns="0" bIns="0" rtlCol="0">
            <a:spAutoFit/>
          </a:bodyPr>
          <a:lstStyle/>
          <a:p>
            <a:pPr marL="241300">
              <a:lnSpc>
                <a:spcPct val="100000"/>
              </a:lnSpc>
              <a:spcBef>
                <a:spcPts val="105"/>
              </a:spcBef>
            </a:pPr>
            <a:r>
              <a:rPr spc="-10" dirty="0"/>
              <a:t>Full-</a:t>
            </a:r>
            <a:r>
              <a:rPr dirty="0"/>
              <a:t>Time</a:t>
            </a:r>
            <a:r>
              <a:rPr spc="-50" dirty="0"/>
              <a:t> </a:t>
            </a:r>
            <a:r>
              <a:rPr dirty="0"/>
              <a:t>Freshmen</a:t>
            </a:r>
            <a:r>
              <a:rPr spc="-65" dirty="0"/>
              <a:t> </a:t>
            </a:r>
            <a:r>
              <a:rPr dirty="0"/>
              <a:t>Comparative</a:t>
            </a:r>
            <a:r>
              <a:rPr spc="-40" dirty="0"/>
              <a:t> </a:t>
            </a:r>
            <a:r>
              <a:rPr dirty="0"/>
              <a:t>Persistence</a:t>
            </a:r>
            <a:r>
              <a:rPr spc="-45" dirty="0"/>
              <a:t> </a:t>
            </a:r>
            <a:r>
              <a:rPr spc="-10" dirty="0"/>
              <a:t>Rates</a:t>
            </a:r>
          </a:p>
        </p:txBody>
      </p:sp>
      <p:grpSp>
        <p:nvGrpSpPr>
          <p:cNvPr id="15" name="Group 5">
            <a:extLst>
              <a:ext uri="{FF2B5EF4-FFF2-40B4-BE49-F238E27FC236}">
                <a16:creationId xmlns:a16="http://schemas.microsoft.com/office/drawing/2014/main" id="{C0F1E329-5989-E0D5-95FF-6537BD9295F6}"/>
              </a:ext>
            </a:extLst>
          </p:cNvPr>
          <p:cNvGrpSpPr>
            <a:grpSpLocks/>
          </p:cNvGrpSpPr>
          <p:nvPr/>
        </p:nvGrpSpPr>
        <p:grpSpPr bwMode="auto">
          <a:xfrm>
            <a:off x="0" y="4476750"/>
            <a:ext cx="9144000" cy="658415"/>
            <a:chOff x="0" y="5982641"/>
            <a:chExt cx="12192000" cy="876947"/>
          </a:xfrm>
        </p:grpSpPr>
        <p:pic>
          <p:nvPicPr>
            <p:cNvPr id="16" name="Picture 2">
              <a:extLst>
                <a:ext uri="{FF2B5EF4-FFF2-40B4-BE49-F238E27FC236}">
                  <a16:creationId xmlns:a16="http://schemas.microsoft.com/office/drawing/2014/main" id="{DAC1A5D0-D6D7-6354-91C7-9D9BF6A50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BFC21A8C-8393-2409-5544-CBBC645DE9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 descr="A logo for a company&#10;&#10;Description automatically generated">
            <a:extLst>
              <a:ext uri="{FF2B5EF4-FFF2-40B4-BE49-F238E27FC236}">
                <a16:creationId xmlns:a16="http://schemas.microsoft.com/office/drawing/2014/main" id="{60136F37-E698-CB8E-DA5B-2AEBC72054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3-</a:t>
            </a:r>
            <a:r>
              <a:rPr spc="-25" dirty="0"/>
              <a:t>Year</a:t>
            </a:r>
            <a:r>
              <a:rPr spc="-35" dirty="0"/>
              <a:t> </a:t>
            </a:r>
            <a:r>
              <a:rPr dirty="0"/>
              <a:t>Freshmen</a:t>
            </a:r>
            <a:r>
              <a:rPr spc="-50" dirty="0"/>
              <a:t> </a:t>
            </a:r>
            <a:r>
              <a:rPr spc="-10" dirty="0"/>
              <a:t>Graduation</a:t>
            </a:r>
            <a:r>
              <a:rPr spc="-50" dirty="0"/>
              <a:t> </a:t>
            </a:r>
            <a:r>
              <a:rPr spc="-10" dirty="0"/>
              <a:t>Rates</a:t>
            </a:r>
          </a:p>
        </p:txBody>
      </p:sp>
      <p:grpSp>
        <p:nvGrpSpPr>
          <p:cNvPr id="3" name="object 3"/>
          <p:cNvGrpSpPr/>
          <p:nvPr/>
        </p:nvGrpSpPr>
        <p:grpSpPr>
          <a:xfrm>
            <a:off x="1362138" y="1008062"/>
            <a:ext cx="6677025" cy="2078355"/>
            <a:chOff x="1362138" y="1008062"/>
            <a:chExt cx="6677025" cy="2078355"/>
          </a:xfrm>
        </p:grpSpPr>
        <p:sp>
          <p:nvSpPr>
            <p:cNvPr id="4" name="object 4"/>
            <p:cNvSpPr/>
            <p:nvPr/>
          </p:nvSpPr>
          <p:spPr>
            <a:xfrm>
              <a:off x="1366900" y="1014475"/>
              <a:ext cx="6667500" cy="2066925"/>
            </a:xfrm>
            <a:custGeom>
              <a:avLst/>
              <a:gdLst/>
              <a:ahLst/>
              <a:cxnLst/>
              <a:rect l="l" t="t" r="r" b="b"/>
              <a:pathLst>
                <a:path w="6667500" h="2066925">
                  <a:moveTo>
                    <a:pt x="66675" y="2000250"/>
                  </a:moveTo>
                  <a:lnTo>
                    <a:pt x="66675" y="0"/>
                  </a:lnTo>
                </a:path>
                <a:path w="6667500" h="2066925">
                  <a:moveTo>
                    <a:pt x="0" y="2000250"/>
                  </a:moveTo>
                  <a:lnTo>
                    <a:pt x="66675" y="2000250"/>
                  </a:lnTo>
                </a:path>
                <a:path w="6667500" h="2066925">
                  <a:moveTo>
                    <a:pt x="0" y="1666875"/>
                  </a:moveTo>
                  <a:lnTo>
                    <a:pt x="66675" y="1666875"/>
                  </a:lnTo>
                </a:path>
                <a:path w="6667500" h="2066925">
                  <a:moveTo>
                    <a:pt x="0" y="1333500"/>
                  </a:moveTo>
                  <a:lnTo>
                    <a:pt x="66675" y="1333500"/>
                  </a:lnTo>
                </a:path>
                <a:path w="6667500" h="2066925">
                  <a:moveTo>
                    <a:pt x="0" y="1000125"/>
                  </a:moveTo>
                  <a:lnTo>
                    <a:pt x="66675" y="1000125"/>
                  </a:lnTo>
                </a:path>
                <a:path w="6667500" h="2066925">
                  <a:moveTo>
                    <a:pt x="0" y="666750"/>
                  </a:moveTo>
                  <a:lnTo>
                    <a:pt x="66675" y="666750"/>
                  </a:lnTo>
                </a:path>
                <a:path w="6667500" h="2066925">
                  <a:moveTo>
                    <a:pt x="0" y="333375"/>
                  </a:moveTo>
                  <a:lnTo>
                    <a:pt x="66675" y="333375"/>
                  </a:lnTo>
                </a:path>
                <a:path w="6667500" h="2066925">
                  <a:moveTo>
                    <a:pt x="0" y="0"/>
                  </a:moveTo>
                  <a:lnTo>
                    <a:pt x="66675" y="0"/>
                  </a:lnTo>
                </a:path>
                <a:path w="6667500" h="2066925">
                  <a:moveTo>
                    <a:pt x="66675" y="2000250"/>
                  </a:moveTo>
                  <a:lnTo>
                    <a:pt x="6667500" y="2000250"/>
                  </a:lnTo>
                </a:path>
                <a:path w="6667500" h="2066925">
                  <a:moveTo>
                    <a:pt x="66675" y="2000250"/>
                  </a:moveTo>
                  <a:lnTo>
                    <a:pt x="66675" y="2066925"/>
                  </a:lnTo>
                </a:path>
                <a:path w="6667500" h="2066925">
                  <a:moveTo>
                    <a:pt x="1381125" y="2000250"/>
                  </a:moveTo>
                  <a:lnTo>
                    <a:pt x="1381125" y="2066925"/>
                  </a:lnTo>
                </a:path>
                <a:path w="6667500" h="2066925">
                  <a:moveTo>
                    <a:pt x="2705100" y="2000250"/>
                  </a:moveTo>
                  <a:lnTo>
                    <a:pt x="2705100" y="2066925"/>
                  </a:lnTo>
                </a:path>
                <a:path w="6667500" h="2066925">
                  <a:moveTo>
                    <a:pt x="4029075" y="2000250"/>
                  </a:moveTo>
                  <a:lnTo>
                    <a:pt x="4029075" y="2066925"/>
                  </a:lnTo>
                </a:path>
                <a:path w="6667500" h="2066925">
                  <a:moveTo>
                    <a:pt x="5343525" y="2000250"/>
                  </a:moveTo>
                  <a:lnTo>
                    <a:pt x="5343525" y="2066925"/>
                  </a:lnTo>
                </a:path>
                <a:path w="6667500" h="2066925">
                  <a:moveTo>
                    <a:pt x="6667500" y="2000250"/>
                  </a:moveTo>
                  <a:lnTo>
                    <a:pt x="6667500" y="2066925"/>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085974" y="1133475"/>
              <a:ext cx="3971925" cy="400050"/>
            </a:xfrm>
            <a:custGeom>
              <a:avLst/>
              <a:gdLst/>
              <a:ahLst/>
              <a:cxnLst/>
              <a:rect l="l" t="t" r="r" b="b"/>
              <a:pathLst>
                <a:path w="3971925" h="400050">
                  <a:moveTo>
                    <a:pt x="0" y="0"/>
                  </a:moveTo>
                  <a:lnTo>
                    <a:pt x="1323975" y="247650"/>
                  </a:lnTo>
                </a:path>
                <a:path w="3971925" h="400050">
                  <a:moveTo>
                    <a:pt x="1323975" y="247650"/>
                  </a:moveTo>
                  <a:lnTo>
                    <a:pt x="2647950" y="133350"/>
                  </a:lnTo>
                </a:path>
                <a:path w="3971925" h="400050">
                  <a:moveTo>
                    <a:pt x="2647950" y="133350"/>
                  </a:moveTo>
                  <a:lnTo>
                    <a:pt x="3971925" y="400050"/>
                  </a:lnTo>
                </a:path>
              </a:pathLst>
            </a:custGeom>
            <a:ln w="22225">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6057899" y="1019175"/>
              <a:ext cx="1314450" cy="514350"/>
            </a:xfrm>
            <a:custGeom>
              <a:avLst/>
              <a:gdLst/>
              <a:ahLst/>
              <a:cxnLst/>
              <a:rect l="l" t="t" r="r" b="b"/>
              <a:pathLst>
                <a:path w="1314450" h="514350">
                  <a:moveTo>
                    <a:pt x="0" y="514350"/>
                  </a:moveTo>
                  <a:lnTo>
                    <a:pt x="1314450" y="0"/>
                  </a:lnTo>
                </a:path>
              </a:pathLst>
            </a:custGeom>
            <a:ln w="22225">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085974" y="1885950"/>
              <a:ext cx="5286375" cy="400050"/>
            </a:xfrm>
            <a:custGeom>
              <a:avLst/>
              <a:gdLst/>
              <a:ahLst/>
              <a:cxnLst/>
              <a:rect l="l" t="t" r="r" b="b"/>
              <a:pathLst>
                <a:path w="5286375" h="400050">
                  <a:moveTo>
                    <a:pt x="0" y="228600"/>
                  </a:moveTo>
                  <a:lnTo>
                    <a:pt x="1323975" y="180975"/>
                  </a:lnTo>
                  <a:lnTo>
                    <a:pt x="2647950" y="0"/>
                  </a:lnTo>
                </a:path>
                <a:path w="5286375" h="400050">
                  <a:moveTo>
                    <a:pt x="2647950" y="0"/>
                  </a:moveTo>
                  <a:lnTo>
                    <a:pt x="3971925" y="400050"/>
                  </a:lnTo>
                </a:path>
                <a:path w="5286375" h="400050">
                  <a:moveTo>
                    <a:pt x="3971925" y="400050"/>
                  </a:moveTo>
                  <a:lnTo>
                    <a:pt x="5286375" y="161925"/>
                  </a:lnTo>
                </a:path>
              </a:pathLst>
            </a:custGeom>
            <a:ln w="22225">
              <a:solidFill>
                <a:srgbClr val="89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3126358" y="1461769"/>
            <a:ext cx="571500"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24.5%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4448809" y="1348803"/>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26.2%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5770879" y="1615439"/>
            <a:ext cx="572135"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22.2%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1" name="object 11"/>
          <p:cNvSpPr txBox="1"/>
          <p:nvPr/>
        </p:nvSpPr>
        <p:spPr>
          <a:xfrm>
            <a:off x="7093331" y="1101407"/>
            <a:ext cx="5715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29.9%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2" name="object 12"/>
          <p:cNvSpPr txBox="1"/>
          <p:nvPr/>
        </p:nvSpPr>
        <p:spPr>
          <a:xfrm>
            <a:off x="1859026" y="209899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13.5%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3217291" y="2078672"/>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14.3%</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4431029" y="1931669"/>
            <a:ext cx="572135"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16.9%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5829046" y="2286317"/>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11.0%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7147306" y="208248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14.6%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848994" y="781113"/>
            <a:ext cx="413384" cy="2364105"/>
          </a:xfrm>
          <a:prstGeom prst="rect">
            <a:avLst/>
          </a:prstGeom>
        </p:spPr>
        <p:txBody>
          <a:bodyPr vert="horz" wrap="square" lIns="0" tIns="109855" rIns="0" bIns="0" rtlCol="0">
            <a:spAutoFit/>
          </a:bodyPr>
          <a:lstStyle/>
          <a:p>
            <a:pPr marL="12700" marR="0" lvl="0" indent="0" defTabSz="914400" eaLnBrk="1" fontAlgn="auto" latinLnBrk="0" hangingPunct="1">
              <a:lnSpc>
                <a:spcPct val="100000"/>
              </a:lnSpc>
              <a:spcBef>
                <a:spcPts val="86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30%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25%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15%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10%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5095"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5095" marR="0" lvl="0" indent="0" defTabSz="914400" eaLnBrk="1" fontAlgn="auto" latinLnBrk="0" hangingPunct="1">
              <a:lnSpc>
                <a:spcPct val="100000"/>
              </a:lnSpc>
              <a:spcBef>
                <a:spcPts val="77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1854835" y="3141916"/>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3177158" y="3141916"/>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2017</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4499228" y="3141916"/>
            <a:ext cx="470534"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2018</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5821679" y="3141916"/>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7144004" y="3141916"/>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2020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23" name="object 23"/>
          <p:cNvGrpSpPr/>
          <p:nvPr/>
        </p:nvGrpSpPr>
        <p:grpSpPr>
          <a:xfrm>
            <a:off x="1646237" y="1627187"/>
            <a:ext cx="269875" cy="231775"/>
            <a:chOff x="1646237" y="1627187"/>
            <a:chExt cx="269875" cy="231775"/>
          </a:xfrm>
        </p:grpSpPr>
        <p:sp>
          <p:nvSpPr>
            <p:cNvPr id="24" name="object 24"/>
            <p:cNvSpPr/>
            <p:nvPr/>
          </p:nvSpPr>
          <p:spPr>
            <a:xfrm>
              <a:off x="1657350" y="1638300"/>
              <a:ext cx="247650" cy="0"/>
            </a:xfrm>
            <a:custGeom>
              <a:avLst/>
              <a:gdLst/>
              <a:ahLst/>
              <a:cxnLst/>
              <a:rect l="l" t="t" r="r" b="b"/>
              <a:pathLst>
                <a:path w="247650">
                  <a:moveTo>
                    <a:pt x="0" y="0"/>
                  </a:moveTo>
                  <a:lnTo>
                    <a:pt x="247650" y="0"/>
                  </a:lnTo>
                </a:path>
              </a:pathLst>
            </a:custGeom>
            <a:ln w="22225">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657350" y="1847850"/>
              <a:ext cx="247650" cy="0"/>
            </a:xfrm>
            <a:custGeom>
              <a:avLst/>
              <a:gdLst/>
              <a:ahLst/>
              <a:cxnLst/>
              <a:rect l="l" t="t" r="r" b="b"/>
              <a:pathLst>
                <a:path w="247650">
                  <a:moveTo>
                    <a:pt x="0" y="0"/>
                  </a:moveTo>
                  <a:lnTo>
                    <a:pt x="247650" y="0"/>
                  </a:lnTo>
                </a:path>
              </a:pathLst>
            </a:custGeom>
            <a:ln w="22225">
              <a:solidFill>
                <a:srgbClr val="89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1804035" y="1114776"/>
            <a:ext cx="823594" cy="831850"/>
          </a:xfrm>
          <a:prstGeom prst="rect">
            <a:avLst/>
          </a:prstGeom>
        </p:spPr>
        <p:txBody>
          <a:bodyPr vert="horz" wrap="square" lIns="0" tIns="116205" rIns="0" bIns="0" rtlCol="0">
            <a:spAutoFit/>
          </a:bodyPr>
          <a:lstStyle/>
          <a:p>
            <a:pPr marL="12700" marR="0" lvl="0" indent="0" defTabSz="914400" eaLnBrk="1" fontAlgn="auto" latinLnBrk="0" hangingPunct="1">
              <a:lnSpc>
                <a:spcPct val="100000"/>
              </a:lnSpc>
              <a:spcBef>
                <a:spcPts val="91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28.2%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8270" marR="5080" lvl="0" indent="0" defTabSz="914400" eaLnBrk="1" fontAlgn="auto" latinLnBrk="0" hangingPunct="1">
              <a:lnSpc>
                <a:spcPct val="112500"/>
              </a:lnSpc>
              <a:spcBef>
                <a:spcPts val="43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Century Gothic"/>
                <a:cs typeface="Century Gothic"/>
              </a:rPr>
              <a:t>Full-</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 </a:t>
            </a:r>
            <a:r>
              <a:rPr kumimoji="0" sz="1200" b="0" i="0" u="none" strike="noStrike" kern="0" cap="none" spc="-10" normalizeH="0" baseline="0" noProof="0" dirty="0">
                <a:ln>
                  <a:noFill/>
                </a:ln>
                <a:solidFill>
                  <a:sysClr val="windowText" lastClr="000000"/>
                </a:solidFill>
                <a:effectLst/>
                <a:uLnTx/>
                <a:uFillTx/>
                <a:latin typeface="Century Gothic"/>
                <a:cs typeface="Century Gothic"/>
              </a:rPr>
              <a:t>Part-</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graphicFrame>
        <p:nvGraphicFramePr>
          <p:cNvPr id="27" name="object 27"/>
          <p:cNvGraphicFramePr>
            <a:graphicFrameLocks noGrp="1"/>
          </p:cNvGraphicFramePr>
          <p:nvPr/>
        </p:nvGraphicFramePr>
        <p:xfrm>
          <a:off x="1473327" y="3479800"/>
          <a:ext cx="6367779" cy="914400"/>
        </p:xfrm>
        <a:graphic>
          <a:graphicData uri="http://schemas.openxmlformats.org/drawingml/2006/table">
            <a:tbl>
              <a:tblPr firstRow="1" bandRow="1">
                <a:tableStyleId>{2D5ABB26-0587-4C30-8999-92F81FD0307C}</a:tableStyleId>
              </a:tblPr>
              <a:tblGrid>
                <a:gridCol w="494030">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gridCol w="587375">
                  <a:extLst>
                    <a:ext uri="{9D8B030D-6E8A-4147-A177-3AD203B41FA5}">
                      <a16:colId xmlns:a16="http://schemas.microsoft.com/office/drawing/2014/main" val="20002"/>
                    </a:ext>
                  </a:extLst>
                </a:gridCol>
                <a:gridCol w="587375">
                  <a:extLst>
                    <a:ext uri="{9D8B030D-6E8A-4147-A177-3AD203B41FA5}">
                      <a16:colId xmlns:a16="http://schemas.microsoft.com/office/drawing/2014/main" val="20003"/>
                    </a:ext>
                  </a:extLst>
                </a:gridCol>
                <a:gridCol w="587375">
                  <a:extLst>
                    <a:ext uri="{9D8B030D-6E8A-4147-A177-3AD203B41FA5}">
                      <a16:colId xmlns:a16="http://schemas.microsoft.com/office/drawing/2014/main" val="20004"/>
                    </a:ext>
                  </a:extLst>
                </a:gridCol>
                <a:gridCol w="587374">
                  <a:extLst>
                    <a:ext uri="{9D8B030D-6E8A-4147-A177-3AD203B41FA5}">
                      <a16:colId xmlns:a16="http://schemas.microsoft.com/office/drawing/2014/main" val="20005"/>
                    </a:ext>
                  </a:extLst>
                </a:gridCol>
                <a:gridCol w="587375">
                  <a:extLst>
                    <a:ext uri="{9D8B030D-6E8A-4147-A177-3AD203B41FA5}">
                      <a16:colId xmlns:a16="http://schemas.microsoft.com/office/drawing/2014/main" val="20006"/>
                    </a:ext>
                  </a:extLst>
                </a:gridCol>
                <a:gridCol w="587375">
                  <a:extLst>
                    <a:ext uri="{9D8B030D-6E8A-4147-A177-3AD203B41FA5}">
                      <a16:colId xmlns:a16="http://schemas.microsoft.com/office/drawing/2014/main" val="20007"/>
                    </a:ext>
                  </a:extLst>
                </a:gridCol>
                <a:gridCol w="587375">
                  <a:extLst>
                    <a:ext uri="{9D8B030D-6E8A-4147-A177-3AD203B41FA5}">
                      <a16:colId xmlns:a16="http://schemas.microsoft.com/office/drawing/2014/main" val="20008"/>
                    </a:ext>
                  </a:extLst>
                </a:gridCol>
                <a:gridCol w="587375">
                  <a:extLst>
                    <a:ext uri="{9D8B030D-6E8A-4147-A177-3AD203B41FA5}">
                      <a16:colId xmlns:a16="http://schemas.microsoft.com/office/drawing/2014/main" val="20009"/>
                    </a:ext>
                  </a:extLst>
                </a:gridCol>
                <a:gridCol w="587375">
                  <a:extLst>
                    <a:ext uri="{9D8B030D-6E8A-4147-A177-3AD203B41FA5}">
                      <a16:colId xmlns:a16="http://schemas.microsoft.com/office/drawing/2014/main" val="20010"/>
                    </a:ext>
                  </a:extLst>
                </a:gridCol>
              </a:tblGrid>
              <a:tr h="228600">
                <a:tc row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5715" algn="ctr">
                        <a:lnSpc>
                          <a:spcPct val="100000"/>
                        </a:lnSpc>
                        <a:spcBef>
                          <a:spcPts val="409"/>
                        </a:spcBef>
                      </a:pPr>
                      <a:r>
                        <a:rPr sz="900" b="1" spc="-20" dirty="0">
                          <a:latin typeface="Century Gothic"/>
                          <a:cs typeface="Century Gothic"/>
                        </a:rPr>
                        <a:t>2016</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7620" algn="ctr">
                        <a:lnSpc>
                          <a:spcPct val="100000"/>
                        </a:lnSpc>
                        <a:spcBef>
                          <a:spcPts val="409"/>
                        </a:spcBef>
                      </a:pPr>
                      <a:r>
                        <a:rPr sz="900" b="1" spc="-20" dirty="0">
                          <a:latin typeface="Century Gothic"/>
                          <a:cs typeface="Century Gothic"/>
                        </a:rPr>
                        <a:t>2017</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0160" algn="ctr">
                        <a:lnSpc>
                          <a:spcPct val="100000"/>
                        </a:lnSpc>
                        <a:spcBef>
                          <a:spcPts val="409"/>
                        </a:spcBef>
                      </a:pPr>
                      <a:r>
                        <a:rPr sz="900" b="1" spc="-20" dirty="0">
                          <a:latin typeface="Century Gothic"/>
                          <a:cs typeface="Century Gothic"/>
                        </a:rPr>
                        <a:t>2018</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2700" algn="ctr">
                        <a:lnSpc>
                          <a:spcPct val="100000"/>
                        </a:lnSpc>
                        <a:spcBef>
                          <a:spcPts val="409"/>
                        </a:spcBef>
                      </a:pPr>
                      <a:r>
                        <a:rPr sz="900" b="1" spc="-20" dirty="0">
                          <a:latin typeface="Century Gothic"/>
                          <a:cs typeface="Century Gothic"/>
                        </a:rPr>
                        <a:t>2019</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5240" algn="ctr">
                        <a:lnSpc>
                          <a:spcPct val="100000"/>
                        </a:lnSpc>
                        <a:spcBef>
                          <a:spcPts val="409"/>
                        </a:spcBef>
                      </a:pPr>
                      <a:r>
                        <a:rPr sz="900" b="1" spc="-20" dirty="0">
                          <a:latin typeface="Century Gothic"/>
                          <a:cs typeface="Century Gothic"/>
                        </a:rPr>
                        <a:t>2020</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860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8600">
                <a:tc>
                  <a:txBody>
                    <a:bodyPr/>
                    <a:lstStyle/>
                    <a:p>
                      <a:pPr marL="92710">
                        <a:lnSpc>
                          <a:spcPct val="100000"/>
                        </a:lnSpc>
                        <a:spcBef>
                          <a:spcPts val="420"/>
                        </a:spcBef>
                      </a:pPr>
                      <a:r>
                        <a:rPr sz="900" b="1" spc="-25" dirty="0">
                          <a:latin typeface="Century Gothic"/>
                          <a:cs typeface="Century Gothic"/>
                        </a:rPr>
                        <a:t>FT</a:t>
                      </a:r>
                      <a:endParaRPr sz="900">
                        <a:latin typeface="Century Gothic"/>
                        <a:cs typeface="Century Gothic"/>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55"/>
                        </a:spcBef>
                      </a:pPr>
                      <a:r>
                        <a:rPr sz="900" spc="-25" dirty="0">
                          <a:latin typeface="Century Gothic"/>
                          <a:cs typeface="Century Gothic"/>
                        </a:rPr>
                        <a:t>676</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55"/>
                        </a:spcBef>
                      </a:pPr>
                      <a:r>
                        <a:rPr sz="900" spc="-25" dirty="0">
                          <a:latin typeface="Century Gothic"/>
                          <a:cs typeface="Century Gothic"/>
                        </a:rPr>
                        <a:t>191</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455"/>
                        </a:spcBef>
                      </a:pPr>
                      <a:r>
                        <a:rPr sz="900" spc="-25" dirty="0">
                          <a:latin typeface="Century Gothic"/>
                          <a:cs typeface="Century Gothic"/>
                        </a:rPr>
                        <a:t>825</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455"/>
                        </a:spcBef>
                      </a:pPr>
                      <a:r>
                        <a:rPr sz="900" spc="-25" dirty="0">
                          <a:latin typeface="Century Gothic"/>
                          <a:cs typeface="Century Gothic"/>
                        </a:rPr>
                        <a:t>202</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455"/>
                        </a:spcBef>
                      </a:pPr>
                      <a:r>
                        <a:rPr sz="900" spc="-25" dirty="0">
                          <a:latin typeface="Century Gothic"/>
                          <a:cs typeface="Century Gothic"/>
                        </a:rPr>
                        <a:t>976</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455"/>
                        </a:spcBef>
                      </a:pPr>
                      <a:r>
                        <a:rPr sz="900" spc="-25" dirty="0">
                          <a:latin typeface="Century Gothic"/>
                          <a:cs typeface="Century Gothic"/>
                        </a:rPr>
                        <a:t>256</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455"/>
                        </a:spcBef>
                      </a:pPr>
                      <a:r>
                        <a:rPr sz="900" spc="-20" dirty="0">
                          <a:latin typeface="Century Gothic"/>
                          <a:cs typeface="Century Gothic"/>
                        </a:rPr>
                        <a:t>1549</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455"/>
                        </a:spcBef>
                      </a:pPr>
                      <a:r>
                        <a:rPr sz="900" spc="-25" dirty="0">
                          <a:latin typeface="Century Gothic"/>
                          <a:cs typeface="Century Gothic"/>
                        </a:rPr>
                        <a:t>344</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455"/>
                        </a:spcBef>
                      </a:pPr>
                      <a:r>
                        <a:rPr sz="900" spc="-20" dirty="0">
                          <a:latin typeface="Century Gothic"/>
                          <a:cs typeface="Century Gothic"/>
                        </a:rPr>
                        <a:t>1118</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ct val="100000"/>
                        </a:lnSpc>
                        <a:spcBef>
                          <a:spcPts val="455"/>
                        </a:spcBef>
                      </a:pPr>
                      <a:r>
                        <a:rPr sz="900" spc="-25" dirty="0">
                          <a:latin typeface="Century Gothic"/>
                          <a:cs typeface="Century Gothic"/>
                        </a:rPr>
                        <a:t>334</a:t>
                      </a:r>
                      <a:endParaRPr sz="900">
                        <a:latin typeface="Century Gothic"/>
                        <a:cs typeface="Century Gothic"/>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8600">
                <a:tc>
                  <a:txBody>
                    <a:bodyPr/>
                    <a:lstStyle/>
                    <a:p>
                      <a:pPr marL="92710">
                        <a:lnSpc>
                          <a:spcPct val="100000"/>
                        </a:lnSpc>
                        <a:spcBef>
                          <a:spcPts val="420"/>
                        </a:spcBef>
                      </a:pPr>
                      <a:r>
                        <a:rPr sz="900" b="1" spc="-25" dirty="0">
                          <a:latin typeface="Century Gothic"/>
                          <a:cs typeface="Century Gothic"/>
                        </a:rPr>
                        <a:t>PT</a:t>
                      </a:r>
                      <a:endParaRPr sz="900">
                        <a:latin typeface="Century Gothic"/>
                        <a:cs typeface="Century Gothic"/>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459"/>
                        </a:spcBef>
                      </a:pPr>
                      <a:r>
                        <a:rPr sz="900" spc="-20" dirty="0">
                          <a:latin typeface="Century Gothic"/>
                          <a:cs typeface="Century Gothic"/>
                        </a:rPr>
                        <a:t>1851</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59"/>
                        </a:spcBef>
                      </a:pPr>
                      <a:r>
                        <a:rPr sz="900" spc="-25" dirty="0">
                          <a:latin typeface="Century Gothic"/>
                          <a:cs typeface="Century Gothic"/>
                        </a:rPr>
                        <a:t>250</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459"/>
                        </a:spcBef>
                      </a:pPr>
                      <a:r>
                        <a:rPr sz="900" spc="-20" dirty="0">
                          <a:latin typeface="Century Gothic"/>
                          <a:cs typeface="Century Gothic"/>
                        </a:rPr>
                        <a:t>2044</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459"/>
                        </a:spcBef>
                      </a:pPr>
                      <a:r>
                        <a:rPr sz="900" spc="-25" dirty="0">
                          <a:latin typeface="Century Gothic"/>
                          <a:cs typeface="Century Gothic"/>
                        </a:rPr>
                        <a:t>292</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459"/>
                        </a:spcBef>
                      </a:pPr>
                      <a:r>
                        <a:rPr sz="900" spc="-20" dirty="0">
                          <a:latin typeface="Century Gothic"/>
                          <a:cs typeface="Century Gothic"/>
                        </a:rPr>
                        <a:t>1629</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459"/>
                        </a:spcBef>
                      </a:pPr>
                      <a:r>
                        <a:rPr sz="900" spc="-25" dirty="0">
                          <a:latin typeface="Century Gothic"/>
                          <a:cs typeface="Century Gothic"/>
                        </a:rPr>
                        <a:t>275</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459"/>
                        </a:spcBef>
                      </a:pPr>
                      <a:r>
                        <a:rPr sz="900" spc="-20" dirty="0">
                          <a:latin typeface="Century Gothic"/>
                          <a:cs typeface="Century Gothic"/>
                        </a:rPr>
                        <a:t>1749</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459"/>
                        </a:spcBef>
                      </a:pPr>
                      <a:r>
                        <a:rPr sz="900" spc="-25" dirty="0">
                          <a:latin typeface="Century Gothic"/>
                          <a:cs typeface="Century Gothic"/>
                        </a:rPr>
                        <a:t>192</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459"/>
                        </a:spcBef>
                      </a:pPr>
                      <a:r>
                        <a:rPr sz="900" spc="-20" dirty="0">
                          <a:latin typeface="Century Gothic"/>
                          <a:cs typeface="Century Gothic"/>
                        </a:rPr>
                        <a:t>1881</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ct val="100000"/>
                        </a:lnSpc>
                        <a:spcBef>
                          <a:spcPts val="459"/>
                        </a:spcBef>
                      </a:pPr>
                      <a:r>
                        <a:rPr sz="900" spc="-25" dirty="0">
                          <a:latin typeface="Century Gothic"/>
                          <a:cs typeface="Century Gothic"/>
                        </a:rPr>
                        <a:t>275</a:t>
                      </a:r>
                      <a:endParaRPr sz="900">
                        <a:latin typeface="Century Gothic"/>
                        <a:cs typeface="Century Gothic"/>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28" name="object 28"/>
          <p:cNvPicPr/>
          <p:nvPr/>
        </p:nvPicPr>
        <p:blipFill>
          <a:blip r:embed="rId2" cstate="print"/>
          <a:stretch>
            <a:fillRect/>
          </a:stretch>
        </p:blipFill>
        <p:spPr>
          <a:xfrm>
            <a:off x="7467600" y="485775"/>
            <a:ext cx="685800" cy="638175"/>
          </a:xfrm>
          <a:prstGeom prst="rect">
            <a:avLst/>
          </a:prstGeom>
        </p:spPr>
      </p:pic>
      <p:grpSp>
        <p:nvGrpSpPr>
          <p:cNvPr id="29" name="Group 5">
            <a:extLst>
              <a:ext uri="{FF2B5EF4-FFF2-40B4-BE49-F238E27FC236}">
                <a16:creationId xmlns:a16="http://schemas.microsoft.com/office/drawing/2014/main" id="{0C0C8897-19A1-E1B5-307A-385D519C2F29}"/>
              </a:ext>
            </a:extLst>
          </p:cNvPr>
          <p:cNvGrpSpPr>
            <a:grpSpLocks/>
          </p:cNvGrpSpPr>
          <p:nvPr/>
        </p:nvGrpSpPr>
        <p:grpSpPr bwMode="auto">
          <a:xfrm>
            <a:off x="0" y="4476750"/>
            <a:ext cx="9144000" cy="658415"/>
            <a:chOff x="0" y="5982641"/>
            <a:chExt cx="12192000" cy="876947"/>
          </a:xfrm>
        </p:grpSpPr>
        <p:pic>
          <p:nvPicPr>
            <p:cNvPr id="30" name="Picture 2">
              <a:extLst>
                <a:ext uri="{FF2B5EF4-FFF2-40B4-BE49-F238E27FC236}">
                  <a16:creationId xmlns:a16="http://schemas.microsoft.com/office/drawing/2014/main" id="{94698DF8-B467-EB58-221F-B1FDCFD67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a:extLst>
                <a:ext uri="{FF2B5EF4-FFF2-40B4-BE49-F238E27FC236}">
                  <a16:creationId xmlns:a16="http://schemas.microsoft.com/office/drawing/2014/main" id="{56A375F7-7BA5-A1AF-4AEA-124E5DD08D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1" descr="A logo for a company&#10;&#10;Description automatically generated">
            <a:extLst>
              <a:ext uri="{FF2B5EF4-FFF2-40B4-BE49-F238E27FC236}">
                <a16:creationId xmlns:a16="http://schemas.microsoft.com/office/drawing/2014/main" id="{F0DD5CB3-DFDA-A7F4-C215-A21F7C93E9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 y="57150"/>
            <a:ext cx="8305800" cy="4400550"/>
            <a:chOff x="457200" y="57150"/>
            <a:chExt cx="8305800" cy="4400550"/>
          </a:xfrm>
        </p:grpSpPr>
        <p:sp>
          <p:nvSpPr>
            <p:cNvPr id="3" name="object 3"/>
            <p:cNvSpPr/>
            <p:nvPr/>
          </p:nvSpPr>
          <p:spPr>
            <a:xfrm>
              <a:off x="457200" y="57150"/>
              <a:ext cx="8305800" cy="4400550"/>
            </a:xfrm>
            <a:custGeom>
              <a:avLst/>
              <a:gdLst/>
              <a:ahLst/>
              <a:cxnLst/>
              <a:rect l="l" t="t" r="r" b="b"/>
              <a:pathLst>
                <a:path w="8305800" h="4400550">
                  <a:moveTo>
                    <a:pt x="8305800" y="0"/>
                  </a:moveTo>
                  <a:lnTo>
                    <a:pt x="0" y="0"/>
                  </a:lnTo>
                  <a:lnTo>
                    <a:pt x="0" y="4400550"/>
                  </a:lnTo>
                  <a:lnTo>
                    <a:pt x="8305800" y="4400550"/>
                  </a:lnTo>
                  <a:lnTo>
                    <a:pt x="83058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1438275" y="809561"/>
              <a:ext cx="6939026" cy="3129026"/>
            </a:xfrm>
            <a:prstGeom prst="rect">
              <a:avLst/>
            </a:prstGeom>
          </p:spPr>
        </p:pic>
      </p:grpSp>
      <p:sp>
        <p:nvSpPr>
          <p:cNvPr id="5" name="object 5"/>
          <p:cNvSpPr txBox="1"/>
          <p:nvPr/>
        </p:nvSpPr>
        <p:spPr>
          <a:xfrm>
            <a:off x="1051560" y="2625281"/>
            <a:ext cx="287020" cy="1394460"/>
          </a:xfrm>
          <a:prstGeom prst="rect">
            <a:avLst/>
          </a:prstGeom>
        </p:spPr>
        <p:txBody>
          <a:bodyPr vert="horz" wrap="square" lIns="0" tIns="103505" rIns="0" bIns="0" rtlCol="0">
            <a:spAutoFit/>
          </a:bodyPr>
          <a:lstStyle/>
          <a:p>
            <a:pPr marL="12700" marR="0" lvl="0" indent="0" defTabSz="914400" eaLnBrk="1" fontAlgn="auto" latinLnBrk="0" hangingPunct="1">
              <a:lnSpc>
                <a:spcPct val="100000"/>
              </a:lnSpc>
              <a:spcBef>
                <a:spcPts val="8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28%</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26%</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24%</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22%</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051560" y="983932"/>
            <a:ext cx="287020" cy="1667510"/>
          </a:xfrm>
          <a:prstGeom prst="rect">
            <a:avLst/>
          </a:prstGeom>
        </p:spPr>
        <p:txBody>
          <a:bodyPr vert="horz" wrap="square" lIns="0" tIns="103505" rIns="0" bIns="0" rtlCol="0">
            <a:spAutoFit/>
          </a:bodyPr>
          <a:lstStyle/>
          <a:p>
            <a:pPr marL="12700" marR="0" lvl="0" indent="0" defTabSz="914400" eaLnBrk="1" fontAlgn="auto" latinLnBrk="0" hangingPunct="1">
              <a:lnSpc>
                <a:spcPct val="100000"/>
              </a:lnSpc>
              <a:spcBef>
                <a:spcPts val="8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40%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38%</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36%</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34%</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32%</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71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1812289" y="4001134"/>
            <a:ext cx="60198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VLCC</a:t>
            </a:r>
            <a:r>
              <a:rPr kumimoji="0" sz="1200" b="0" i="0" u="none" strike="noStrike" kern="0" cap="none" spc="-45"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3094354" y="4001134"/>
            <a:ext cx="61150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State</a:t>
            </a:r>
            <a:r>
              <a:rPr kumimoji="0" sz="1200" b="0" i="0" u="none" strike="noStrike" kern="0" cap="none" spc="-50"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4552569" y="4001134"/>
            <a:ext cx="26987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SAC</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5742685" y="4001134"/>
            <a:ext cx="42037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Alamo</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6755383" y="4001134"/>
            <a:ext cx="1004569"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NVC</a:t>
            </a:r>
            <a:r>
              <a:rPr kumimoji="0" sz="1200" b="0" i="0" u="none" strike="noStrike" kern="0" cap="none" spc="-45" normalizeH="0" baseline="0" noProof="0" dirty="0">
                <a:ln>
                  <a:noFill/>
                </a:ln>
                <a:solidFill>
                  <a:srgbClr val="585858"/>
                </a:solidFill>
                <a:effectLst/>
                <a:uLnTx/>
                <a:uFillTx/>
                <a:latin typeface="Calibri"/>
                <a:cs typeface="Calibri"/>
              </a:rPr>
              <a:t> </a:t>
            </a:r>
            <a:r>
              <a:rPr kumimoji="0" sz="1200" b="0" i="0" u="none" strike="noStrike" kern="0" cap="none" spc="0" normalizeH="0" baseline="0" noProof="0" dirty="0">
                <a:ln>
                  <a:noFill/>
                </a:ln>
                <a:solidFill>
                  <a:srgbClr val="585858"/>
                </a:solidFill>
                <a:effectLst/>
                <a:uLnTx/>
                <a:uFillTx/>
                <a:latin typeface="Calibri"/>
                <a:cs typeface="Calibri"/>
              </a:rPr>
              <a:t>(Peer</a:t>
            </a:r>
            <a:r>
              <a:rPr kumimoji="0" sz="1200" b="0" i="0" u="none" strike="noStrike" kern="0" cap="none" spc="15" normalizeH="0" baseline="0" noProof="0" dirty="0">
                <a:ln>
                  <a:noFill/>
                </a:ln>
                <a:solidFill>
                  <a:srgbClr val="585858"/>
                </a:solidFill>
                <a:effectLst/>
                <a:uLnTx/>
                <a:uFillTx/>
                <a:latin typeface="Calibri"/>
                <a:cs typeface="Calibri"/>
              </a:rPr>
              <a:t> </a:t>
            </a:r>
            <a:r>
              <a:rPr kumimoji="0" sz="1200" b="0" i="0" u="none" strike="noStrike" kern="0" cap="none" spc="-10" normalizeH="0" baseline="0" noProof="0" dirty="0">
                <a:ln>
                  <a:noFill/>
                </a:ln>
                <a:solidFill>
                  <a:srgbClr val="585858"/>
                </a:solidFill>
                <a:effectLst/>
                <a:uLnTx/>
                <a:uFillTx/>
                <a:latin typeface="Calibri"/>
                <a:cs typeface="Calibri"/>
              </a:rPr>
              <a:t>Best)</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2015235" y="2960052"/>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26.1%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3307079" y="2811462"/>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27.2%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4602226" y="2471737"/>
            <a:ext cx="40322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29.9%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5901309" y="2046541"/>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33.1%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p:nvPr/>
        </p:nvSpPr>
        <p:spPr>
          <a:xfrm>
            <a:off x="7203820" y="1284287"/>
            <a:ext cx="4013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FFFFFF"/>
                </a:solidFill>
                <a:effectLst/>
                <a:uLnTx/>
                <a:uFillTx/>
                <a:latin typeface="Calibri"/>
                <a:cs typeface="Calibri"/>
              </a:rPr>
              <a:t>38.5%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a:spLocks noGrp="1"/>
          </p:cNvSpPr>
          <p:nvPr>
            <p:ph type="ctrTitle"/>
          </p:nvPr>
        </p:nvSpPr>
        <p:spPr>
          <a:prstGeom prst="rect">
            <a:avLst/>
          </a:prstGeom>
        </p:spPr>
        <p:txBody>
          <a:bodyPr vert="horz" wrap="square" lIns="0" tIns="252095" rIns="0" bIns="0" rtlCol="0">
            <a:spAutoFit/>
          </a:bodyPr>
          <a:lstStyle/>
          <a:p>
            <a:pPr marL="279400">
              <a:lnSpc>
                <a:spcPct val="100000"/>
              </a:lnSpc>
              <a:spcBef>
                <a:spcPts val="105"/>
              </a:spcBef>
            </a:pPr>
            <a:r>
              <a:rPr spc="-10" dirty="0"/>
              <a:t>3-</a:t>
            </a:r>
            <a:r>
              <a:rPr dirty="0"/>
              <a:t>Year</a:t>
            </a:r>
            <a:r>
              <a:rPr spc="-70" dirty="0"/>
              <a:t> </a:t>
            </a:r>
            <a:r>
              <a:rPr dirty="0"/>
              <a:t>Freshmen</a:t>
            </a:r>
            <a:r>
              <a:rPr spc="-25" dirty="0"/>
              <a:t> </a:t>
            </a:r>
            <a:r>
              <a:rPr spc="-10" dirty="0"/>
              <a:t>Comparative</a:t>
            </a:r>
            <a:r>
              <a:rPr spc="-60" dirty="0"/>
              <a:t> </a:t>
            </a:r>
            <a:r>
              <a:rPr dirty="0"/>
              <a:t>Graduation</a:t>
            </a:r>
            <a:r>
              <a:rPr spc="-25" dirty="0"/>
              <a:t> </a:t>
            </a:r>
            <a:r>
              <a:rPr spc="-10" dirty="0"/>
              <a:t>Rates</a:t>
            </a:r>
          </a:p>
        </p:txBody>
      </p:sp>
      <p:grpSp>
        <p:nvGrpSpPr>
          <p:cNvPr id="18" name="Group 5">
            <a:extLst>
              <a:ext uri="{FF2B5EF4-FFF2-40B4-BE49-F238E27FC236}">
                <a16:creationId xmlns:a16="http://schemas.microsoft.com/office/drawing/2014/main" id="{5E579A26-FF80-6465-2E2E-9536D749C8E1}"/>
              </a:ext>
            </a:extLst>
          </p:cNvPr>
          <p:cNvGrpSpPr>
            <a:grpSpLocks/>
          </p:cNvGrpSpPr>
          <p:nvPr/>
        </p:nvGrpSpPr>
        <p:grpSpPr bwMode="auto">
          <a:xfrm>
            <a:off x="0" y="4476750"/>
            <a:ext cx="9144000" cy="658415"/>
            <a:chOff x="0" y="5982641"/>
            <a:chExt cx="12192000" cy="876947"/>
          </a:xfrm>
        </p:grpSpPr>
        <p:pic>
          <p:nvPicPr>
            <p:cNvPr id="19" name="Picture 2">
              <a:extLst>
                <a:ext uri="{FF2B5EF4-FFF2-40B4-BE49-F238E27FC236}">
                  <a16:creationId xmlns:a16="http://schemas.microsoft.com/office/drawing/2014/main" id="{5E41C401-49FD-EE7F-23CC-0C45BF0FB7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8EE3C4F2-ECD3-BC89-EEB3-8B650B8447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 descr="A logo for a company&#10;&#10;Description automatically generated">
            <a:extLst>
              <a:ext uri="{FF2B5EF4-FFF2-40B4-BE49-F238E27FC236}">
                <a16:creationId xmlns:a16="http://schemas.microsoft.com/office/drawing/2014/main" id="{8D1F5B33-1DF4-3574-5532-66474ED298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a:spLocks noGrp="1"/>
          </p:cNvSpPr>
          <p:nvPr>
            <p:ph type="title"/>
          </p:nvPr>
        </p:nvSpPr>
        <p:spPr>
          <a:xfrm>
            <a:off x="3053714" y="189230"/>
            <a:ext cx="4269105" cy="392430"/>
          </a:xfrm>
          <a:prstGeom prst="rect">
            <a:avLst/>
          </a:prstGeom>
        </p:spPr>
        <p:txBody>
          <a:bodyPr vert="horz" wrap="square" lIns="0" tIns="13335" rIns="0" bIns="0" rtlCol="0">
            <a:spAutoFit/>
          </a:bodyPr>
          <a:lstStyle/>
          <a:p>
            <a:pPr marL="12700">
              <a:lnSpc>
                <a:spcPct val="100000"/>
              </a:lnSpc>
              <a:spcBef>
                <a:spcPts val="105"/>
              </a:spcBef>
            </a:pPr>
            <a:r>
              <a:rPr dirty="0"/>
              <a:t>Average</a:t>
            </a:r>
            <a:r>
              <a:rPr spc="-35" dirty="0"/>
              <a:t> </a:t>
            </a:r>
            <a:r>
              <a:rPr dirty="0"/>
              <a:t>Time</a:t>
            </a:r>
            <a:r>
              <a:rPr spc="-30" dirty="0"/>
              <a:t> </a:t>
            </a:r>
            <a:r>
              <a:rPr dirty="0"/>
              <a:t>to</a:t>
            </a:r>
            <a:r>
              <a:rPr spc="-35" dirty="0"/>
              <a:t> </a:t>
            </a:r>
            <a:r>
              <a:rPr dirty="0"/>
              <a:t>Associate</a:t>
            </a:r>
            <a:r>
              <a:rPr spc="-30" dirty="0"/>
              <a:t> </a:t>
            </a:r>
            <a:r>
              <a:rPr spc="-10" dirty="0"/>
              <a:t>Degree</a:t>
            </a:r>
          </a:p>
        </p:txBody>
      </p:sp>
      <p:grpSp>
        <p:nvGrpSpPr>
          <p:cNvPr id="4" name="object 4"/>
          <p:cNvGrpSpPr/>
          <p:nvPr/>
        </p:nvGrpSpPr>
        <p:grpSpPr>
          <a:xfrm>
            <a:off x="3274948" y="1022096"/>
            <a:ext cx="3683000" cy="673100"/>
            <a:chOff x="3274948" y="1022096"/>
            <a:chExt cx="3683000" cy="673100"/>
          </a:xfrm>
        </p:grpSpPr>
        <p:sp>
          <p:nvSpPr>
            <p:cNvPr id="5" name="object 5"/>
            <p:cNvSpPr/>
            <p:nvPr/>
          </p:nvSpPr>
          <p:spPr>
            <a:xfrm>
              <a:off x="3324224" y="1409700"/>
              <a:ext cx="3609975" cy="257175"/>
            </a:xfrm>
            <a:custGeom>
              <a:avLst/>
              <a:gdLst/>
              <a:ahLst/>
              <a:cxnLst/>
              <a:rect l="l" t="t" r="r" b="b"/>
              <a:pathLst>
                <a:path w="3609975" h="257175">
                  <a:moveTo>
                    <a:pt x="0" y="0"/>
                  </a:moveTo>
                  <a:lnTo>
                    <a:pt x="904875" y="85725"/>
                  </a:lnTo>
                  <a:lnTo>
                    <a:pt x="1809750" y="171450"/>
                  </a:lnTo>
                  <a:lnTo>
                    <a:pt x="2705100" y="171450"/>
                  </a:lnTo>
                  <a:lnTo>
                    <a:pt x="3609975" y="257175"/>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3274948" y="1355471"/>
              <a:ext cx="82550" cy="82550"/>
            </a:xfrm>
            <a:prstGeom prst="rect">
              <a:avLst/>
            </a:prstGeom>
          </p:spPr>
        </p:pic>
        <p:pic>
          <p:nvPicPr>
            <p:cNvPr id="7" name="object 7"/>
            <p:cNvPicPr/>
            <p:nvPr/>
          </p:nvPicPr>
          <p:blipFill>
            <a:blip r:embed="rId3" cstate="print"/>
            <a:stretch>
              <a:fillRect/>
            </a:stretch>
          </p:blipFill>
          <p:spPr>
            <a:xfrm>
              <a:off x="4170298" y="1441196"/>
              <a:ext cx="82550" cy="82550"/>
            </a:xfrm>
            <a:prstGeom prst="rect">
              <a:avLst/>
            </a:prstGeom>
          </p:spPr>
        </p:pic>
        <p:pic>
          <p:nvPicPr>
            <p:cNvPr id="8" name="object 8"/>
            <p:cNvPicPr/>
            <p:nvPr/>
          </p:nvPicPr>
          <p:blipFill>
            <a:blip r:embed="rId3" cstate="print"/>
            <a:stretch>
              <a:fillRect/>
            </a:stretch>
          </p:blipFill>
          <p:spPr>
            <a:xfrm>
              <a:off x="5075173" y="1526921"/>
              <a:ext cx="82550" cy="82550"/>
            </a:xfrm>
            <a:prstGeom prst="rect">
              <a:avLst/>
            </a:prstGeom>
          </p:spPr>
        </p:pic>
        <p:pic>
          <p:nvPicPr>
            <p:cNvPr id="9" name="object 9"/>
            <p:cNvPicPr/>
            <p:nvPr/>
          </p:nvPicPr>
          <p:blipFill>
            <a:blip r:embed="rId3" cstate="print"/>
            <a:stretch>
              <a:fillRect/>
            </a:stretch>
          </p:blipFill>
          <p:spPr>
            <a:xfrm>
              <a:off x="5980048" y="1526921"/>
              <a:ext cx="82550" cy="82550"/>
            </a:xfrm>
            <a:prstGeom prst="rect">
              <a:avLst/>
            </a:prstGeom>
          </p:spPr>
        </p:pic>
        <p:pic>
          <p:nvPicPr>
            <p:cNvPr id="10" name="object 10"/>
            <p:cNvPicPr/>
            <p:nvPr/>
          </p:nvPicPr>
          <p:blipFill>
            <a:blip r:embed="rId3" cstate="print"/>
            <a:stretch>
              <a:fillRect/>
            </a:stretch>
          </p:blipFill>
          <p:spPr>
            <a:xfrm>
              <a:off x="6875398" y="1612646"/>
              <a:ext cx="82550" cy="82550"/>
            </a:xfrm>
            <a:prstGeom prst="rect">
              <a:avLst/>
            </a:prstGeom>
          </p:spPr>
        </p:pic>
        <p:sp>
          <p:nvSpPr>
            <p:cNvPr id="11" name="object 11"/>
            <p:cNvSpPr/>
            <p:nvPr/>
          </p:nvSpPr>
          <p:spPr>
            <a:xfrm>
              <a:off x="3324224" y="1057275"/>
              <a:ext cx="904875" cy="95250"/>
            </a:xfrm>
            <a:custGeom>
              <a:avLst/>
              <a:gdLst/>
              <a:ahLst/>
              <a:cxnLst/>
              <a:rect l="l" t="t" r="r" b="b"/>
              <a:pathLst>
                <a:path w="904875" h="95250">
                  <a:moveTo>
                    <a:pt x="0" y="95250"/>
                  </a:moveTo>
                  <a:lnTo>
                    <a:pt x="904875" y="0"/>
                  </a:lnTo>
                </a:path>
              </a:pathLst>
            </a:custGeom>
            <a:ln w="19050">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229099" y="1057275"/>
              <a:ext cx="2705100" cy="523875"/>
            </a:xfrm>
            <a:custGeom>
              <a:avLst/>
              <a:gdLst/>
              <a:ahLst/>
              <a:cxnLst/>
              <a:rect l="l" t="t" r="r" b="b"/>
              <a:pathLst>
                <a:path w="2705100" h="523875">
                  <a:moveTo>
                    <a:pt x="0" y="0"/>
                  </a:moveTo>
                  <a:lnTo>
                    <a:pt x="904875" y="95250"/>
                  </a:lnTo>
                  <a:lnTo>
                    <a:pt x="1800225" y="266700"/>
                  </a:lnTo>
                  <a:lnTo>
                    <a:pt x="2705100" y="523875"/>
                  </a:lnTo>
                </a:path>
              </a:pathLst>
            </a:custGeom>
            <a:ln w="19050">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 name="object 13"/>
            <p:cNvPicPr/>
            <p:nvPr/>
          </p:nvPicPr>
          <p:blipFill>
            <a:blip r:embed="rId4" cstate="print"/>
            <a:stretch>
              <a:fillRect/>
            </a:stretch>
          </p:blipFill>
          <p:spPr>
            <a:xfrm>
              <a:off x="3284473" y="1107821"/>
              <a:ext cx="73025" cy="73025"/>
            </a:xfrm>
            <a:prstGeom prst="rect">
              <a:avLst/>
            </a:prstGeom>
          </p:spPr>
        </p:pic>
        <p:pic>
          <p:nvPicPr>
            <p:cNvPr id="14" name="object 14"/>
            <p:cNvPicPr/>
            <p:nvPr/>
          </p:nvPicPr>
          <p:blipFill>
            <a:blip r:embed="rId4" cstate="print"/>
            <a:stretch>
              <a:fillRect/>
            </a:stretch>
          </p:blipFill>
          <p:spPr>
            <a:xfrm>
              <a:off x="4179823" y="1022096"/>
              <a:ext cx="73025" cy="73025"/>
            </a:xfrm>
            <a:prstGeom prst="rect">
              <a:avLst/>
            </a:prstGeom>
          </p:spPr>
        </p:pic>
        <p:pic>
          <p:nvPicPr>
            <p:cNvPr id="15" name="object 15"/>
            <p:cNvPicPr/>
            <p:nvPr/>
          </p:nvPicPr>
          <p:blipFill>
            <a:blip r:embed="rId4" cstate="print"/>
            <a:stretch>
              <a:fillRect/>
            </a:stretch>
          </p:blipFill>
          <p:spPr>
            <a:xfrm>
              <a:off x="5084698" y="1107821"/>
              <a:ext cx="73025" cy="73025"/>
            </a:xfrm>
            <a:prstGeom prst="rect">
              <a:avLst/>
            </a:prstGeom>
          </p:spPr>
        </p:pic>
        <p:pic>
          <p:nvPicPr>
            <p:cNvPr id="16" name="object 16"/>
            <p:cNvPicPr/>
            <p:nvPr/>
          </p:nvPicPr>
          <p:blipFill>
            <a:blip r:embed="rId4" cstate="print"/>
            <a:stretch>
              <a:fillRect/>
            </a:stretch>
          </p:blipFill>
          <p:spPr>
            <a:xfrm>
              <a:off x="5989573" y="1279271"/>
              <a:ext cx="73025" cy="73025"/>
            </a:xfrm>
            <a:prstGeom prst="rect">
              <a:avLst/>
            </a:prstGeom>
          </p:spPr>
        </p:pic>
        <p:pic>
          <p:nvPicPr>
            <p:cNvPr id="17" name="object 17"/>
            <p:cNvPicPr/>
            <p:nvPr/>
          </p:nvPicPr>
          <p:blipFill>
            <a:blip r:embed="rId4" cstate="print"/>
            <a:stretch>
              <a:fillRect/>
            </a:stretch>
          </p:blipFill>
          <p:spPr>
            <a:xfrm>
              <a:off x="6884923" y="1536446"/>
              <a:ext cx="73025" cy="73025"/>
            </a:xfrm>
            <a:prstGeom prst="rect">
              <a:avLst/>
            </a:prstGeom>
          </p:spPr>
        </p:pic>
      </p:grpSp>
      <p:sp>
        <p:nvSpPr>
          <p:cNvPr id="18" name="object 18"/>
          <p:cNvSpPr txBox="1"/>
          <p:nvPr/>
        </p:nvSpPr>
        <p:spPr>
          <a:xfrm>
            <a:off x="3200145" y="1482661"/>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4.0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4046854" y="1567878"/>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3.9</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3070225" y="966406"/>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4.3</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4148201" y="852741"/>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4.4</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5093589" y="871537"/>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4.3</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6155690" y="1079436"/>
            <a:ext cx="2349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4.1</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3162935" y="1910016"/>
            <a:ext cx="330835" cy="19748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20" normalizeH="0" baseline="0" noProof="0" dirty="0">
                <a:ln>
                  <a:noFill/>
                </a:ln>
                <a:solidFill>
                  <a:sysClr val="windowText" lastClr="000000"/>
                </a:solidFill>
                <a:effectLst/>
                <a:uLnTx/>
                <a:uFillTx/>
                <a:latin typeface="Century Gothic"/>
                <a:cs typeface="Century Gothic"/>
              </a:rPr>
              <a:t>2019</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4064889" y="1910016"/>
            <a:ext cx="332105" cy="19748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20" normalizeH="0" baseline="0" noProof="0" dirty="0">
                <a:ln>
                  <a:noFill/>
                </a:ln>
                <a:solidFill>
                  <a:sysClr val="windowText" lastClr="000000"/>
                </a:solidFill>
                <a:effectLst/>
                <a:uLnTx/>
                <a:uFillTx/>
                <a:latin typeface="Century Gothic"/>
                <a:cs typeface="Century Gothic"/>
              </a:rPr>
              <a:t>2020</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4967351" y="1588708"/>
            <a:ext cx="367665" cy="518795"/>
          </a:xfrm>
          <a:prstGeom prst="rect">
            <a:avLst/>
          </a:prstGeom>
        </p:spPr>
        <p:txBody>
          <a:bodyPr vert="horz" wrap="square" lIns="0" tIns="83820" rIns="0" bIns="0" rtlCol="0">
            <a:spAutoFit/>
          </a:bodyPr>
          <a:lstStyle/>
          <a:p>
            <a:pPr marL="0" marR="5080" lvl="0" indent="0" algn="r" defTabSz="914400" eaLnBrk="1" fontAlgn="auto" latinLnBrk="0" hangingPunct="1">
              <a:lnSpc>
                <a:spcPct val="100000"/>
              </a:lnSpc>
              <a:spcBef>
                <a:spcPts val="66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3.8</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40640" lvl="0" indent="0" algn="r" defTabSz="914400" eaLnBrk="1" fontAlgn="auto" latinLnBrk="0" hangingPunct="1">
              <a:lnSpc>
                <a:spcPct val="100000"/>
              </a:lnSpc>
              <a:spcBef>
                <a:spcPts val="555"/>
              </a:spcBef>
              <a:spcAft>
                <a:spcPts val="0"/>
              </a:spcAft>
              <a:buClrTx/>
              <a:buSzTx/>
              <a:buFontTx/>
              <a:buNone/>
              <a:tabLst/>
              <a:defRPr/>
            </a:pPr>
            <a:r>
              <a:rPr kumimoji="0" sz="1100" b="0" i="0" u="none" strike="noStrike" kern="0" cap="none" spc="-20" normalizeH="0" baseline="0" noProof="0" dirty="0">
                <a:ln>
                  <a:noFill/>
                </a:ln>
                <a:solidFill>
                  <a:sysClr val="windowText" lastClr="000000"/>
                </a:solidFill>
                <a:effectLst/>
                <a:uLnTx/>
                <a:uFillTx/>
                <a:latin typeface="Century Gothic"/>
                <a:cs typeface="Century Gothic"/>
              </a:rPr>
              <a:t>2021</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5869685" y="1521991"/>
            <a:ext cx="397510" cy="585470"/>
          </a:xfrm>
          <a:prstGeom prst="rect">
            <a:avLst/>
          </a:prstGeom>
        </p:spPr>
        <p:txBody>
          <a:bodyPr vert="horz" wrap="square" lIns="0" tIns="118110" rIns="0" bIns="0" rtlCol="0">
            <a:spAutoFit/>
          </a:bodyPr>
          <a:lstStyle/>
          <a:p>
            <a:pPr marL="175260" marR="0" lvl="0" indent="0" defTabSz="914400" eaLnBrk="1" fontAlgn="auto" latinLnBrk="0" hangingPunct="1">
              <a:lnSpc>
                <a:spcPct val="100000"/>
              </a:lnSpc>
              <a:spcBef>
                <a:spcPts val="930"/>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entury Gothic"/>
                <a:cs typeface="Century Gothic"/>
              </a:rPr>
              <a:t>3.8</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810"/>
              </a:spcBef>
              <a:spcAft>
                <a:spcPts val="0"/>
              </a:spcAft>
              <a:buClrTx/>
              <a:buSzTx/>
              <a:buFontTx/>
              <a:buNone/>
              <a:tabLst/>
              <a:defRPr/>
            </a:pPr>
            <a:r>
              <a:rPr kumimoji="0" sz="1100" b="0" i="0" u="none" strike="noStrike" kern="0" cap="none" spc="-20" normalizeH="0" baseline="0" noProof="0" dirty="0">
                <a:ln>
                  <a:noFill/>
                </a:ln>
                <a:solidFill>
                  <a:sysClr val="windowText" lastClr="000000"/>
                </a:solidFill>
                <a:effectLst/>
                <a:uLnTx/>
                <a:uFillTx/>
                <a:latin typeface="Century Gothic"/>
                <a:cs typeface="Century Gothic"/>
              </a:rPr>
              <a:t>2022</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6771893" y="1910016"/>
            <a:ext cx="332105" cy="19748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20" normalizeH="0" baseline="0" noProof="0" dirty="0">
                <a:ln>
                  <a:noFill/>
                </a:ln>
                <a:solidFill>
                  <a:sysClr val="windowText" lastClr="000000"/>
                </a:solidFill>
                <a:effectLst/>
                <a:uLnTx/>
                <a:uFillTx/>
                <a:latin typeface="Century Gothic"/>
                <a:cs typeface="Century Gothic"/>
              </a:rPr>
              <a:t>2023</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graphicFrame>
        <p:nvGraphicFramePr>
          <p:cNvPr id="29" name="object 29"/>
          <p:cNvGraphicFramePr>
            <a:graphicFrameLocks noGrp="1"/>
          </p:cNvGraphicFramePr>
          <p:nvPr/>
        </p:nvGraphicFramePr>
        <p:xfrm>
          <a:off x="1139825" y="3150444"/>
          <a:ext cx="3560441" cy="1254760"/>
        </p:xfrm>
        <a:graphic>
          <a:graphicData uri="http://schemas.openxmlformats.org/drawingml/2006/table">
            <a:tbl>
              <a:tblPr firstRow="1" bandRow="1">
                <a:tableStyleId>{2D5ABB26-0587-4C30-8999-92F81FD0307C}</a:tableStyleId>
              </a:tblPr>
              <a:tblGrid>
                <a:gridCol w="558800">
                  <a:extLst>
                    <a:ext uri="{9D8B030D-6E8A-4147-A177-3AD203B41FA5}">
                      <a16:colId xmlns:a16="http://schemas.microsoft.com/office/drawing/2014/main" val="20000"/>
                    </a:ext>
                  </a:extLst>
                </a:gridCol>
                <a:gridCol w="760094">
                  <a:extLst>
                    <a:ext uri="{9D8B030D-6E8A-4147-A177-3AD203B41FA5}">
                      <a16:colId xmlns:a16="http://schemas.microsoft.com/office/drawing/2014/main" val="20001"/>
                    </a:ext>
                  </a:extLst>
                </a:gridCol>
                <a:gridCol w="814069">
                  <a:extLst>
                    <a:ext uri="{9D8B030D-6E8A-4147-A177-3AD203B41FA5}">
                      <a16:colId xmlns:a16="http://schemas.microsoft.com/office/drawing/2014/main" val="20002"/>
                    </a:ext>
                  </a:extLst>
                </a:gridCol>
                <a:gridCol w="814069">
                  <a:extLst>
                    <a:ext uri="{9D8B030D-6E8A-4147-A177-3AD203B41FA5}">
                      <a16:colId xmlns:a16="http://schemas.microsoft.com/office/drawing/2014/main" val="20003"/>
                    </a:ext>
                  </a:extLst>
                </a:gridCol>
                <a:gridCol w="613409">
                  <a:extLst>
                    <a:ext uri="{9D8B030D-6E8A-4147-A177-3AD203B41FA5}">
                      <a16:colId xmlns:a16="http://schemas.microsoft.com/office/drawing/2014/main" val="20004"/>
                    </a:ext>
                  </a:extLst>
                </a:gridCol>
              </a:tblGrid>
              <a:tr h="278765">
                <a:tc>
                  <a:txBody>
                    <a:bodyPr/>
                    <a:lstStyle/>
                    <a:p>
                      <a:pPr marR="127635" algn="ctr">
                        <a:lnSpc>
                          <a:spcPct val="100000"/>
                        </a:lnSpc>
                        <a:spcBef>
                          <a:spcPts val="15"/>
                        </a:spcBef>
                      </a:pPr>
                      <a:r>
                        <a:rPr sz="1400" b="1" spc="-25" dirty="0">
                          <a:latin typeface="Century Gothic"/>
                          <a:cs typeface="Century Gothic"/>
                        </a:rPr>
                        <a:t>84</a:t>
                      </a:r>
                      <a:endParaRPr sz="1400">
                        <a:latin typeface="Century Gothic"/>
                        <a:cs typeface="Century Gothic"/>
                      </a:endParaRPr>
                    </a:p>
                  </a:txBody>
                  <a:tcPr marL="0" marR="0" marT="1905" marB="0"/>
                </a:tc>
                <a:tc>
                  <a:txBody>
                    <a:bodyPr/>
                    <a:lstStyle/>
                    <a:p>
                      <a:pPr marR="36830" algn="ctr">
                        <a:lnSpc>
                          <a:spcPct val="100000"/>
                        </a:lnSpc>
                        <a:spcBef>
                          <a:spcPts val="15"/>
                        </a:spcBef>
                      </a:pPr>
                      <a:r>
                        <a:rPr sz="1400" b="1" spc="-25" dirty="0">
                          <a:latin typeface="Century Gothic"/>
                          <a:cs typeface="Century Gothic"/>
                        </a:rPr>
                        <a:t>81</a:t>
                      </a:r>
                      <a:endParaRPr sz="1400">
                        <a:latin typeface="Century Gothic"/>
                        <a:cs typeface="Century Gothic"/>
                      </a:endParaRPr>
                    </a:p>
                  </a:txBody>
                  <a:tcPr marL="0" marR="0" marT="1905" marB="0"/>
                </a:tc>
                <a:tc>
                  <a:txBody>
                    <a:bodyPr/>
                    <a:lstStyle/>
                    <a:p>
                      <a:pPr marL="8890" algn="ctr">
                        <a:lnSpc>
                          <a:spcPct val="100000"/>
                        </a:lnSpc>
                        <a:spcBef>
                          <a:spcPts val="15"/>
                        </a:spcBef>
                      </a:pPr>
                      <a:r>
                        <a:rPr sz="1400" b="1" spc="-25" dirty="0">
                          <a:latin typeface="Century Gothic"/>
                          <a:cs typeface="Century Gothic"/>
                        </a:rPr>
                        <a:t>80</a:t>
                      </a:r>
                      <a:endParaRPr sz="1400">
                        <a:latin typeface="Century Gothic"/>
                        <a:cs typeface="Century Gothic"/>
                      </a:endParaRPr>
                    </a:p>
                  </a:txBody>
                  <a:tcPr marL="0" marR="0" marT="1905" marB="0"/>
                </a:tc>
                <a:tc>
                  <a:txBody>
                    <a:bodyPr/>
                    <a:lstStyle/>
                    <a:p>
                      <a:pPr marL="9525" algn="ctr">
                        <a:lnSpc>
                          <a:spcPct val="100000"/>
                        </a:lnSpc>
                        <a:spcBef>
                          <a:spcPts val="15"/>
                        </a:spcBef>
                      </a:pPr>
                      <a:r>
                        <a:rPr sz="1400" b="1" spc="-25" dirty="0">
                          <a:latin typeface="Century Gothic"/>
                          <a:cs typeface="Century Gothic"/>
                        </a:rPr>
                        <a:t>79</a:t>
                      </a:r>
                      <a:endParaRPr sz="1400">
                        <a:latin typeface="Century Gothic"/>
                        <a:cs typeface="Century Gothic"/>
                      </a:endParaRPr>
                    </a:p>
                  </a:txBody>
                  <a:tcPr marL="0" marR="0" marT="1905" marB="0"/>
                </a:tc>
                <a:tc>
                  <a:txBody>
                    <a:bodyPr/>
                    <a:lstStyle/>
                    <a:p>
                      <a:pPr marR="88265" algn="r">
                        <a:lnSpc>
                          <a:spcPct val="100000"/>
                        </a:lnSpc>
                        <a:spcBef>
                          <a:spcPts val="15"/>
                        </a:spcBef>
                      </a:pPr>
                      <a:r>
                        <a:rPr sz="1400" b="1" spc="-25" dirty="0">
                          <a:latin typeface="Century Gothic"/>
                          <a:cs typeface="Century Gothic"/>
                        </a:rPr>
                        <a:t>78</a:t>
                      </a:r>
                      <a:endParaRPr sz="1400">
                        <a:latin typeface="Century Gothic"/>
                        <a:cs typeface="Century Gothic"/>
                      </a:endParaRPr>
                    </a:p>
                  </a:txBody>
                  <a:tcPr marL="0" marR="0" marT="1905" marB="0"/>
                </a:tc>
                <a:extLst>
                  <a:ext uri="{0D108BD9-81ED-4DB2-BD59-A6C34878D82A}">
                    <a16:rowId xmlns:a16="http://schemas.microsoft.com/office/drawing/2014/main" val="10000"/>
                  </a:ext>
                </a:extLst>
              </a:tr>
              <a:tr h="349250">
                <a:tc>
                  <a:txBody>
                    <a:bodyPr/>
                    <a:lstStyle/>
                    <a:p>
                      <a:pPr marR="127635" algn="ctr">
                        <a:lnSpc>
                          <a:spcPct val="100000"/>
                        </a:lnSpc>
                        <a:spcBef>
                          <a:spcPts val="480"/>
                        </a:spcBef>
                      </a:pPr>
                      <a:r>
                        <a:rPr sz="1400" b="1" spc="-25" dirty="0">
                          <a:solidFill>
                            <a:srgbClr val="C8282C"/>
                          </a:solidFill>
                          <a:latin typeface="Century Gothic"/>
                          <a:cs typeface="Century Gothic"/>
                        </a:rPr>
                        <a:t>84</a:t>
                      </a:r>
                      <a:endParaRPr sz="1400">
                        <a:latin typeface="Century Gothic"/>
                        <a:cs typeface="Century Gothic"/>
                      </a:endParaRPr>
                    </a:p>
                  </a:txBody>
                  <a:tcPr marL="0" marR="0" marT="60960" marB="0"/>
                </a:tc>
                <a:tc>
                  <a:txBody>
                    <a:bodyPr/>
                    <a:lstStyle/>
                    <a:p>
                      <a:pPr marR="36830" algn="ctr">
                        <a:lnSpc>
                          <a:spcPct val="100000"/>
                        </a:lnSpc>
                        <a:spcBef>
                          <a:spcPts val="480"/>
                        </a:spcBef>
                      </a:pPr>
                      <a:r>
                        <a:rPr sz="1400" b="1" spc="-25" dirty="0">
                          <a:solidFill>
                            <a:srgbClr val="C8282C"/>
                          </a:solidFill>
                          <a:latin typeface="Century Gothic"/>
                          <a:cs typeface="Century Gothic"/>
                        </a:rPr>
                        <a:t>85</a:t>
                      </a:r>
                      <a:endParaRPr sz="1400">
                        <a:latin typeface="Century Gothic"/>
                        <a:cs typeface="Century Gothic"/>
                      </a:endParaRPr>
                    </a:p>
                  </a:txBody>
                  <a:tcPr marL="0" marR="0" marT="60960" marB="0"/>
                </a:tc>
                <a:tc>
                  <a:txBody>
                    <a:bodyPr/>
                    <a:lstStyle/>
                    <a:p>
                      <a:pPr marL="8890" algn="ctr">
                        <a:lnSpc>
                          <a:spcPct val="100000"/>
                        </a:lnSpc>
                        <a:spcBef>
                          <a:spcPts val="480"/>
                        </a:spcBef>
                      </a:pPr>
                      <a:r>
                        <a:rPr sz="1400" b="1" spc="-25" dirty="0">
                          <a:solidFill>
                            <a:srgbClr val="C8282C"/>
                          </a:solidFill>
                          <a:latin typeface="Century Gothic"/>
                          <a:cs typeface="Century Gothic"/>
                        </a:rPr>
                        <a:t>84</a:t>
                      </a:r>
                      <a:endParaRPr sz="1400">
                        <a:latin typeface="Century Gothic"/>
                        <a:cs typeface="Century Gothic"/>
                      </a:endParaRPr>
                    </a:p>
                  </a:txBody>
                  <a:tcPr marL="0" marR="0" marT="60960" marB="0"/>
                </a:tc>
                <a:tc>
                  <a:txBody>
                    <a:bodyPr/>
                    <a:lstStyle/>
                    <a:p>
                      <a:pPr marL="9525" algn="ctr">
                        <a:lnSpc>
                          <a:spcPct val="100000"/>
                        </a:lnSpc>
                        <a:spcBef>
                          <a:spcPts val="480"/>
                        </a:spcBef>
                      </a:pPr>
                      <a:r>
                        <a:rPr sz="1400" b="1" spc="-25" dirty="0">
                          <a:solidFill>
                            <a:srgbClr val="C8282C"/>
                          </a:solidFill>
                          <a:latin typeface="Century Gothic"/>
                          <a:cs typeface="Century Gothic"/>
                        </a:rPr>
                        <a:t>81</a:t>
                      </a:r>
                      <a:endParaRPr sz="1400">
                        <a:latin typeface="Century Gothic"/>
                        <a:cs typeface="Century Gothic"/>
                      </a:endParaRPr>
                    </a:p>
                  </a:txBody>
                  <a:tcPr marL="0" marR="0" marT="60960" marB="0"/>
                </a:tc>
                <a:tc>
                  <a:txBody>
                    <a:bodyPr/>
                    <a:lstStyle/>
                    <a:p>
                      <a:pPr marR="88265" algn="r">
                        <a:lnSpc>
                          <a:spcPct val="100000"/>
                        </a:lnSpc>
                        <a:spcBef>
                          <a:spcPts val="480"/>
                        </a:spcBef>
                      </a:pPr>
                      <a:r>
                        <a:rPr sz="1400" b="1" spc="-25" dirty="0">
                          <a:solidFill>
                            <a:srgbClr val="C8282C"/>
                          </a:solidFill>
                          <a:latin typeface="Century Gothic"/>
                          <a:cs typeface="Century Gothic"/>
                        </a:rPr>
                        <a:t>77</a:t>
                      </a:r>
                      <a:endParaRPr sz="1400">
                        <a:latin typeface="Century Gothic"/>
                        <a:cs typeface="Century Gothic"/>
                      </a:endParaRPr>
                    </a:p>
                  </a:txBody>
                  <a:tcPr marL="0" marR="0" marT="60960" marB="0"/>
                </a:tc>
                <a:extLst>
                  <a:ext uri="{0D108BD9-81ED-4DB2-BD59-A6C34878D82A}">
                    <a16:rowId xmlns:a16="http://schemas.microsoft.com/office/drawing/2014/main" val="10001"/>
                  </a:ext>
                </a:extLst>
              </a:tr>
              <a:tr h="373380">
                <a:tc>
                  <a:txBody>
                    <a:bodyPr/>
                    <a:lstStyle/>
                    <a:p>
                      <a:pPr marR="139065" algn="ctr">
                        <a:lnSpc>
                          <a:spcPct val="100000"/>
                        </a:lnSpc>
                        <a:spcBef>
                          <a:spcPts val="570"/>
                        </a:spcBef>
                      </a:pPr>
                      <a:r>
                        <a:rPr sz="1400" b="1" spc="-20" dirty="0">
                          <a:latin typeface="Century Gothic"/>
                          <a:cs typeface="Century Gothic"/>
                        </a:rPr>
                        <a:t>69.7</a:t>
                      </a:r>
                      <a:endParaRPr sz="1400">
                        <a:latin typeface="Century Gothic"/>
                        <a:cs typeface="Century Gothic"/>
                      </a:endParaRPr>
                    </a:p>
                  </a:txBody>
                  <a:tcPr marL="0" marR="0" marT="72390" marB="0"/>
                </a:tc>
                <a:tc>
                  <a:txBody>
                    <a:bodyPr/>
                    <a:lstStyle/>
                    <a:p>
                      <a:pPr marR="46355" algn="ctr">
                        <a:lnSpc>
                          <a:spcPct val="100000"/>
                        </a:lnSpc>
                        <a:spcBef>
                          <a:spcPts val="570"/>
                        </a:spcBef>
                      </a:pPr>
                      <a:r>
                        <a:rPr sz="1400" b="1" spc="-20" dirty="0">
                          <a:latin typeface="Century Gothic"/>
                          <a:cs typeface="Century Gothic"/>
                        </a:rPr>
                        <a:t>70.4</a:t>
                      </a:r>
                      <a:endParaRPr sz="1400">
                        <a:latin typeface="Century Gothic"/>
                        <a:cs typeface="Century Gothic"/>
                      </a:endParaRPr>
                    </a:p>
                  </a:txBody>
                  <a:tcPr marL="0" marR="0" marT="72390" marB="0"/>
                </a:tc>
                <a:tc>
                  <a:txBody>
                    <a:bodyPr/>
                    <a:lstStyle/>
                    <a:p>
                      <a:pPr algn="ctr">
                        <a:lnSpc>
                          <a:spcPct val="100000"/>
                        </a:lnSpc>
                        <a:spcBef>
                          <a:spcPts val="570"/>
                        </a:spcBef>
                      </a:pPr>
                      <a:r>
                        <a:rPr sz="1400" b="1" spc="-20" dirty="0">
                          <a:latin typeface="Century Gothic"/>
                          <a:cs typeface="Century Gothic"/>
                        </a:rPr>
                        <a:t>69.9</a:t>
                      </a:r>
                      <a:endParaRPr sz="1400">
                        <a:latin typeface="Century Gothic"/>
                        <a:cs typeface="Century Gothic"/>
                      </a:endParaRPr>
                    </a:p>
                  </a:txBody>
                  <a:tcPr marL="0" marR="0" marT="72390" marB="0"/>
                </a:tc>
                <a:tc>
                  <a:txBody>
                    <a:bodyPr/>
                    <a:lstStyle/>
                    <a:p>
                      <a:pPr algn="ctr">
                        <a:lnSpc>
                          <a:spcPct val="100000"/>
                        </a:lnSpc>
                        <a:spcBef>
                          <a:spcPts val="570"/>
                        </a:spcBef>
                      </a:pPr>
                      <a:r>
                        <a:rPr sz="1400" b="1" spc="-20" dirty="0">
                          <a:latin typeface="Century Gothic"/>
                          <a:cs typeface="Century Gothic"/>
                        </a:rPr>
                        <a:t>67.9</a:t>
                      </a:r>
                      <a:endParaRPr sz="1400">
                        <a:latin typeface="Century Gothic"/>
                        <a:cs typeface="Century Gothic"/>
                      </a:endParaRPr>
                    </a:p>
                  </a:txBody>
                  <a:tcPr marL="0" marR="0" marT="72390" marB="0"/>
                </a:tc>
                <a:tc>
                  <a:txBody>
                    <a:bodyPr/>
                    <a:lstStyle/>
                    <a:p>
                      <a:pPr marR="24130" algn="r">
                        <a:lnSpc>
                          <a:spcPct val="100000"/>
                        </a:lnSpc>
                        <a:spcBef>
                          <a:spcPts val="570"/>
                        </a:spcBef>
                      </a:pPr>
                      <a:r>
                        <a:rPr sz="1400" b="1" spc="-20" dirty="0">
                          <a:latin typeface="Century Gothic"/>
                          <a:cs typeface="Century Gothic"/>
                        </a:rPr>
                        <a:t>67.2</a:t>
                      </a:r>
                      <a:endParaRPr sz="1400">
                        <a:latin typeface="Century Gothic"/>
                        <a:cs typeface="Century Gothic"/>
                      </a:endParaRPr>
                    </a:p>
                  </a:txBody>
                  <a:tcPr marL="0" marR="0" marT="72390" marB="0"/>
                </a:tc>
                <a:extLst>
                  <a:ext uri="{0D108BD9-81ED-4DB2-BD59-A6C34878D82A}">
                    <a16:rowId xmlns:a16="http://schemas.microsoft.com/office/drawing/2014/main" val="10002"/>
                  </a:ext>
                </a:extLst>
              </a:tr>
              <a:tr h="253365">
                <a:tc>
                  <a:txBody>
                    <a:bodyPr/>
                    <a:lstStyle/>
                    <a:p>
                      <a:pPr marR="132080" algn="ctr">
                        <a:lnSpc>
                          <a:spcPts val="1250"/>
                        </a:lnSpc>
                        <a:spcBef>
                          <a:spcPts val="650"/>
                        </a:spcBef>
                      </a:pPr>
                      <a:r>
                        <a:rPr sz="1100" spc="-20" dirty="0">
                          <a:latin typeface="Century Gothic"/>
                          <a:cs typeface="Century Gothic"/>
                        </a:rPr>
                        <a:t>2019</a:t>
                      </a:r>
                      <a:endParaRPr sz="1100">
                        <a:latin typeface="Century Gothic"/>
                        <a:cs typeface="Century Gothic"/>
                      </a:endParaRPr>
                    </a:p>
                  </a:txBody>
                  <a:tcPr marL="0" marR="0" marT="82550" marB="0"/>
                </a:tc>
                <a:tc>
                  <a:txBody>
                    <a:bodyPr/>
                    <a:lstStyle/>
                    <a:p>
                      <a:pPr marR="40005" algn="ctr">
                        <a:lnSpc>
                          <a:spcPts val="1250"/>
                        </a:lnSpc>
                        <a:spcBef>
                          <a:spcPts val="650"/>
                        </a:spcBef>
                      </a:pPr>
                      <a:r>
                        <a:rPr sz="1100" spc="-20" dirty="0">
                          <a:latin typeface="Century Gothic"/>
                          <a:cs typeface="Century Gothic"/>
                        </a:rPr>
                        <a:t>2020</a:t>
                      </a:r>
                      <a:endParaRPr sz="1100">
                        <a:latin typeface="Century Gothic"/>
                        <a:cs typeface="Century Gothic"/>
                      </a:endParaRPr>
                    </a:p>
                  </a:txBody>
                  <a:tcPr marL="0" marR="0" marT="82550" marB="0"/>
                </a:tc>
                <a:tc>
                  <a:txBody>
                    <a:bodyPr/>
                    <a:lstStyle/>
                    <a:p>
                      <a:pPr marL="5715" algn="ctr">
                        <a:lnSpc>
                          <a:spcPts val="1250"/>
                        </a:lnSpc>
                        <a:spcBef>
                          <a:spcPts val="650"/>
                        </a:spcBef>
                      </a:pPr>
                      <a:r>
                        <a:rPr sz="1100" spc="-20" dirty="0">
                          <a:latin typeface="Century Gothic"/>
                          <a:cs typeface="Century Gothic"/>
                        </a:rPr>
                        <a:t>2021</a:t>
                      </a:r>
                      <a:endParaRPr sz="1100">
                        <a:latin typeface="Century Gothic"/>
                        <a:cs typeface="Century Gothic"/>
                      </a:endParaRPr>
                    </a:p>
                  </a:txBody>
                  <a:tcPr marL="0" marR="0" marT="82550" marB="0"/>
                </a:tc>
                <a:tc>
                  <a:txBody>
                    <a:bodyPr/>
                    <a:lstStyle/>
                    <a:p>
                      <a:pPr marL="6350" algn="ctr">
                        <a:lnSpc>
                          <a:spcPts val="1250"/>
                        </a:lnSpc>
                        <a:spcBef>
                          <a:spcPts val="650"/>
                        </a:spcBef>
                      </a:pPr>
                      <a:r>
                        <a:rPr sz="1100" spc="-20" dirty="0">
                          <a:latin typeface="Century Gothic"/>
                          <a:cs typeface="Century Gothic"/>
                        </a:rPr>
                        <a:t>2022</a:t>
                      </a:r>
                      <a:endParaRPr sz="1100">
                        <a:latin typeface="Century Gothic"/>
                        <a:cs typeface="Century Gothic"/>
                      </a:endParaRPr>
                    </a:p>
                  </a:txBody>
                  <a:tcPr marL="0" marR="0" marT="82550" marB="0"/>
                </a:tc>
                <a:tc>
                  <a:txBody>
                    <a:bodyPr/>
                    <a:lstStyle/>
                    <a:p>
                      <a:pPr marR="36830" algn="r">
                        <a:lnSpc>
                          <a:spcPts val="1250"/>
                        </a:lnSpc>
                        <a:spcBef>
                          <a:spcPts val="650"/>
                        </a:spcBef>
                      </a:pPr>
                      <a:r>
                        <a:rPr sz="1100" spc="-20" dirty="0">
                          <a:latin typeface="Century Gothic"/>
                          <a:cs typeface="Century Gothic"/>
                        </a:rPr>
                        <a:t>2023</a:t>
                      </a:r>
                      <a:endParaRPr sz="1100">
                        <a:latin typeface="Century Gothic"/>
                        <a:cs typeface="Century Gothic"/>
                      </a:endParaRPr>
                    </a:p>
                  </a:txBody>
                  <a:tcPr marL="0" marR="0" marT="82550" marB="0"/>
                </a:tc>
                <a:extLst>
                  <a:ext uri="{0D108BD9-81ED-4DB2-BD59-A6C34878D82A}">
                    <a16:rowId xmlns:a16="http://schemas.microsoft.com/office/drawing/2014/main" val="10003"/>
                  </a:ext>
                </a:extLst>
              </a:tr>
            </a:tbl>
          </a:graphicData>
        </a:graphic>
      </p:graphicFrame>
      <p:pic>
        <p:nvPicPr>
          <p:cNvPr id="30" name="object 30"/>
          <p:cNvPicPr/>
          <p:nvPr/>
        </p:nvPicPr>
        <p:blipFill>
          <a:blip r:embed="rId5" cstate="print"/>
          <a:stretch>
            <a:fillRect/>
          </a:stretch>
        </p:blipFill>
        <p:spPr>
          <a:xfrm>
            <a:off x="7219950" y="1371600"/>
            <a:ext cx="609600" cy="609600"/>
          </a:xfrm>
          <a:prstGeom prst="rect">
            <a:avLst/>
          </a:prstGeom>
        </p:spPr>
      </p:pic>
      <p:pic>
        <p:nvPicPr>
          <p:cNvPr id="31" name="object 31"/>
          <p:cNvPicPr/>
          <p:nvPr/>
        </p:nvPicPr>
        <p:blipFill>
          <a:blip r:embed="rId6" cstate="print"/>
          <a:stretch>
            <a:fillRect/>
          </a:stretch>
        </p:blipFill>
        <p:spPr>
          <a:xfrm>
            <a:off x="7162800" y="914400"/>
            <a:ext cx="638175" cy="266700"/>
          </a:xfrm>
          <a:prstGeom prst="rect">
            <a:avLst/>
          </a:prstGeom>
        </p:spPr>
      </p:pic>
      <p:sp>
        <p:nvSpPr>
          <p:cNvPr id="32" name="object 32"/>
          <p:cNvSpPr txBox="1"/>
          <p:nvPr/>
        </p:nvSpPr>
        <p:spPr>
          <a:xfrm>
            <a:off x="7859776" y="691515"/>
            <a:ext cx="418465" cy="569595"/>
          </a:xfrm>
          <a:prstGeom prst="rect">
            <a:avLst/>
          </a:prstGeom>
        </p:spPr>
        <p:txBody>
          <a:bodyPr vert="horz" wrap="square" lIns="0" tIns="13335" rIns="0" bIns="0" rtlCol="0">
            <a:spAutoFit/>
          </a:bodyPr>
          <a:lstStyle/>
          <a:p>
            <a:pPr marL="34925" marR="0" lvl="0" indent="0" defTabSz="914400" eaLnBrk="1" fontAlgn="auto" latinLnBrk="0" hangingPunct="1">
              <a:lnSpc>
                <a:spcPct val="100000"/>
              </a:lnSpc>
              <a:spcBef>
                <a:spcPts val="105"/>
              </a:spcBef>
              <a:spcAft>
                <a:spcPts val="0"/>
              </a:spcAft>
              <a:buClrTx/>
              <a:buSzTx/>
              <a:buFontTx/>
              <a:buNone/>
              <a:tabLst/>
              <a:defRPr/>
            </a:pPr>
            <a:r>
              <a:rPr kumimoji="0" sz="2400" b="1" i="0" u="none" strike="noStrike" kern="0" cap="none" spc="-25" normalizeH="0" baseline="0" noProof="0" dirty="0">
                <a:ln>
                  <a:noFill/>
                </a:ln>
                <a:solidFill>
                  <a:srgbClr val="C8282C"/>
                </a:solidFill>
                <a:effectLst/>
                <a:uLnTx/>
                <a:uFillTx/>
                <a:latin typeface="Arial Narrow"/>
                <a:cs typeface="Arial Narrow"/>
              </a:rPr>
              <a:t>3.8</a:t>
            </a:r>
            <a:endParaRPr kumimoji="0" sz="2400" b="0" i="0" u="none" strike="noStrike" kern="0" cap="none" spc="0" normalizeH="0" baseline="0" noProof="0">
              <a:ln>
                <a:noFill/>
              </a:ln>
              <a:solidFill>
                <a:sysClr val="windowText" lastClr="000000"/>
              </a:solidFill>
              <a:effectLst/>
              <a:uLnTx/>
              <a:uFillTx/>
              <a:latin typeface="Arial Narrow"/>
              <a:cs typeface="Arial Narrow"/>
            </a:endParaRPr>
          </a:p>
          <a:p>
            <a:pPr marL="12700" marR="0" lvl="0" indent="0" defTabSz="914400" eaLnBrk="1" fontAlgn="auto" latinLnBrk="0" hangingPunct="1">
              <a:lnSpc>
                <a:spcPct val="100000"/>
              </a:lnSpc>
              <a:spcBef>
                <a:spcPts val="70"/>
              </a:spcBef>
              <a:spcAft>
                <a:spcPts val="0"/>
              </a:spcAft>
              <a:buClrTx/>
              <a:buSzTx/>
              <a:buFontTx/>
              <a:buNone/>
              <a:tabLst/>
              <a:defRPr/>
            </a:pPr>
            <a:r>
              <a:rPr kumimoji="0" sz="1100" b="1" i="0" u="none" strike="noStrike" kern="0" cap="none" spc="-10" normalizeH="0" baseline="0" noProof="0" dirty="0">
                <a:ln>
                  <a:noFill/>
                </a:ln>
                <a:solidFill>
                  <a:srgbClr val="C8282C"/>
                </a:solidFill>
                <a:effectLst/>
                <a:uLnTx/>
                <a:uFillTx/>
                <a:latin typeface="Arial Narrow"/>
                <a:cs typeface="Arial Narrow"/>
              </a:rPr>
              <a:t>YEARS</a:t>
            </a:r>
            <a:endParaRPr kumimoji="0" sz="110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33" name="object 33"/>
          <p:cNvSpPr txBox="1"/>
          <p:nvPr/>
        </p:nvSpPr>
        <p:spPr>
          <a:xfrm>
            <a:off x="7885430" y="1378585"/>
            <a:ext cx="418465" cy="569595"/>
          </a:xfrm>
          <a:prstGeom prst="rect">
            <a:avLst/>
          </a:prstGeom>
        </p:spPr>
        <p:txBody>
          <a:bodyPr vert="horz" wrap="square" lIns="0" tIns="13335" rIns="0" bIns="0" rtlCol="0">
            <a:spAutoFit/>
          </a:bodyPr>
          <a:lstStyle/>
          <a:p>
            <a:pPr marL="34925" marR="0" lvl="0" indent="0" defTabSz="914400" eaLnBrk="1" fontAlgn="auto" latinLnBrk="0" hangingPunct="1">
              <a:lnSpc>
                <a:spcPct val="100000"/>
              </a:lnSpc>
              <a:spcBef>
                <a:spcPts val="105"/>
              </a:spcBef>
              <a:spcAft>
                <a:spcPts val="0"/>
              </a:spcAft>
              <a:buClrTx/>
              <a:buSzTx/>
              <a:buFontTx/>
              <a:buNone/>
              <a:tabLst/>
              <a:defRPr/>
            </a:pPr>
            <a:r>
              <a:rPr kumimoji="0" sz="2400" b="1" i="0" u="none" strike="noStrike" kern="0" cap="none" spc="-25" normalizeH="0" baseline="0" noProof="0" dirty="0">
                <a:ln>
                  <a:noFill/>
                </a:ln>
                <a:solidFill>
                  <a:sysClr val="windowText" lastClr="000000"/>
                </a:solidFill>
                <a:effectLst/>
                <a:uLnTx/>
                <a:uFillTx/>
                <a:latin typeface="Arial Narrow"/>
                <a:cs typeface="Arial Narrow"/>
              </a:rPr>
              <a:t>3.7</a:t>
            </a:r>
            <a:endParaRPr kumimoji="0" sz="2400" b="0" i="0" u="none" strike="noStrike" kern="0" cap="none" spc="0" normalizeH="0" baseline="0" noProof="0">
              <a:ln>
                <a:noFill/>
              </a:ln>
              <a:solidFill>
                <a:sysClr val="windowText" lastClr="000000"/>
              </a:solidFill>
              <a:effectLst/>
              <a:uLnTx/>
              <a:uFillTx/>
              <a:latin typeface="Arial Narrow"/>
              <a:cs typeface="Arial Narrow"/>
            </a:endParaRPr>
          </a:p>
          <a:p>
            <a:pPr marL="12700" marR="0" lvl="0" indent="0" defTabSz="914400" eaLnBrk="1" fontAlgn="auto" latinLnBrk="0" hangingPunct="1">
              <a:lnSpc>
                <a:spcPct val="100000"/>
              </a:lnSpc>
              <a:spcBef>
                <a:spcPts val="70"/>
              </a:spcBef>
              <a:spcAft>
                <a:spcPts val="0"/>
              </a:spcAft>
              <a:buClrTx/>
              <a:buSzTx/>
              <a:buFontTx/>
              <a:buNone/>
              <a:tabLst/>
              <a:defRPr/>
            </a:pPr>
            <a:r>
              <a:rPr kumimoji="0" sz="1100" b="1" i="0" u="none" strike="noStrike" kern="0" cap="none" spc="-10" normalizeH="0" baseline="0" noProof="0" dirty="0">
                <a:ln>
                  <a:noFill/>
                </a:ln>
                <a:solidFill>
                  <a:sysClr val="windowText" lastClr="000000"/>
                </a:solidFill>
                <a:effectLst/>
                <a:uLnTx/>
                <a:uFillTx/>
                <a:latin typeface="Arial Narrow"/>
                <a:cs typeface="Arial Narrow"/>
              </a:rPr>
              <a:t>YEARS</a:t>
            </a:r>
            <a:endParaRPr kumimoji="0" sz="110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34" name="object 34"/>
          <p:cNvSpPr txBox="1"/>
          <p:nvPr/>
        </p:nvSpPr>
        <p:spPr>
          <a:xfrm>
            <a:off x="612775" y="2495804"/>
            <a:ext cx="4146550" cy="39243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400" b="0" i="0" u="none" strike="noStrike" kern="0" cap="none" spc="0" normalizeH="0" baseline="0" noProof="0" dirty="0">
                <a:ln>
                  <a:noFill/>
                </a:ln>
                <a:solidFill>
                  <a:srgbClr val="C8282C"/>
                </a:solidFill>
                <a:effectLst/>
                <a:uLnTx/>
                <a:uFillTx/>
                <a:latin typeface="Impact"/>
                <a:cs typeface="Impact"/>
              </a:rPr>
              <a:t>Average</a:t>
            </a:r>
            <a:r>
              <a:rPr kumimoji="0" sz="2400" b="0" i="0" u="none" strike="noStrike" kern="0" cap="none" spc="-45" normalizeH="0" baseline="0" noProof="0" dirty="0">
                <a:ln>
                  <a:noFill/>
                </a:ln>
                <a:solidFill>
                  <a:srgbClr val="C8282C"/>
                </a:solidFill>
                <a:effectLst/>
                <a:uLnTx/>
                <a:uFillTx/>
                <a:latin typeface="Impact"/>
                <a:cs typeface="Impact"/>
              </a:rPr>
              <a:t> </a:t>
            </a:r>
            <a:r>
              <a:rPr kumimoji="0" sz="2400" b="0" i="0" u="none" strike="noStrike" kern="0" cap="none" spc="0" normalizeH="0" baseline="0" noProof="0" dirty="0">
                <a:ln>
                  <a:noFill/>
                </a:ln>
                <a:solidFill>
                  <a:srgbClr val="C8282C"/>
                </a:solidFill>
                <a:effectLst/>
                <a:uLnTx/>
                <a:uFillTx/>
                <a:latin typeface="Impact"/>
                <a:cs typeface="Impact"/>
              </a:rPr>
              <a:t>SCH</a:t>
            </a:r>
            <a:r>
              <a:rPr kumimoji="0" sz="2400" b="0" i="0" u="none" strike="noStrike" kern="0" cap="none" spc="-5" normalizeH="0" baseline="0" noProof="0" dirty="0">
                <a:ln>
                  <a:noFill/>
                </a:ln>
                <a:solidFill>
                  <a:srgbClr val="C8282C"/>
                </a:solidFill>
                <a:effectLst/>
                <a:uLnTx/>
                <a:uFillTx/>
                <a:latin typeface="Impact"/>
                <a:cs typeface="Impact"/>
              </a:rPr>
              <a:t> </a:t>
            </a:r>
            <a:r>
              <a:rPr kumimoji="0" sz="2400" b="0" i="0" u="none" strike="noStrike" kern="0" cap="none" spc="0" normalizeH="0" baseline="0" noProof="0" dirty="0">
                <a:ln>
                  <a:noFill/>
                </a:ln>
                <a:solidFill>
                  <a:srgbClr val="C8282C"/>
                </a:solidFill>
                <a:effectLst/>
                <a:uLnTx/>
                <a:uFillTx/>
                <a:latin typeface="Impact"/>
                <a:cs typeface="Impact"/>
              </a:rPr>
              <a:t>to</a:t>
            </a:r>
            <a:r>
              <a:rPr kumimoji="0" sz="2400" b="0" i="0" u="none" strike="noStrike" kern="0" cap="none" spc="-45" normalizeH="0" baseline="0" noProof="0" dirty="0">
                <a:ln>
                  <a:noFill/>
                </a:ln>
                <a:solidFill>
                  <a:srgbClr val="C8282C"/>
                </a:solidFill>
                <a:effectLst/>
                <a:uLnTx/>
                <a:uFillTx/>
                <a:latin typeface="Impact"/>
                <a:cs typeface="Impact"/>
              </a:rPr>
              <a:t> </a:t>
            </a:r>
            <a:r>
              <a:rPr kumimoji="0" sz="2400" b="0" i="0" u="none" strike="noStrike" kern="0" cap="none" spc="0" normalizeH="0" baseline="0" noProof="0" dirty="0">
                <a:ln>
                  <a:noFill/>
                </a:ln>
                <a:solidFill>
                  <a:srgbClr val="C8282C"/>
                </a:solidFill>
                <a:effectLst/>
                <a:uLnTx/>
                <a:uFillTx/>
                <a:latin typeface="Impact"/>
                <a:cs typeface="Impact"/>
              </a:rPr>
              <a:t>Associate</a:t>
            </a:r>
            <a:r>
              <a:rPr kumimoji="0" sz="2400" b="0" i="0" u="none" strike="noStrike" kern="0" cap="none" spc="-40" normalizeH="0" baseline="0" noProof="0" dirty="0">
                <a:ln>
                  <a:noFill/>
                </a:ln>
                <a:solidFill>
                  <a:srgbClr val="C8282C"/>
                </a:solidFill>
                <a:effectLst/>
                <a:uLnTx/>
                <a:uFillTx/>
                <a:latin typeface="Impact"/>
                <a:cs typeface="Impact"/>
              </a:rPr>
              <a:t> </a:t>
            </a:r>
            <a:r>
              <a:rPr kumimoji="0" sz="2400" b="0" i="0" u="none" strike="noStrike" kern="0" cap="none" spc="-10" normalizeH="0" baseline="0" noProof="0" dirty="0">
                <a:ln>
                  <a:noFill/>
                </a:ln>
                <a:solidFill>
                  <a:srgbClr val="C8282C"/>
                </a:solidFill>
                <a:effectLst/>
                <a:uLnTx/>
                <a:uFillTx/>
                <a:latin typeface="Impact"/>
                <a:cs typeface="Impact"/>
              </a:rPr>
              <a:t>Degree</a:t>
            </a:r>
            <a:endParaRPr kumimoji="0" sz="2400" b="0" i="0" u="none" strike="noStrike" kern="0" cap="none" spc="0" normalizeH="0" baseline="0" noProof="0">
              <a:ln>
                <a:noFill/>
              </a:ln>
              <a:solidFill>
                <a:sysClr val="windowText" lastClr="000000"/>
              </a:solidFill>
              <a:effectLst/>
              <a:uLnTx/>
              <a:uFillTx/>
              <a:latin typeface="Impact"/>
              <a:cs typeface="Impact"/>
            </a:endParaRPr>
          </a:p>
        </p:txBody>
      </p:sp>
      <p:grpSp>
        <p:nvGrpSpPr>
          <p:cNvPr id="35" name="object 35"/>
          <p:cNvGrpSpPr/>
          <p:nvPr/>
        </p:nvGrpSpPr>
        <p:grpSpPr>
          <a:xfrm>
            <a:off x="428625" y="3067050"/>
            <a:ext cx="638175" cy="676275"/>
            <a:chOff x="428625" y="3067050"/>
            <a:chExt cx="638175" cy="676275"/>
          </a:xfrm>
        </p:grpSpPr>
        <p:pic>
          <p:nvPicPr>
            <p:cNvPr id="36" name="object 36"/>
            <p:cNvPicPr/>
            <p:nvPr/>
          </p:nvPicPr>
          <p:blipFill>
            <a:blip r:embed="rId5" cstate="print"/>
            <a:stretch>
              <a:fillRect/>
            </a:stretch>
          </p:blipFill>
          <p:spPr>
            <a:xfrm>
              <a:off x="533400" y="3067050"/>
              <a:ext cx="381000" cy="381000"/>
            </a:xfrm>
            <a:prstGeom prst="rect">
              <a:avLst/>
            </a:prstGeom>
          </p:spPr>
        </p:pic>
        <p:pic>
          <p:nvPicPr>
            <p:cNvPr id="37" name="object 37"/>
            <p:cNvPicPr/>
            <p:nvPr/>
          </p:nvPicPr>
          <p:blipFill>
            <a:blip r:embed="rId6" cstate="print"/>
            <a:stretch>
              <a:fillRect/>
            </a:stretch>
          </p:blipFill>
          <p:spPr>
            <a:xfrm>
              <a:off x="428625" y="3476625"/>
              <a:ext cx="638175" cy="266700"/>
            </a:xfrm>
            <a:prstGeom prst="rect">
              <a:avLst/>
            </a:prstGeom>
          </p:spPr>
        </p:pic>
      </p:grpSp>
      <p:sp>
        <p:nvSpPr>
          <p:cNvPr id="38" name="object 38"/>
          <p:cNvSpPr txBox="1"/>
          <p:nvPr/>
        </p:nvSpPr>
        <p:spPr>
          <a:xfrm>
            <a:off x="525780" y="3833812"/>
            <a:ext cx="521334" cy="369570"/>
          </a:xfrm>
          <a:prstGeom prst="rect">
            <a:avLst/>
          </a:prstGeom>
        </p:spPr>
        <p:txBody>
          <a:bodyPr vert="horz" wrap="square" lIns="0" tIns="12065" rIns="0" bIns="0" rtlCol="0">
            <a:spAutoFit/>
          </a:bodyPr>
          <a:lstStyle/>
          <a:p>
            <a:pPr marL="12700" marR="5080" lvl="0" indent="0" defTabSz="914400" eaLnBrk="1" fontAlgn="auto" latinLnBrk="0" hangingPunct="1">
              <a:lnSpc>
                <a:spcPct val="102499"/>
              </a:lnSpc>
              <a:spcBef>
                <a:spcPts val="95"/>
              </a:spcBef>
              <a:spcAft>
                <a:spcPts val="0"/>
              </a:spcAft>
              <a:buClrTx/>
              <a:buSzTx/>
              <a:buFontTx/>
              <a:buNone/>
              <a:tabLst/>
              <a:defRPr/>
            </a:pPr>
            <a:r>
              <a:rPr kumimoji="0" sz="1100" b="1" i="0" u="none" strike="noStrike" kern="0" cap="none" spc="-10" normalizeH="0" baseline="0" noProof="0" dirty="0">
                <a:ln>
                  <a:noFill/>
                </a:ln>
                <a:solidFill>
                  <a:srgbClr val="C8282C"/>
                </a:solidFill>
                <a:effectLst/>
                <a:uLnTx/>
                <a:uFillTx/>
                <a:latin typeface="Arial Narrow"/>
                <a:cs typeface="Arial Narrow"/>
              </a:rPr>
              <a:t>Native Students</a:t>
            </a:r>
            <a:endParaRPr kumimoji="0" sz="110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39" name="object 39"/>
          <p:cNvSpPr txBox="1"/>
          <p:nvPr/>
        </p:nvSpPr>
        <p:spPr>
          <a:xfrm>
            <a:off x="7164451" y="2800032"/>
            <a:ext cx="753745" cy="170815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Impact"/>
                <a:cs typeface="Impact"/>
              </a:rPr>
              <a:t>2023</a:t>
            </a:r>
            <a:endParaRPr kumimoji="0" sz="1550" b="0" i="0" u="none" strike="noStrike" kern="0" cap="none" spc="0" normalizeH="0" baseline="0" noProof="0">
              <a:ln>
                <a:noFill/>
              </a:ln>
              <a:solidFill>
                <a:sysClr val="windowText" lastClr="000000"/>
              </a:solidFill>
              <a:effectLst/>
              <a:uLnTx/>
              <a:uFillTx/>
              <a:latin typeface="Impact"/>
              <a:cs typeface="Impact"/>
            </a:endParaRPr>
          </a:p>
          <a:p>
            <a:pPr marL="12700" marR="0" lvl="0" indent="0" defTabSz="914400" eaLnBrk="1" fontAlgn="auto" latinLnBrk="0" hangingPunct="1">
              <a:lnSpc>
                <a:spcPct val="100000"/>
              </a:lnSpc>
              <a:spcBef>
                <a:spcPts val="95"/>
              </a:spcBef>
              <a:spcAft>
                <a:spcPts val="0"/>
              </a:spcAft>
              <a:buClrTx/>
              <a:buSzTx/>
              <a:buFontTx/>
              <a:buNone/>
              <a:tabLst/>
              <a:defRPr/>
            </a:pPr>
            <a:r>
              <a:rPr kumimoji="0" sz="2750" b="0" i="0" u="none" strike="noStrike" kern="0" cap="none" spc="-20" normalizeH="0" baseline="0" noProof="0" dirty="0">
                <a:ln>
                  <a:noFill/>
                </a:ln>
                <a:solidFill>
                  <a:srgbClr val="C8282C"/>
                </a:solidFill>
                <a:effectLst/>
                <a:uLnTx/>
                <a:uFillTx/>
                <a:latin typeface="Impact"/>
                <a:cs typeface="Impact"/>
              </a:rPr>
              <a:t>67.2</a:t>
            </a:r>
            <a:endParaRPr kumimoji="0" sz="2750" b="0" i="0" u="none" strike="noStrike" kern="0" cap="none" spc="0" normalizeH="0" baseline="0" noProof="0">
              <a:ln>
                <a:noFill/>
              </a:ln>
              <a:solidFill>
                <a:sysClr val="windowText" lastClr="000000"/>
              </a:solidFill>
              <a:effectLst/>
              <a:uLnTx/>
              <a:uFillTx/>
              <a:latin typeface="Impact"/>
              <a:cs typeface="Impact"/>
            </a:endParaRPr>
          </a:p>
          <a:p>
            <a:pPr marL="12700" marR="5080" lvl="0" indent="0" defTabSz="914400" eaLnBrk="1" fontAlgn="auto" latinLnBrk="0" hangingPunct="1">
              <a:lnSpc>
                <a:spcPct val="100000"/>
              </a:lnSpc>
              <a:spcBef>
                <a:spcPts val="5"/>
              </a:spcBef>
              <a:spcAft>
                <a:spcPts val="0"/>
              </a:spcAft>
              <a:buClrTx/>
              <a:buSzTx/>
              <a:buFontTx/>
              <a:buNone/>
              <a:tabLst/>
              <a:defRPr/>
            </a:pPr>
            <a:r>
              <a:rPr kumimoji="0" sz="1100" b="0" i="0" u="none" strike="noStrike" kern="0" cap="none" spc="-10" normalizeH="0" baseline="0" noProof="0" dirty="0">
                <a:ln>
                  <a:noFill/>
                </a:ln>
                <a:solidFill>
                  <a:srgbClr val="C8282C"/>
                </a:solidFill>
                <a:effectLst/>
                <a:uLnTx/>
                <a:uFillTx/>
                <a:latin typeface="Impact"/>
                <a:cs typeface="Impact"/>
              </a:rPr>
              <a:t>Hours</a:t>
            </a:r>
            <a:r>
              <a:rPr kumimoji="0" sz="1100" b="0" i="0" u="none" strike="noStrike" kern="0" cap="none" spc="500" normalizeH="0" baseline="0" noProof="0" dirty="0">
                <a:ln>
                  <a:noFill/>
                </a:ln>
                <a:solidFill>
                  <a:srgbClr val="C8282C"/>
                </a:solidFill>
                <a:effectLst/>
                <a:uLnTx/>
                <a:uFillTx/>
                <a:latin typeface="Impact"/>
                <a:cs typeface="Impact"/>
              </a:rPr>
              <a:t> </a:t>
            </a:r>
            <a:r>
              <a:rPr kumimoji="0" sz="1100" b="0" i="0" u="none" strike="noStrike" kern="0" cap="none" spc="-10" normalizeH="0" baseline="0" noProof="0" dirty="0">
                <a:ln>
                  <a:noFill/>
                </a:ln>
                <a:solidFill>
                  <a:sysClr val="windowText" lastClr="000000"/>
                </a:solidFill>
                <a:effectLst/>
                <a:uLnTx/>
                <a:uFillTx/>
                <a:latin typeface="Impact"/>
                <a:cs typeface="Impact"/>
              </a:rPr>
              <a:t>average</a:t>
            </a:r>
            <a:r>
              <a:rPr kumimoji="0" sz="1100" b="0" i="0" u="none" strike="noStrike" kern="0" cap="none" spc="500" normalizeH="0" baseline="0" noProof="0" dirty="0">
                <a:ln>
                  <a:noFill/>
                </a:ln>
                <a:solidFill>
                  <a:sysClr val="windowText" lastClr="000000"/>
                </a:solidFill>
                <a:effectLst/>
                <a:uLnTx/>
                <a:uFillTx/>
                <a:latin typeface="Impact"/>
                <a:cs typeface="Impact"/>
              </a:rPr>
              <a:t> </a:t>
            </a:r>
            <a:r>
              <a:rPr kumimoji="0" sz="1100" b="1" i="0" u="none" strike="noStrike" kern="0" cap="none" spc="-10" normalizeH="0" baseline="0" noProof="0" dirty="0">
                <a:ln>
                  <a:noFill/>
                </a:ln>
                <a:solidFill>
                  <a:sysClr val="windowText" lastClr="000000"/>
                </a:solidFill>
                <a:effectLst/>
                <a:uLnTx/>
                <a:uFillTx/>
                <a:latin typeface="Impact"/>
                <a:cs typeface="Impact"/>
              </a:rPr>
              <a:t>S</a:t>
            </a:r>
            <a:r>
              <a:rPr kumimoji="0" sz="1100" b="0" i="0" u="none" strike="noStrike" kern="0" cap="none" spc="-10" normalizeH="0" baseline="0" noProof="0" dirty="0">
                <a:ln>
                  <a:noFill/>
                </a:ln>
                <a:solidFill>
                  <a:sysClr val="windowText" lastClr="000000"/>
                </a:solidFill>
                <a:effectLst/>
                <a:uLnTx/>
                <a:uFillTx/>
                <a:latin typeface="Impact"/>
                <a:cs typeface="Impact"/>
              </a:rPr>
              <a:t>emester</a:t>
            </a:r>
            <a:r>
              <a:rPr kumimoji="0" sz="1100" b="0" i="0" u="none" strike="noStrike" kern="0" cap="none" spc="500" normalizeH="0" baseline="0" noProof="0" dirty="0">
                <a:ln>
                  <a:noFill/>
                </a:ln>
                <a:solidFill>
                  <a:sysClr val="windowText" lastClr="000000"/>
                </a:solidFill>
                <a:effectLst/>
                <a:uLnTx/>
                <a:uFillTx/>
                <a:latin typeface="Impact"/>
                <a:cs typeface="Impact"/>
              </a:rPr>
              <a:t> </a:t>
            </a:r>
            <a:r>
              <a:rPr kumimoji="0" sz="1100" b="0" i="0" u="none" strike="noStrike" kern="0" cap="none" spc="0" normalizeH="0" baseline="0" noProof="0" dirty="0">
                <a:ln>
                  <a:noFill/>
                </a:ln>
                <a:solidFill>
                  <a:sysClr val="windowText" lastClr="000000"/>
                </a:solidFill>
                <a:effectLst/>
                <a:uLnTx/>
                <a:uFillTx/>
                <a:latin typeface="Impact"/>
                <a:cs typeface="Impact"/>
              </a:rPr>
              <a:t>Credit</a:t>
            </a:r>
            <a:r>
              <a:rPr kumimoji="0" sz="1100" b="0" i="0" u="none" strike="noStrike" kern="0" cap="none" spc="20" normalizeH="0" baseline="0" noProof="0" dirty="0">
                <a:ln>
                  <a:noFill/>
                </a:ln>
                <a:solidFill>
                  <a:sysClr val="windowText" lastClr="000000"/>
                </a:solidFill>
                <a:effectLst/>
                <a:uLnTx/>
                <a:uFillTx/>
                <a:latin typeface="Impact"/>
                <a:cs typeface="Impact"/>
              </a:rPr>
              <a:t> </a:t>
            </a:r>
            <a:r>
              <a:rPr kumimoji="0" sz="1100" b="0" i="0" u="none" strike="noStrike" kern="0" cap="none" spc="-10" normalizeH="0" baseline="0" noProof="0" dirty="0">
                <a:ln>
                  <a:noFill/>
                </a:ln>
                <a:solidFill>
                  <a:sysClr val="windowText" lastClr="000000"/>
                </a:solidFill>
                <a:effectLst/>
                <a:uLnTx/>
                <a:uFillTx/>
                <a:latin typeface="Impact"/>
                <a:cs typeface="Impact"/>
              </a:rPr>
              <a:t>Hours</a:t>
            </a:r>
            <a:r>
              <a:rPr kumimoji="0" sz="1100" b="0" i="0" u="none" strike="noStrike" kern="0" cap="none" spc="500" normalizeH="0" baseline="0" noProof="0" dirty="0">
                <a:ln>
                  <a:noFill/>
                </a:ln>
                <a:solidFill>
                  <a:sysClr val="windowText" lastClr="000000"/>
                </a:solidFill>
                <a:effectLst/>
                <a:uLnTx/>
                <a:uFillTx/>
                <a:latin typeface="Impact"/>
                <a:cs typeface="Impact"/>
              </a:rPr>
              <a:t> </a:t>
            </a:r>
            <a:r>
              <a:rPr kumimoji="0" sz="1100" b="0" i="0" u="none" strike="noStrike" kern="0" cap="none" spc="0" normalizeH="0" baseline="0" noProof="0" dirty="0">
                <a:ln>
                  <a:noFill/>
                </a:ln>
                <a:solidFill>
                  <a:sysClr val="windowText" lastClr="000000"/>
                </a:solidFill>
                <a:effectLst/>
                <a:uLnTx/>
                <a:uFillTx/>
                <a:latin typeface="Impact"/>
                <a:cs typeface="Impact"/>
              </a:rPr>
              <a:t>to</a:t>
            </a:r>
            <a:r>
              <a:rPr kumimoji="0" sz="1100" b="0" i="0" u="none" strike="noStrike" kern="0" cap="none" spc="-40" normalizeH="0" baseline="0" noProof="0" dirty="0">
                <a:ln>
                  <a:noFill/>
                </a:ln>
                <a:solidFill>
                  <a:sysClr val="windowText" lastClr="000000"/>
                </a:solidFill>
                <a:effectLst/>
                <a:uLnTx/>
                <a:uFillTx/>
                <a:latin typeface="Impact"/>
                <a:cs typeface="Impact"/>
              </a:rPr>
              <a:t> </a:t>
            </a:r>
            <a:r>
              <a:rPr kumimoji="0" sz="1100" b="1" i="0" u="none" strike="noStrike" kern="0" cap="none" spc="-10" normalizeH="0" baseline="0" noProof="0" dirty="0">
                <a:ln>
                  <a:noFill/>
                </a:ln>
                <a:solidFill>
                  <a:sysClr val="windowText" lastClr="000000"/>
                </a:solidFill>
                <a:effectLst/>
                <a:uLnTx/>
                <a:uFillTx/>
                <a:latin typeface="Impact"/>
                <a:cs typeface="Impact"/>
              </a:rPr>
              <a:t>Associate</a:t>
            </a:r>
            <a:r>
              <a:rPr kumimoji="0" sz="1100" b="1" i="0" u="none" strike="noStrike" kern="0" cap="none" spc="500" normalizeH="0" baseline="0" noProof="0" dirty="0">
                <a:ln>
                  <a:noFill/>
                </a:ln>
                <a:solidFill>
                  <a:sysClr val="windowText" lastClr="000000"/>
                </a:solidFill>
                <a:effectLst/>
                <a:uLnTx/>
                <a:uFillTx/>
                <a:latin typeface="Impact"/>
                <a:cs typeface="Impact"/>
              </a:rPr>
              <a:t> </a:t>
            </a:r>
            <a:r>
              <a:rPr kumimoji="0" sz="1100" b="0" i="0" u="none" strike="noStrike" kern="0" cap="none" spc="-10" normalizeH="0" baseline="0" noProof="0" dirty="0">
                <a:ln>
                  <a:noFill/>
                </a:ln>
                <a:solidFill>
                  <a:sysClr val="windowText" lastClr="000000"/>
                </a:solidFill>
                <a:effectLst/>
                <a:uLnTx/>
                <a:uFillTx/>
                <a:latin typeface="Impact"/>
                <a:cs typeface="Impact"/>
              </a:rPr>
              <a:t>Degree</a:t>
            </a:r>
            <a:endParaRPr kumimoji="0" sz="1100" b="0" i="0" u="none" strike="noStrike" kern="0" cap="none" spc="0" normalizeH="0" baseline="0" noProof="0">
              <a:ln>
                <a:noFill/>
              </a:ln>
              <a:solidFill>
                <a:sysClr val="windowText" lastClr="000000"/>
              </a:solidFill>
              <a:effectLst/>
              <a:uLnTx/>
              <a:uFillTx/>
              <a:latin typeface="Impact"/>
              <a:cs typeface="Impact"/>
            </a:endParaRPr>
          </a:p>
        </p:txBody>
      </p:sp>
      <p:sp>
        <p:nvSpPr>
          <p:cNvPr id="40" name="object 40"/>
          <p:cNvSpPr/>
          <p:nvPr/>
        </p:nvSpPr>
        <p:spPr>
          <a:xfrm>
            <a:off x="8062976" y="3014726"/>
            <a:ext cx="32384" cy="918844"/>
          </a:xfrm>
          <a:custGeom>
            <a:avLst/>
            <a:gdLst/>
            <a:ahLst/>
            <a:cxnLst/>
            <a:rect l="l" t="t" r="r" b="b"/>
            <a:pathLst>
              <a:path w="32384" h="918845">
                <a:moveTo>
                  <a:pt x="0" y="0"/>
                </a:moveTo>
                <a:lnTo>
                  <a:pt x="32384" y="918489"/>
                </a:lnTo>
              </a:path>
            </a:pathLst>
          </a:custGeom>
          <a:ln w="6350">
            <a:solidFill>
              <a:srgbClr val="BEBEB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txBox="1"/>
          <p:nvPr/>
        </p:nvSpPr>
        <p:spPr>
          <a:xfrm>
            <a:off x="8155305" y="3160712"/>
            <a:ext cx="708025" cy="694055"/>
          </a:xfrm>
          <a:prstGeom prst="rect">
            <a:avLst/>
          </a:prstGeom>
        </p:spPr>
        <p:txBody>
          <a:bodyPr vert="horz" wrap="square" lIns="0" tIns="18415" rIns="0" bIns="0" rtlCol="0">
            <a:spAutoFit/>
          </a:bodyPr>
          <a:lstStyle/>
          <a:p>
            <a:pPr marL="12700" marR="5080" lvl="0" indent="0" defTabSz="914400" eaLnBrk="1" fontAlgn="auto" latinLnBrk="0" hangingPunct="1">
              <a:lnSpc>
                <a:spcPct val="98700"/>
              </a:lnSpc>
              <a:spcBef>
                <a:spcPts val="145"/>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Impact"/>
                <a:cs typeface="Impact"/>
              </a:rPr>
              <a:t>San</a:t>
            </a:r>
            <a:r>
              <a:rPr kumimoji="0" sz="1100" b="0" i="0" u="none" strike="noStrike" kern="0" cap="none" spc="-35" normalizeH="0" baseline="0" noProof="0" dirty="0">
                <a:ln>
                  <a:noFill/>
                </a:ln>
                <a:solidFill>
                  <a:sysClr val="windowText" lastClr="000000"/>
                </a:solidFill>
                <a:effectLst/>
                <a:uLnTx/>
                <a:uFillTx/>
                <a:latin typeface="Impact"/>
                <a:cs typeface="Impact"/>
              </a:rPr>
              <a:t> </a:t>
            </a:r>
            <a:r>
              <a:rPr kumimoji="0" sz="1100" b="0" i="0" u="none" strike="noStrike" kern="0" cap="none" spc="-10" normalizeH="0" baseline="0" noProof="0" dirty="0">
                <a:ln>
                  <a:noFill/>
                </a:ln>
                <a:solidFill>
                  <a:sysClr val="windowText" lastClr="000000"/>
                </a:solidFill>
                <a:effectLst/>
                <a:uLnTx/>
                <a:uFillTx/>
                <a:latin typeface="Impact"/>
                <a:cs typeface="Impact"/>
              </a:rPr>
              <a:t>Antonio</a:t>
            </a:r>
            <a:r>
              <a:rPr kumimoji="0" sz="1100" b="0" i="0" u="none" strike="noStrike" kern="0" cap="none" spc="500" normalizeH="0" baseline="0" noProof="0" dirty="0">
                <a:ln>
                  <a:noFill/>
                </a:ln>
                <a:solidFill>
                  <a:sysClr val="windowText" lastClr="000000"/>
                </a:solidFill>
                <a:effectLst/>
                <a:uLnTx/>
                <a:uFillTx/>
                <a:latin typeface="Impact"/>
                <a:cs typeface="Impact"/>
              </a:rPr>
              <a:t> </a:t>
            </a:r>
            <a:r>
              <a:rPr kumimoji="0" sz="1100" b="0" i="0" u="none" strike="noStrike" kern="0" cap="none" spc="-10" normalizeH="0" baseline="0" noProof="0" dirty="0">
                <a:ln>
                  <a:noFill/>
                </a:ln>
                <a:solidFill>
                  <a:sysClr val="windowText" lastClr="000000"/>
                </a:solidFill>
                <a:effectLst/>
                <a:uLnTx/>
                <a:uFillTx/>
                <a:latin typeface="Impact"/>
                <a:cs typeface="Impact"/>
              </a:rPr>
              <a:t>College</a:t>
            </a:r>
            <a:r>
              <a:rPr kumimoji="0" sz="1100" b="0" i="0" u="none" strike="noStrike" kern="0" cap="none" spc="500" normalizeH="0" baseline="0" noProof="0" dirty="0">
                <a:ln>
                  <a:noFill/>
                </a:ln>
                <a:solidFill>
                  <a:sysClr val="windowText" lastClr="000000"/>
                </a:solidFill>
                <a:effectLst/>
                <a:uLnTx/>
                <a:uFillTx/>
                <a:latin typeface="Impact"/>
                <a:cs typeface="Impact"/>
              </a:rPr>
              <a:t> </a:t>
            </a:r>
            <a:r>
              <a:rPr kumimoji="0" sz="1100" b="0" i="0" u="none" strike="noStrike" kern="0" cap="none" spc="-10" normalizeH="0" baseline="0" noProof="0" dirty="0">
                <a:ln>
                  <a:noFill/>
                </a:ln>
                <a:solidFill>
                  <a:srgbClr val="C8282C"/>
                </a:solidFill>
                <a:effectLst/>
                <a:uLnTx/>
                <a:uFillTx/>
                <a:latin typeface="Impact"/>
                <a:cs typeface="Impact"/>
              </a:rPr>
              <a:t>Native</a:t>
            </a:r>
            <a:r>
              <a:rPr kumimoji="0" sz="1100" b="0" i="0" u="none" strike="noStrike" kern="0" cap="none" spc="500" normalizeH="0" baseline="0" noProof="0" dirty="0">
                <a:ln>
                  <a:noFill/>
                </a:ln>
                <a:solidFill>
                  <a:srgbClr val="C8282C"/>
                </a:solidFill>
                <a:effectLst/>
                <a:uLnTx/>
                <a:uFillTx/>
                <a:latin typeface="Impact"/>
                <a:cs typeface="Impact"/>
              </a:rPr>
              <a:t> </a:t>
            </a:r>
            <a:r>
              <a:rPr kumimoji="0" sz="1100" b="0" i="0" u="none" strike="noStrike" kern="0" cap="none" spc="-10" normalizeH="0" baseline="0" noProof="0" dirty="0">
                <a:ln>
                  <a:noFill/>
                </a:ln>
                <a:solidFill>
                  <a:srgbClr val="C8282C"/>
                </a:solidFill>
                <a:effectLst/>
                <a:uLnTx/>
                <a:uFillTx/>
                <a:latin typeface="Impact"/>
                <a:cs typeface="Impact"/>
              </a:rPr>
              <a:t>Students</a:t>
            </a:r>
            <a:endParaRPr kumimoji="0" sz="1100" b="0" i="0" u="none" strike="noStrike" kern="0" cap="none" spc="0" normalizeH="0" baseline="0" noProof="0">
              <a:ln>
                <a:noFill/>
              </a:ln>
              <a:solidFill>
                <a:sysClr val="windowText" lastClr="000000"/>
              </a:solidFill>
              <a:effectLst/>
              <a:uLnTx/>
              <a:uFillTx/>
              <a:latin typeface="Impact"/>
              <a:cs typeface="Impact"/>
            </a:endParaRPr>
          </a:p>
        </p:txBody>
      </p:sp>
      <p:pic>
        <p:nvPicPr>
          <p:cNvPr id="42" name="object 42"/>
          <p:cNvPicPr/>
          <p:nvPr/>
        </p:nvPicPr>
        <p:blipFill>
          <a:blip r:embed="rId7" cstate="print"/>
          <a:stretch>
            <a:fillRect/>
          </a:stretch>
        </p:blipFill>
        <p:spPr>
          <a:xfrm>
            <a:off x="419100" y="0"/>
            <a:ext cx="2476500" cy="2295525"/>
          </a:xfrm>
          <a:prstGeom prst="rect">
            <a:avLst/>
          </a:prstGeom>
        </p:spPr>
      </p:pic>
      <p:pic>
        <p:nvPicPr>
          <p:cNvPr id="43" name="object 43"/>
          <p:cNvPicPr/>
          <p:nvPr/>
        </p:nvPicPr>
        <p:blipFill>
          <a:blip r:embed="rId8" cstate="print"/>
          <a:stretch>
            <a:fillRect/>
          </a:stretch>
        </p:blipFill>
        <p:spPr>
          <a:xfrm>
            <a:off x="8362950" y="657225"/>
            <a:ext cx="685800" cy="638175"/>
          </a:xfrm>
          <a:prstGeom prst="rect">
            <a:avLst/>
          </a:prstGeom>
        </p:spPr>
      </p:pic>
      <p:grpSp>
        <p:nvGrpSpPr>
          <p:cNvPr id="44" name="object 44"/>
          <p:cNvGrpSpPr/>
          <p:nvPr/>
        </p:nvGrpSpPr>
        <p:grpSpPr>
          <a:xfrm>
            <a:off x="4552950" y="2933700"/>
            <a:ext cx="2781300" cy="1552575"/>
            <a:chOff x="4552950" y="2933700"/>
            <a:chExt cx="2781300" cy="1552575"/>
          </a:xfrm>
        </p:grpSpPr>
        <p:pic>
          <p:nvPicPr>
            <p:cNvPr id="45" name="object 45"/>
            <p:cNvPicPr/>
            <p:nvPr/>
          </p:nvPicPr>
          <p:blipFill>
            <a:blip r:embed="rId9" cstate="print"/>
            <a:stretch>
              <a:fillRect/>
            </a:stretch>
          </p:blipFill>
          <p:spPr>
            <a:xfrm>
              <a:off x="5010150" y="2933700"/>
              <a:ext cx="2324100" cy="1552575"/>
            </a:xfrm>
            <a:prstGeom prst="rect">
              <a:avLst/>
            </a:prstGeom>
          </p:spPr>
        </p:pic>
        <p:pic>
          <p:nvPicPr>
            <p:cNvPr id="46" name="object 46"/>
            <p:cNvPicPr/>
            <p:nvPr/>
          </p:nvPicPr>
          <p:blipFill>
            <a:blip r:embed="rId8" cstate="print"/>
            <a:stretch>
              <a:fillRect/>
            </a:stretch>
          </p:blipFill>
          <p:spPr>
            <a:xfrm>
              <a:off x="4552950" y="3257550"/>
              <a:ext cx="685800" cy="647700"/>
            </a:xfrm>
            <a:prstGeom prst="rect">
              <a:avLst/>
            </a:prstGeom>
          </p:spPr>
        </p:pic>
      </p:grpSp>
      <p:grpSp>
        <p:nvGrpSpPr>
          <p:cNvPr id="47" name="Group 5">
            <a:extLst>
              <a:ext uri="{FF2B5EF4-FFF2-40B4-BE49-F238E27FC236}">
                <a16:creationId xmlns:a16="http://schemas.microsoft.com/office/drawing/2014/main" id="{D70717C8-EEEE-77B0-258A-859CC83CF6B5}"/>
              </a:ext>
            </a:extLst>
          </p:cNvPr>
          <p:cNvGrpSpPr>
            <a:grpSpLocks/>
          </p:cNvGrpSpPr>
          <p:nvPr/>
        </p:nvGrpSpPr>
        <p:grpSpPr bwMode="auto">
          <a:xfrm>
            <a:off x="0" y="4476750"/>
            <a:ext cx="9144000" cy="658415"/>
            <a:chOff x="0" y="5982641"/>
            <a:chExt cx="12192000" cy="876947"/>
          </a:xfrm>
        </p:grpSpPr>
        <p:pic>
          <p:nvPicPr>
            <p:cNvPr id="48" name="Picture 2">
              <a:extLst>
                <a:ext uri="{FF2B5EF4-FFF2-40B4-BE49-F238E27FC236}">
                  <a16:creationId xmlns:a16="http://schemas.microsoft.com/office/drawing/2014/main" id="{A33B706C-D274-CC32-5638-D1273A611C6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
              <a:extLst>
                <a:ext uri="{FF2B5EF4-FFF2-40B4-BE49-F238E27FC236}">
                  <a16:creationId xmlns:a16="http://schemas.microsoft.com/office/drawing/2014/main" id="{8C421F88-1FE0-CB94-446D-EA05FDB1629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 name="Picture 1" descr="A logo for a company&#10;&#10;Description automatically generated">
            <a:extLst>
              <a:ext uri="{FF2B5EF4-FFF2-40B4-BE49-F238E27FC236}">
                <a16:creationId xmlns:a16="http://schemas.microsoft.com/office/drawing/2014/main" id="{B5DBF1A9-6F66-3EC7-EB44-931898C53AD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 y="0"/>
            <a:ext cx="8229600" cy="4381500"/>
            <a:chOff x="457200" y="0"/>
            <a:chExt cx="8229600" cy="4381500"/>
          </a:xfrm>
        </p:grpSpPr>
        <p:sp>
          <p:nvSpPr>
            <p:cNvPr id="3" name="object 3"/>
            <p:cNvSpPr/>
            <p:nvPr/>
          </p:nvSpPr>
          <p:spPr>
            <a:xfrm>
              <a:off x="457200" y="0"/>
              <a:ext cx="8229600" cy="4381500"/>
            </a:xfrm>
            <a:custGeom>
              <a:avLst/>
              <a:gdLst/>
              <a:ahLst/>
              <a:cxnLst/>
              <a:rect l="l" t="t" r="r" b="b"/>
              <a:pathLst>
                <a:path w="8229600" h="4381500">
                  <a:moveTo>
                    <a:pt x="8229600" y="0"/>
                  </a:moveTo>
                  <a:lnTo>
                    <a:pt x="0" y="0"/>
                  </a:lnTo>
                  <a:lnTo>
                    <a:pt x="0" y="4381500"/>
                  </a:lnTo>
                  <a:lnTo>
                    <a:pt x="8229600" y="4381500"/>
                  </a:lnTo>
                  <a:lnTo>
                    <a:pt x="82296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557400" y="1128775"/>
              <a:ext cx="6838950" cy="2847975"/>
            </a:xfrm>
            <a:custGeom>
              <a:avLst/>
              <a:gdLst/>
              <a:ahLst/>
              <a:cxnLst/>
              <a:rect l="l" t="t" r="r" b="b"/>
              <a:pathLst>
                <a:path w="6838950" h="2847975">
                  <a:moveTo>
                    <a:pt x="57150" y="2790761"/>
                  </a:moveTo>
                  <a:lnTo>
                    <a:pt x="57150" y="0"/>
                  </a:lnTo>
                </a:path>
                <a:path w="6838950" h="2847975">
                  <a:moveTo>
                    <a:pt x="0" y="2790761"/>
                  </a:moveTo>
                  <a:lnTo>
                    <a:pt x="57150" y="2790761"/>
                  </a:lnTo>
                </a:path>
                <a:path w="6838950" h="2847975">
                  <a:moveTo>
                    <a:pt x="0" y="1857375"/>
                  </a:moveTo>
                  <a:lnTo>
                    <a:pt x="57150" y="1857375"/>
                  </a:lnTo>
                </a:path>
                <a:path w="6838950" h="2847975">
                  <a:moveTo>
                    <a:pt x="0" y="933450"/>
                  </a:moveTo>
                  <a:lnTo>
                    <a:pt x="57150" y="933450"/>
                  </a:lnTo>
                </a:path>
                <a:path w="6838950" h="2847975">
                  <a:moveTo>
                    <a:pt x="0" y="0"/>
                  </a:moveTo>
                  <a:lnTo>
                    <a:pt x="57150" y="0"/>
                  </a:lnTo>
                </a:path>
                <a:path w="6838950" h="2847975">
                  <a:moveTo>
                    <a:pt x="57150" y="2790761"/>
                  </a:moveTo>
                  <a:lnTo>
                    <a:pt x="6838950" y="2790761"/>
                  </a:lnTo>
                </a:path>
                <a:path w="6838950" h="2847975">
                  <a:moveTo>
                    <a:pt x="57150" y="2790761"/>
                  </a:moveTo>
                  <a:lnTo>
                    <a:pt x="57150" y="2847911"/>
                  </a:lnTo>
                </a:path>
                <a:path w="6838950" h="2847975">
                  <a:moveTo>
                    <a:pt x="1419225" y="2790761"/>
                  </a:moveTo>
                  <a:lnTo>
                    <a:pt x="1419225" y="2847911"/>
                  </a:lnTo>
                </a:path>
                <a:path w="6838950" h="2847975">
                  <a:moveTo>
                    <a:pt x="2771775" y="2790761"/>
                  </a:moveTo>
                  <a:lnTo>
                    <a:pt x="2771775" y="2847911"/>
                  </a:lnTo>
                </a:path>
                <a:path w="6838950" h="2847975">
                  <a:moveTo>
                    <a:pt x="4124325" y="2790761"/>
                  </a:moveTo>
                  <a:lnTo>
                    <a:pt x="4124325" y="2847911"/>
                  </a:lnTo>
                </a:path>
                <a:path w="6838950" h="2847975">
                  <a:moveTo>
                    <a:pt x="5486400" y="2790761"/>
                  </a:moveTo>
                  <a:lnTo>
                    <a:pt x="5486400" y="2847911"/>
                  </a:lnTo>
                </a:path>
                <a:path w="6838950" h="2847975">
                  <a:moveTo>
                    <a:pt x="6838950" y="2790761"/>
                  </a:moveTo>
                  <a:lnTo>
                    <a:pt x="6838950" y="2847911"/>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295525" y="3124200"/>
              <a:ext cx="5419725" cy="371475"/>
            </a:xfrm>
            <a:custGeom>
              <a:avLst/>
              <a:gdLst/>
              <a:ahLst/>
              <a:cxnLst/>
              <a:rect l="l" t="t" r="r" b="b"/>
              <a:pathLst>
                <a:path w="5419725" h="371475">
                  <a:moveTo>
                    <a:pt x="0" y="0"/>
                  </a:moveTo>
                  <a:lnTo>
                    <a:pt x="1352550" y="180975"/>
                  </a:lnTo>
                  <a:lnTo>
                    <a:pt x="2714625" y="247650"/>
                  </a:lnTo>
                  <a:lnTo>
                    <a:pt x="4067175" y="371475"/>
                  </a:lnTo>
                </a:path>
                <a:path w="5419725" h="371475">
                  <a:moveTo>
                    <a:pt x="4067175" y="371475"/>
                  </a:moveTo>
                  <a:lnTo>
                    <a:pt x="5419725" y="190500"/>
                  </a:lnTo>
                </a:path>
              </a:pathLst>
            </a:custGeom>
            <a:ln w="19050">
              <a:solidFill>
                <a:srgbClr val="89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print"/>
            <a:stretch>
              <a:fillRect/>
            </a:stretch>
          </p:blipFill>
          <p:spPr>
            <a:xfrm>
              <a:off x="2255901" y="3084576"/>
              <a:ext cx="69723" cy="69723"/>
            </a:xfrm>
            <a:prstGeom prst="rect">
              <a:avLst/>
            </a:prstGeom>
          </p:spPr>
        </p:pic>
        <p:pic>
          <p:nvPicPr>
            <p:cNvPr id="7" name="object 7"/>
            <p:cNvPicPr/>
            <p:nvPr/>
          </p:nvPicPr>
          <p:blipFill>
            <a:blip r:embed="rId2" cstate="print"/>
            <a:stretch>
              <a:fillRect/>
            </a:stretch>
          </p:blipFill>
          <p:spPr>
            <a:xfrm>
              <a:off x="3617976" y="3275076"/>
              <a:ext cx="69723" cy="69723"/>
            </a:xfrm>
            <a:prstGeom prst="rect">
              <a:avLst/>
            </a:prstGeom>
          </p:spPr>
        </p:pic>
        <p:pic>
          <p:nvPicPr>
            <p:cNvPr id="8" name="object 8"/>
            <p:cNvPicPr/>
            <p:nvPr/>
          </p:nvPicPr>
          <p:blipFill>
            <a:blip r:embed="rId2" cstate="print"/>
            <a:stretch>
              <a:fillRect/>
            </a:stretch>
          </p:blipFill>
          <p:spPr>
            <a:xfrm>
              <a:off x="4970526" y="3332226"/>
              <a:ext cx="69723" cy="69723"/>
            </a:xfrm>
            <a:prstGeom prst="rect">
              <a:avLst/>
            </a:prstGeom>
          </p:spPr>
        </p:pic>
        <p:pic>
          <p:nvPicPr>
            <p:cNvPr id="9" name="object 9"/>
            <p:cNvPicPr/>
            <p:nvPr/>
          </p:nvPicPr>
          <p:blipFill>
            <a:blip r:embed="rId2" cstate="print"/>
            <a:stretch>
              <a:fillRect/>
            </a:stretch>
          </p:blipFill>
          <p:spPr>
            <a:xfrm>
              <a:off x="6323076" y="3456051"/>
              <a:ext cx="69723" cy="69723"/>
            </a:xfrm>
            <a:prstGeom prst="rect">
              <a:avLst/>
            </a:prstGeom>
          </p:spPr>
        </p:pic>
        <p:pic>
          <p:nvPicPr>
            <p:cNvPr id="10" name="object 10"/>
            <p:cNvPicPr/>
            <p:nvPr/>
          </p:nvPicPr>
          <p:blipFill>
            <a:blip r:embed="rId2" cstate="print"/>
            <a:stretch>
              <a:fillRect/>
            </a:stretch>
          </p:blipFill>
          <p:spPr>
            <a:xfrm>
              <a:off x="7685151" y="3284601"/>
              <a:ext cx="69723" cy="69723"/>
            </a:xfrm>
            <a:prstGeom prst="rect">
              <a:avLst/>
            </a:prstGeom>
          </p:spPr>
        </p:pic>
        <p:sp>
          <p:nvSpPr>
            <p:cNvPr id="11" name="object 11"/>
            <p:cNvSpPr/>
            <p:nvPr/>
          </p:nvSpPr>
          <p:spPr>
            <a:xfrm>
              <a:off x="2295525" y="1152525"/>
              <a:ext cx="5419725" cy="895350"/>
            </a:xfrm>
            <a:custGeom>
              <a:avLst/>
              <a:gdLst/>
              <a:ahLst/>
              <a:cxnLst/>
              <a:rect l="l" t="t" r="r" b="b"/>
              <a:pathLst>
                <a:path w="5419725" h="895350">
                  <a:moveTo>
                    <a:pt x="0" y="895350"/>
                  </a:moveTo>
                  <a:lnTo>
                    <a:pt x="1352550" y="685800"/>
                  </a:lnTo>
                  <a:lnTo>
                    <a:pt x="2714625" y="590550"/>
                  </a:lnTo>
                </a:path>
                <a:path w="5419725" h="895350">
                  <a:moveTo>
                    <a:pt x="2714625" y="590550"/>
                  </a:moveTo>
                  <a:lnTo>
                    <a:pt x="4067175" y="590550"/>
                  </a:lnTo>
                </a:path>
                <a:path w="5419725" h="895350">
                  <a:moveTo>
                    <a:pt x="4067175" y="590550"/>
                  </a:moveTo>
                  <a:lnTo>
                    <a:pt x="5419725" y="0"/>
                  </a:lnTo>
                </a:path>
              </a:pathLst>
            </a:custGeom>
            <a:ln w="19050">
              <a:solidFill>
                <a:srgbClr val="FF3A3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2" name="object 12"/>
            <p:cNvPicPr/>
            <p:nvPr/>
          </p:nvPicPr>
          <p:blipFill>
            <a:blip r:embed="rId3" cstate="print"/>
            <a:stretch>
              <a:fillRect/>
            </a:stretch>
          </p:blipFill>
          <p:spPr>
            <a:xfrm>
              <a:off x="2249551" y="2011426"/>
              <a:ext cx="72898" cy="72898"/>
            </a:xfrm>
            <a:prstGeom prst="rect">
              <a:avLst/>
            </a:prstGeom>
          </p:spPr>
        </p:pic>
        <p:pic>
          <p:nvPicPr>
            <p:cNvPr id="13" name="object 13"/>
            <p:cNvPicPr/>
            <p:nvPr/>
          </p:nvPicPr>
          <p:blipFill>
            <a:blip r:embed="rId3" cstate="print"/>
            <a:stretch>
              <a:fillRect/>
            </a:stretch>
          </p:blipFill>
          <p:spPr>
            <a:xfrm>
              <a:off x="3611626" y="1792351"/>
              <a:ext cx="72898" cy="72898"/>
            </a:xfrm>
            <a:prstGeom prst="rect">
              <a:avLst/>
            </a:prstGeom>
          </p:spPr>
        </p:pic>
        <p:pic>
          <p:nvPicPr>
            <p:cNvPr id="14" name="object 14"/>
            <p:cNvPicPr/>
            <p:nvPr/>
          </p:nvPicPr>
          <p:blipFill>
            <a:blip r:embed="rId3" cstate="print"/>
            <a:stretch>
              <a:fillRect/>
            </a:stretch>
          </p:blipFill>
          <p:spPr>
            <a:xfrm>
              <a:off x="4964176" y="1706626"/>
              <a:ext cx="72898" cy="72898"/>
            </a:xfrm>
            <a:prstGeom prst="rect">
              <a:avLst/>
            </a:prstGeom>
          </p:spPr>
        </p:pic>
        <p:pic>
          <p:nvPicPr>
            <p:cNvPr id="15" name="object 15"/>
            <p:cNvPicPr/>
            <p:nvPr/>
          </p:nvPicPr>
          <p:blipFill>
            <a:blip r:embed="rId3" cstate="print"/>
            <a:stretch>
              <a:fillRect/>
            </a:stretch>
          </p:blipFill>
          <p:spPr>
            <a:xfrm>
              <a:off x="6316726" y="1706626"/>
              <a:ext cx="72898" cy="72898"/>
            </a:xfrm>
            <a:prstGeom prst="rect">
              <a:avLst/>
            </a:prstGeom>
          </p:spPr>
        </p:pic>
        <p:pic>
          <p:nvPicPr>
            <p:cNvPr id="16" name="object 16"/>
            <p:cNvPicPr/>
            <p:nvPr/>
          </p:nvPicPr>
          <p:blipFill>
            <a:blip r:embed="rId3" cstate="print"/>
            <a:stretch>
              <a:fillRect/>
            </a:stretch>
          </p:blipFill>
          <p:spPr>
            <a:xfrm>
              <a:off x="7678801" y="1106550"/>
              <a:ext cx="72898" cy="72898"/>
            </a:xfrm>
            <a:prstGeom prst="rect">
              <a:avLst/>
            </a:prstGeom>
          </p:spPr>
        </p:pic>
      </p:grpSp>
      <p:sp>
        <p:nvSpPr>
          <p:cNvPr id="17" name="object 17"/>
          <p:cNvSpPr txBox="1"/>
          <p:nvPr/>
        </p:nvSpPr>
        <p:spPr>
          <a:xfrm>
            <a:off x="1856104" y="271240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18.6%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3365753" y="2967926"/>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16.6%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4722876" y="3033077"/>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15.9%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6079744" y="3153981"/>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14.6%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7437119" y="2977197"/>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16.5%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2008885" y="1704911"/>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rgbClr val="7E7E7E"/>
                </a:solidFill>
                <a:effectLst/>
                <a:uLnTx/>
                <a:uFillTx/>
                <a:latin typeface="Century Gothic"/>
                <a:cs typeface="Century Gothic"/>
              </a:rPr>
              <a:t>30.1%</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3365753" y="1490916"/>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rgbClr val="7E7E7E"/>
                </a:solidFill>
                <a:effectLst/>
                <a:uLnTx/>
                <a:uFillTx/>
                <a:latin typeface="Century Gothic"/>
                <a:cs typeface="Century Gothic"/>
              </a:rPr>
              <a:t>32.4%</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4722876" y="139795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rgbClr val="7E7E7E"/>
                </a:solidFill>
                <a:effectLst/>
                <a:uLnTx/>
                <a:uFillTx/>
                <a:latin typeface="Century Gothic"/>
                <a:cs typeface="Century Gothic"/>
              </a:rPr>
              <a:t>33.4%</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5849620" y="1292542"/>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rgbClr val="7E7E7E"/>
                </a:solidFill>
                <a:effectLst/>
                <a:uLnTx/>
                <a:uFillTx/>
                <a:latin typeface="Century Gothic"/>
                <a:cs typeface="Century Gothic"/>
              </a:rPr>
              <a:t>33.4%</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7437119" y="80232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rgbClr val="7E7E7E"/>
                </a:solidFill>
                <a:effectLst/>
                <a:uLnTx/>
                <a:uFillTx/>
                <a:latin typeface="Century Gothic"/>
                <a:cs typeface="Century Gothic"/>
              </a:rPr>
              <a:t>39.8%</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959485" y="3789679"/>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10.0%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959485" y="2858706"/>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20.0%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9" name="object 29"/>
          <p:cNvSpPr txBox="1"/>
          <p:nvPr/>
        </p:nvSpPr>
        <p:spPr>
          <a:xfrm>
            <a:off x="959485" y="1928177"/>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30.0%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0" name="object 30"/>
          <p:cNvSpPr txBox="1"/>
          <p:nvPr/>
        </p:nvSpPr>
        <p:spPr>
          <a:xfrm>
            <a:off x="959485" y="997648"/>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40.0%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1" name="object 31"/>
          <p:cNvSpPr txBox="1"/>
          <p:nvPr/>
        </p:nvSpPr>
        <p:spPr>
          <a:xfrm>
            <a:off x="3444621" y="4019550"/>
            <a:ext cx="42100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2017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2" name="object 32"/>
          <p:cNvSpPr txBox="1"/>
          <p:nvPr/>
        </p:nvSpPr>
        <p:spPr>
          <a:xfrm>
            <a:off x="4801615" y="4019550"/>
            <a:ext cx="42100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2018</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3" name="object 33"/>
          <p:cNvSpPr txBox="1"/>
          <p:nvPr/>
        </p:nvSpPr>
        <p:spPr>
          <a:xfrm>
            <a:off x="6158484" y="4019550"/>
            <a:ext cx="42227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2019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4" name="object 34"/>
          <p:cNvSpPr txBox="1"/>
          <p:nvPr/>
        </p:nvSpPr>
        <p:spPr>
          <a:xfrm>
            <a:off x="7515606" y="4019550"/>
            <a:ext cx="42227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2020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35" name="object 35"/>
          <p:cNvGrpSpPr/>
          <p:nvPr/>
        </p:nvGrpSpPr>
        <p:grpSpPr>
          <a:xfrm>
            <a:off x="7239000" y="2103373"/>
            <a:ext cx="247650" cy="414655"/>
            <a:chOff x="7239000" y="2103373"/>
            <a:chExt cx="247650" cy="414655"/>
          </a:xfrm>
        </p:grpSpPr>
        <p:pic>
          <p:nvPicPr>
            <p:cNvPr id="36" name="object 36"/>
            <p:cNvPicPr/>
            <p:nvPr/>
          </p:nvPicPr>
          <p:blipFill>
            <a:blip r:embed="rId4" cstate="print"/>
            <a:stretch>
              <a:fillRect/>
            </a:stretch>
          </p:blipFill>
          <p:spPr>
            <a:xfrm>
              <a:off x="7239000" y="2103373"/>
              <a:ext cx="247650" cy="69850"/>
            </a:xfrm>
            <a:prstGeom prst="rect">
              <a:avLst/>
            </a:prstGeom>
          </p:spPr>
        </p:pic>
        <p:pic>
          <p:nvPicPr>
            <p:cNvPr id="37" name="object 37"/>
            <p:cNvPicPr/>
            <p:nvPr/>
          </p:nvPicPr>
          <p:blipFill>
            <a:blip r:embed="rId5" cstate="print"/>
            <a:stretch>
              <a:fillRect/>
            </a:stretch>
          </p:blipFill>
          <p:spPr>
            <a:xfrm>
              <a:off x="7239000" y="2444749"/>
              <a:ext cx="247650" cy="73025"/>
            </a:xfrm>
            <a:prstGeom prst="rect">
              <a:avLst/>
            </a:prstGeom>
          </p:spPr>
        </p:pic>
      </p:grpSp>
      <p:sp>
        <p:nvSpPr>
          <p:cNvPr id="38" name="object 38"/>
          <p:cNvSpPr txBox="1"/>
          <p:nvPr/>
        </p:nvSpPr>
        <p:spPr>
          <a:xfrm>
            <a:off x="7507985" y="1884616"/>
            <a:ext cx="575310" cy="704850"/>
          </a:xfrm>
          <a:prstGeom prst="rect">
            <a:avLst/>
          </a:prstGeom>
        </p:spPr>
        <p:txBody>
          <a:bodyPr vert="horz" wrap="square" lIns="0" tIns="12065" rIns="0" bIns="0" rtlCol="0">
            <a:spAutoFit/>
          </a:bodyPr>
          <a:lstStyle/>
          <a:p>
            <a:pPr marL="12700" marR="5080" lvl="0" indent="0" defTabSz="914400" eaLnBrk="1" fontAlgn="auto" latinLnBrk="0" hangingPunct="1">
              <a:lnSpc>
                <a:spcPct val="159100"/>
              </a:lnSpc>
              <a:spcBef>
                <a:spcPts val="9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3-</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Year </a:t>
            </a:r>
            <a:r>
              <a:rPr kumimoji="0" sz="1400" b="0" i="0" u="none" strike="noStrike" kern="0" cap="none" spc="0" normalizeH="0" baseline="0" noProof="0" dirty="0">
                <a:ln>
                  <a:noFill/>
                </a:ln>
                <a:solidFill>
                  <a:srgbClr val="7E7E7E"/>
                </a:solidFill>
                <a:effectLst/>
                <a:uLnTx/>
                <a:uFillTx/>
                <a:latin typeface="Century Gothic"/>
                <a:cs typeface="Century Gothic"/>
              </a:rPr>
              <a:t>6-</a:t>
            </a:r>
            <a:r>
              <a:rPr kumimoji="0" sz="1400" b="0" i="0" u="none" strike="noStrike" kern="0" cap="none" spc="-30" normalizeH="0" baseline="0" noProof="0" dirty="0">
                <a:ln>
                  <a:noFill/>
                </a:ln>
                <a:solidFill>
                  <a:srgbClr val="7E7E7E"/>
                </a:solidFill>
                <a:effectLst/>
                <a:uLnTx/>
                <a:uFillTx/>
                <a:latin typeface="Century Gothic"/>
                <a:cs typeface="Century Gothic"/>
              </a:rPr>
              <a:t>Year</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9" name="object 39"/>
          <p:cNvSpPr txBox="1">
            <a:spLocks noGrp="1"/>
          </p:cNvSpPr>
          <p:nvPr>
            <p:ph type="title"/>
          </p:nvPr>
        </p:nvSpPr>
        <p:spPr>
          <a:xfrm>
            <a:off x="1375028" y="223774"/>
            <a:ext cx="4009390" cy="392430"/>
          </a:xfrm>
          <a:prstGeom prst="rect">
            <a:avLst/>
          </a:prstGeom>
        </p:spPr>
        <p:txBody>
          <a:bodyPr vert="horz" wrap="square" lIns="0" tIns="13335" rIns="0" bIns="0" rtlCol="0">
            <a:spAutoFit/>
          </a:bodyPr>
          <a:lstStyle/>
          <a:p>
            <a:pPr marL="12700">
              <a:lnSpc>
                <a:spcPct val="100000"/>
              </a:lnSpc>
              <a:spcBef>
                <a:spcPts val="105"/>
              </a:spcBef>
            </a:pPr>
            <a:r>
              <a:rPr dirty="0"/>
              <a:t>Freshmen</a:t>
            </a:r>
            <a:r>
              <a:rPr spc="-25" dirty="0"/>
              <a:t> </a:t>
            </a:r>
            <a:r>
              <a:rPr spc="-10" dirty="0"/>
              <a:t>3-</a:t>
            </a:r>
            <a:r>
              <a:rPr dirty="0"/>
              <a:t>Year</a:t>
            </a:r>
            <a:r>
              <a:rPr spc="-70" dirty="0"/>
              <a:t> </a:t>
            </a:r>
            <a:r>
              <a:rPr dirty="0"/>
              <a:t>Transfer</a:t>
            </a:r>
            <a:r>
              <a:rPr spc="-70" dirty="0"/>
              <a:t> </a:t>
            </a:r>
            <a:r>
              <a:rPr spc="-10" dirty="0"/>
              <a:t>Rates</a:t>
            </a:r>
          </a:p>
        </p:txBody>
      </p:sp>
      <p:sp>
        <p:nvSpPr>
          <p:cNvPr id="40" name="object 40"/>
          <p:cNvSpPr txBox="1"/>
          <p:nvPr/>
        </p:nvSpPr>
        <p:spPr>
          <a:xfrm>
            <a:off x="692150" y="4019550"/>
            <a:ext cx="1816735" cy="361315"/>
          </a:xfrm>
          <a:prstGeom prst="rect">
            <a:avLst/>
          </a:prstGeom>
        </p:spPr>
        <p:txBody>
          <a:bodyPr vert="horz" wrap="square" lIns="0" tIns="15875" rIns="0" bIns="0" rtlCol="0">
            <a:spAutoFit/>
          </a:bodyPr>
          <a:lstStyle/>
          <a:p>
            <a:pPr marL="0" marR="5080" lvl="0" indent="0" algn="r" defTabSz="914400" eaLnBrk="1" fontAlgn="auto" latinLnBrk="0" hangingPunct="1">
              <a:lnSpc>
                <a:spcPts val="1664"/>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2016</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ts val="944"/>
              </a:lnSpc>
              <a:spcBef>
                <a:spcPts val="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Source:</a:t>
            </a:r>
            <a:r>
              <a:rPr kumimoji="0" sz="800" b="0" i="0" u="none" strike="noStrike" kern="0" cap="none" spc="-2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National</a:t>
            </a:r>
            <a:r>
              <a:rPr kumimoji="0" sz="800" b="0" i="0" u="none" strike="noStrike" kern="0" cap="none" spc="1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Student</a:t>
            </a:r>
            <a:r>
              <a:rPr kumimoji="0" sz="800" b="0" i="0" u="none" strike="noStrike" kern="0" cap="none" spc="-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Clearinghouse</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pic>
        <p:nvPicPr>
          <p:cNvPr id="41" name="object 41"/>
          <p:cNvPicPr/>
          <p:nvPr/>
        </p:nvPicPr>
        <p:blipFill>
          <a:blip r:embed="rId6" cstate="print"/>
          <a:stretch>
            <a:fillRect/>
          </a:stretch>
        </p:blipFill>
        <p:spPr>
          <a:xfrm>
            <a:off x="7962900" y="590550"/>
            <a:ext cx="685800" cy="647700"/>
          </a:xfrm>
          <a:prstGeom prst="rect">
            <a:avLst/>
          </a:prstGeom>
        </p:spPr>
      </p:pic>
      <p:grpSp>
        <p:nvGrpSpPr>
          <p:cNvPr id="42" name="Group 5">
            <a:extLst>
              <a:ext uri="{FF2B5EF4-FFF2-40B4-BE49-F238E27FC236}">
                <a16:creationId xmlns:a16="http://schemas.microsoft.com/office/drawing/2014/main" id="{5147E06C-F354-8E12-CC44-A90417D22743}"/>
              </a:ext>
            </a:extLst>
          </p:cNvPr>
          <p:cNvGrpSpPr>
            <a:grpSpLocks/>
          </p:cNvGrpSpPr>
          <p:nvPr/>
        </p:nvGrpSpPr>
        <p:grpSpPr bwMode="auto">
          <a:xfrm>
            <a:off x="0" y="4476750"/>
            <a:ext cx="9144000" cy="658415"/>
            <a:chOff x="0" y="5982641"/>
            <a:chExt cx="12192000" cy="876947"/>
          </a:xfrm>
        </p:grpSpPr>
        <p:pic>
          <p:nvPicPr>
            <p:cNvPr id="43" name="Picture 2">
              <a:extLst>
                <a:ext uri="{FF2B5EF4-FFF2-40B4-BE49-F238E27FC236}">
                  <a16:creationId xmlns:a16="http://schemas.microsoft.com/office/drawing/2014/main" id="{A988C80B-0F4E-D45E-1E2E-35A09D8B69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a:extLst>
                <a:ext uri="{FF2B5EF4-FFF2-40B4-BE49-F238E27FC236}">
                  <a16:creationId xmlns:a16="http://schemas.microsoft.com/office/drawing/2014/main" id="{681F597F-ED87-EC53-D75F-06C0F77F46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1" descr="A logo for a company&#10;&#10;Description automatically generated">
            <a:extLst>
              <a:ext uri="{FF2B5EF4-FFF2-40B4-BE49-F238E27FC236}">
                <a16:creationId xmlns:a16="http://schemas.microsoft.com/office/drawing/2014/main" id="{A7EE00CF-CBB5-1188-E7AF-2B9B409311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375" y="166624"/>
            <a:ext cx="3655695" cy="735965"/>
          </a:xfrm>
          <a:prstGeom prst="rect">
            <a:avLst/>
          </a:prstGeom>
        </p:spPr>
        <p:txBody>
          <a:bodyPr vert="horz" wrap="square" lIns="0" tIns="13335" rIns="0" bIns="0" rtlCol="0">
            <a:spAutoFit/>
          </a:bodyPr>
          <a:lstStyle/>
          <a:p>
            <a:pPr marL="12700">
              <a:lnSpc>
                <a:spcPts val="2795"/>
              </a:lnSpc>
              <a:spcBef>
                <a:spcPts val="105"/>
              </a:spcBef>
            </a:pPr>
            <a:r>
              <a:rPr dirty="0"/>
              <a:t>Where</a:t>
            </a:r>
            <a:r>
              <a:rPr spc="-35" dirty="0"/>
              <a:t> </a:t>
            </a:r>
            <a:r>
              <a:rPr dirty="0"/>
              <a:t>SAC</a:t>
            </a:r>
            <a:r>
              <a:rPr spc="-60" dirty="0"/>
              <a:t> </a:t>
            </a:r>
            <a:r>
              <a:rPr dirty="0"/>
              <a:t>Learners</a:t>
            </a:r>
            <a:r>
              <a:rPr spc="-75" dirty="0"/>
              <a:t> </a:t>
            </a:r>
            <a:r>
              <a:rPr spc="-10" dirty="0"/>
              <a:t>Transfer</a:t>
            </a:r>
          </a:p>
          <a:p>
            <a:pPr marL="12700">
              <a:lnSpc>
                <a:spcPts val="2795"/>
              </a:lnSpc>
            </a:pPr>
            <a:r>
              <a:rPr b="0" dirty="0">
                <a:latin typeface="Calibri Light"/>
                <a:cs typeface="Calibri Light"/>
              </a:rPr>
              <a:t>(Academic</a:t>
            </a:r>
            <a:r>
              <a:rPr b="0" spc="-50" dirty="0">
                <a:latin typeface="Calibri Light"/>
                <a:cs typeface="Calibri Light"/>
              </a:rPr>
              <a:t> Year</a:t>
            </a:r>
            <a:r>
              <a:rPr b="0" spc="-75" dirty="0">
                <a:latin typeface="Calibri Light"/>
                <a:cs typeface="Calibri Light"/>
              </a:rPr>
              <a:t> </a:t>
            </a:r>
            <a:r>
              <a:rPr b="0" spc="-20" dirty="0">
                <a:latin typeface="Calibri Light"/>
                <a:cs typeface="Calibri Light"/>
              </a:rPr>
              <a:t>2023)</a:t>
            </a:r>
          </a:p>
        </p:txBody>
      </p:sp>
      <p:sp>
        <p:nvSpPr>
          <p:cNvPr id="3" name="object 3"/>
          <p:cNvSpPr txBox="1"/>
          <p:nvPr/>
        </p:nvSpPr>
        <p:spPr>
          <a:xfrm>
            <a:off x="802322" y="967993"/>
            <a:ext cx="5503545" cy="3350895"/>
          </a:xfrm>
          <a:prstGeom prst="rect">
            <a:avLst/>
          </a:prstGeom>
        </p:spPr>
        <p:txBody>
          <a:bodyPr vert="horz" wrap="square" lIns="0" tIns="16510" rIns="0" bIns="0" rtlCol="0">
            <a:spAutoFit/>
          </a:bodyPr>
          <a:lstStyle/>
          <a:p>
            <a:pPr marL="527050" marR="0" lvl="0" indent="-514350" defTabSz="914400" eaLnBrk="1" fontAlgn="auto" latinLnBrk="0" hangingPunct="1">
              <a:lnSpc>
                <a:spcPct val="100000"/>
              </a:lnSpc>
              <a:spcBef>
                <a:spcPts val="130"/>
              </a:spcBef>
              <a:spcAft>
                <a:spcPts val="0"/>
              </a:spcAft>
              <a:buClrTx/>
              <a:buSzTx/>
              <a:buFontTx/>
              <a:buAutoNum type="arabicPeriod"/>
              <a:tabLst>
                <a:tab pos="527050" algn="l"/>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University of</a:t>
            </a:r>
            <a:r>
              <a:rPr kumimoji="0" sz="2000" b="0" i="0" u="none" strike="noStrike" kern="0" cap="none" spc="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Texas</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t>
            </a:r>
            <a:r>
              <a:rPr kumimoji="0" sz="20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San</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Antonio</a:t>
            </a:r>
            <a:r>
              <a:rPr kumimoji="0" sz="20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(1,225)</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85"/>
              </a:spcBef>
              <a:spcAft>
                <a:spcPts val="0"/>
              </a:spcAft>
              <a:buClrTx/>
              <a:buSzTx/>
              <a:buFont typeface="Century Gothic"/>
              <a:buAutoNum type="arabicPeriod"/>
              <a:tabLst/>
              <a:defRPr/>
            </a:pP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527050" marR="0" lvl="0" indent="-514350" defTabSz="914400" eaLnBrk="1" fontAlgn="auto" latinLnBrk="0" hangingPunct="1">
              <a:lnSpc>
                <a:spcPct val="100000"/>
              </a:lnSpc>
              <a:spcBef>
                <a:spcPts val="0"/>
              </a:spcBef>
              <a:spcAft>
                <a:spcPts val="0"/>
              </a:spcAft>
              <a:buClrTx/>
              <a:buSzTx/>
              <a:buFontTx/>
              <a:buAutoNum type="arabicPeriod"/>
              <a:tabLst>
                <a:tab pos="527050" algn="l"/>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Texas</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A&amp;M</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San</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Antonio</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 (457)</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80"/>
              </a:spcBef>
              <a:spcAft>
                <a:spcPts val="0"/>
              </a:spcAft>
              <a:buClrTx/>
              <a:buSzTx/>
              <a:buFont typeface="Century Gothic"/>
              <a:buAutoNum type="arabicPeriod"/>
              <a:tabLst/>
              <a:defRPr/>
            </a:pP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527050" marR="0" lvl="0" indent="-514350" defTabSz="914400" eaLnBrk="1" fontAlgn="auto" latinLnBrk="0" hangingPunct="1">
              <a:lnSpc>
                <a:spcPct val="100000"/>
              </a:lnSpc>
              <a:spcBef>
                <a:spcPts val="0"/>
              </a:spcBef>
              <a:spcAft>
                <a:spcPts val="0"/>
              </a:spcAft>
              <a:buClrTx/>
              <a:buSzTx/>
              <a:buFontTx/>
              <a:buAutoNum type="arabicPeriod"/>
              <a:tabLst>
                <a:tab pos="527050" algn="l"/>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Texas</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State</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University</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San</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Marcos</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(299)</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85"/>
              </a:spcBef>
              <a:spcAft>
                <a:spcPts val="0"/>
              </a:spcAft>
              <a:buClrTx/>
              <a:buSzTx/>
              <a:buFont typeface="Century Gothic"/>
              <a:buAutoNum type="arabicPeriod"/>
              <a:tabLst/>
              <a:defRPr/>
            </a:pP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527050" marR="0" lvl="0" indent="-514350" defTabSz="914400" eaLnBrk="1" fontAlgn="auto" latinLnBrk="0" hangingPunct="1">
              <a:lnSpc>
                <a:spcPct val="100000"/>
              </a:lnSpc>
              <a:spcBef>
                <a:spcPts val="0"/>
              </a:spcBef>
              <a:spcAft>
                <a:spcPts val="0"/>
              </a:spcAft>
              <a:buClrTx/>
              <a:buSzTx/>
              <a:buFontTx/>
              <a:buAutoNum type="arabicPeriod"/>
              <a:tabLst>
                <a:tab pos="527050" algn="l"/>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University</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20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Incarnate</a:t>
            </a:r>
            <a:r>
              <a:rPr kumimoji="0" sz="20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Word</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(298)</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85"/>
              </a:spcBef>
              <a:spcAft>
                <a:spcPts val="0"/>
              </a:spcAft>
              <a:buClrTx/>
              <a:buSzTx/>
              <a:buFont typeface="Century Gothic"/>
              <a:buAutoNum type="arabicPeriod"/>
              <a:tabLst/>
              <a:defRPr/>
            </a:pP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527050" marR="0" lvl="0" indent="-514350" defTabSz="914400" eaLnBrk="1" fontAlgn="auto" latinLnBrk="0" hangingPunct="1">
              <a:lnSpc>
                <a:spcPct val="100000"/>
              </a:lnSpc>
              <a:spcBef>
                <a:spcPts val="0"/>
              </a:spcBef>
              <a:spcAft>
                <a:spcPts val="0"/>
              </a:spcAft>
              <a:buClrTx/>
              <a:buSzTx/>
              <a:buFontTx/>
              <a:buAutoNum type="arabicPeriod"/>
              <a:tabLst>
                <a:tab pos="527050" algn="l"/>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Western</a:t>
            </a:r>
            <a:r>
              <a:rPr kumimoji="0" sz="20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Governors</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University</a:t>
            </a:r>
            <a:r>
              <a:rPr kumimoji="0" sz="20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(271)</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4" name="object 4"/>
          <p:cNvPicPr/>
          <p:nvPr/>
        </p:nvPicPr>
        <p:blipFill>
          <a:blip r:embed="rId2" cstate="print"/>
          <a:stretch>
            <a:fillRect/>
          </a:stretch>
        </p:blipFill>
        <p:spPr>
          <a:xfrm>
            <a:off x="6286500" y="923925"/>
            <a:ext cx="1524000" cy="504825"/>
          </a:xfrm>
          <a:prstGeom prst="rect">
            <a:avLst/>
          </a:prstGeom>
        </p:spPr>
      </p:pic>
      <p:grpSp>
        <p:nvGrpSpPr>
          <p:cNvPr id="5" name="object 5"/>
          <p:cNvGrpSpPr/>
          <p:nvPr/>
        </p:nvGrpSpPr>
        <p:grpSpPr>
          <a:xfrm>
            <a:off x="5257800" y="1533525"/>
            <a:ext cx="2819400" cy="2085975"/>
            <a:chOff x="5257800" y="1533525"/>
            <a:chExt cx="2819400" cy="2085975"/>
          </a:xfrm>
        </p:grpSpPr>
        <p:pic>
          <p:nvPicPr>
            <p:cNvPr id="6" name="object 6"/>
            <p:cNvPicPr/>
            <p:nvPr/>
          </p:nvPicPr>
          <p:blipFill>
            <a:blip r:embed="rId3" cstate="print"/>
            <a:stretch>
              <a:fillRect/>
            </a:stretch>
          </p:blipFill>
          <p:spPr>
            <a:xfrm>
              <a:off x="5257800" y="1533525"/>
              <a:ext cx="2819400" cy="704850"/>
            </a:xfrm>
            <a:prstGeom prst="rect">
              <a:avLst/>
            </a:prstGeom>
          </p:spPr>
        </p:pic>
        <p:pic>
          <p:nvPicPr>
            <p:cNvPr id="7" name="object 7"/>
            <p:cNvPicPr/>
            <p:nvPr/>
          </p:nvPicPr>
          <p:blipFill>
            <a:blip r:embed="rId4" cstate="print"/>
            <a:stretch>
              <a:fillRect/>
            </a:stretch>
          </p:blipFill>
          <p:spPr>
            <a:xfrm>
              <a:off x="6448425" y="2085975"/>
              <a:ext cx="1095375" cy="1095375"/>
            </a:xfrm>
            <a:prstGeom prst="rect">
              <a:avLst/>
            </a:prstGeom>
          </p:spPr>
        </p:pic>
        <p:pic>
          <p:nvPicPr>
            <p:cNvPr id="8" name="object 8"/>
            <p:cNvPicPr/>
            <p:nvPr/>
          </p:nvPicPr>
          <p:blipFill>
            <a:blip r:embed="rId5" cstate="print"/>
            <a:stretch>
              <a:fillRect/>
            </a:stretch>
          </p:blipFill>
          <p:spPr>
            <a:xfrm>
              <a:off x="6086475" y="2905125"/>
              <a:ext cx="1914525" cy="714375"/>
            </a:xfrm>
            <a:prstGeom prst="rect">
              <a:avLst/>
            </a:prstGeom>
          </p:spPr>
        </p:pic>
      </p:grpSp>
      <p:pic>
        <p:nvPicPr>
          <p:cNvPr id="9" name="object 9"/>
          <p:cNvPicPr/>
          <p:nvPr/>
        </p:nvPicPr>
        <p:blipFill>
          <a:blip r:embed="rId6" cstate="print"/>
          <a:stretch>
            <a:fillRect/>
          </a:stretch>
        </p:blipFill>
        <p:spPr>
          <a:xfrm>
            <a:off x="5638800" y="3838575"/>
            <a:ext cx="1971675" cy="657225"/>
          </a:xfrm>
          <a:prstGeom prst="rect">
            <a:avLst/>
          </a:prstGeom>
        </p:spPr>
      </p:pic>
      <p:grpSp>
        <p:nvGrpSpPr>
          <p:cNvPr id="10" name="Group 5">
            <a:extLst>
              <a:ext uri="{FF2B5EF4-FFF2-40B4-BE49-F238E27FC236}">
                <a16:creationId xmlns:a16="http://schemas.microsoft.com/office/drawing/2014/main" id="{EC5EFAB0-1277-8C40-C4F4-C9D229067548}"/>
              </a:ext>
            </a:extLst>
          </p:cNvPr>
          <p:cNvGrpSpPr>
            <a:grpSpLocks/>
          </p:cNvGrpSpPr>
          <p:nvPr/>
        </p:nvGrpSpPr>
        <p:grpSpPr bwMode="auto">
          <a:xfrm>
            <a:off x="0" y="4476750"/>
            <a:ext cx="9144000" cy="658415"/>
            <a:chOff x="0" y="5982641"/>
            <a:chExt cx="12192000" cy="876947"/>
          </a:xfrm>
        </p:grpSpPr>
        <p:pic>
          <p:nvPicPr>
            <p:cNvPr id="11" name="Picture 2">
              <a:extLst>
                <a:ext uri="{FF2B5EF4-FFF2-40B4-BE49-F238E27FC236}">
                  <a16:creationId xmlns:a16="http://schemas.microsoft.com/office/drawing/2014/main" id="{77C508DC-CDEC-E802-F3CD-FFC945092E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1EA7C5BA-F376-DD56-701C-612EFA42B7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 descr="A logo for a company&#10;&#10;Description automatically generated">
            <a:extLst>
              <a:ext uri="{FF2B5EF4-FFF2-40B4-BE49-F238E27FC236}">
                <a16:creationId xmlns:a16="http://schemas.microsoft.com/office/drawing/2014/main" id="{49928C65-EDF5-24EC-25DF-62A455570D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dirty="0"/>
              <a:t>Graduation</a:t>
            </a:r>
            <a:r>
              <a:rPr spc="-45" dirty="0"/>
              <a:t> </a:t>
            </a:r>
            <a:r>
              <a:rPr dirty="0"/>
              <a:t>Rates</a:t>
            </a:r>
            <a:r>
              <a:rPr spc="-60" dirty="0"/>
              <a:t> </a:t>
            </a:r>
            <a:r>
              <a:rPr dirty="0"/>
              <a:t>of</a:t>
            </a:r>
            <a:r>
              <a:rPr spc="-5" dirty="0"/>
              <a:t> </a:t>
            </a:r>
            <a:r>
              <a:rPr dirty="0"/>
              <a:t>Transfer</a:t>
            </a:r>
            <a:r>
              <a:rPr spc="-20" dirty="0"/>
              <a:t> </a:t>
            </a:r>
            <a:r>
              <a:rPr spc="-10" dirty="0"/>
              <a:t>Students</a:t>
            </a:r>
          </a:p>
        </p:txBody>
      </p:sp>
      <p:graphicFrame>
        <p:nvGraphicFramePr>
          <p:cNvPr id="3" name="object 3"/>
          <p:cNvGraphicFramePr>
            <a:graphicFrameLocks noGrp="1"/>
          </p:cNvGraphicFramePr>
          <p:nvPr/>
        </p:nvGraphicFramePr>
        <p:xfrm>
          <a:off x="332168" y="965200"/>
          <a:ext cx="8392159" cy="3275326"/>
        </p:xfrm>
        <a:graphic>
          <a:graphicData uri="http://schemas.openxmlformats.org/drawingml/2006/table">
            <a:tbl>
              <a:tblPr firstRow="1" bandRow="1">
                <a:tableStyleId>{2D5ABB26-0587-4C30-8999-92F81FD0307C}</a:tableStyleId>
              </a:tblPr>
              <a:tblGrid>
                <a:gridCol w="3305810">
                  <a:extLst>
                    <a:ext uri="{9D8B030D-6E8A-4147-A177-3AD203B41FA5}">
                      <a16:colId xmlns:a16="http://schemas.microsoft.com/office/drawing/2014/main" val="20000"/>
                    </a:ext>
                  </a:extLst>
                </a:gridCol>
                <a:gridCol w="1017269">
                  <a:extLst>
                    <a:ext uri="{9D8B030D-6E8A-4147-A177-3AD203B41FA5}">
                      <a16:colId xmlns:a16="http://schemas.microsoft.com/office/drawing/2014/main" val="20001"/>
                    </a:ext>
                  </a:extLst>
                </a:gridCol>
                <a:gridCol w="1017270">
                  <a:extLst>
                    <a:ext uri="{9D8B030D-6E8A-4147-A177-3AD203B41FA5}">
                      <a16:colId xmlns:a16="http://schemas.microsoft.com/office/drawing/2014/main" val="20002"/>
                    </a:ext>
                  </a:extLst>
                </a:gridCol>
                <a:gridCol w="1017270">
                  <a:extLst>
                    <a:ext uri="{9D8B030D-6E8A-4147-A177-3AD203B41FA5}">
                      <a16:colId xmlns:a16="http://schemas.microsoft.com/office/drawing/2014/main" val="20003"/>
                    </a:ext>
                  </a:extLst>
                </a:gridCol>
                <a:gridCol w="1017270">
                  <a:extLst>
                    <a:ext uri="{9D8B030D-6E8A-4147-A177-3AD203B41FA5}">
                      <a16:colId xmlns:a16="http://schemas.microsoft.com/office/drawing/2014/main" val="20004"/>
                    </a:ext>
                  </a:extLst>
                </a:gridCol>
                <a:gridCol w="1017270">
                  <a:extLst>
                    <a:ext uri="{9D8B030D-6E8A-4147-A177-3AD203B41FA5}">
                      <a16:colId xmlns:a16="http://schemas.microsoft.com/office/drawing/2014/main" val="20005"/>
                    </a:ext>
                  </a:extLst>
                </a:gridCol>
              </a:tblGrid>
              <a:tr h="787400">
                <a:tc>
                  <a:txBody>
                    <a:bodyPr/>
                    <a:lstStyle/>
                    <a:p>
                      <a:pPr>
                        <a:lnSpc>
                          <a:spcPct val="100000"/>
                        </a:lnSpc>
                        <a:spcBef>
                          <a:spcPts val="20"/>
                        </a:spcBef>
                      </a:pPr>
                      <a:endParaRPr sz="1700">
                        <a:latin typeface="Times New Roman"/>
                        <a:cs typeface="Times New Roman"/>
                      </a:endParaRPr>
                    </a:p>
                    <a:p>
                      <a:pPr marL="7620" algn="ctr">
                        <a:lnSpc>
                          <a:spcPct val="100000"/>
                        </a:lnSpc>
                      </a:pPr>
                      <a:r>
                        <a:rPr sz="1700" b="1" spc="-10" dirty="0">
                          <a:solidFill>
                            <a:srgbClr val="FFFFFF"/>
                          </a:solidFill>
                          <a:latin typeface="Calibri"/>
                          <a:cs typeface="Calibri"/>
                        </a:rPr>
                        <a:t>Institution</a:t>
                      </a:r>
                      <a:endParaRPr sz="17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gridSpan="5">
                  <a:txBody>
                    <a:bodyPr/>
                    <a:lstStyle/>
                    <a:p>
                      <a:pPr>
                        <a:lnSpc>
                          <a:spcPct val="100000"/>
                        </a:lnSpc>
                        <a:spcBef>
                          <a:spcPts val="20"/>
                        </a:spcBef>
                      </a:pPr>
                      <a:endParaRPr sz="1700">
                        <a:latin typeface="Times New Roman"/>
                        <a:cs typeface="Times New Roman"/>
                      </a:endParaRPr>
                    </a:p>
                    <a:p>
                      <a:pPr marL="8255" algn="ctr">
                        <a:lnSpc>
                          <a:spcPct val="100000"/>
                        </a:lnSpc>
                      </a:pPr>
                      <a:r>
                        <a:rPr sz="1700" b="1" spc="-20" dirty="0">
                          <a:solidFill>
                            <a:srgbClr val="FFFFFF"/>
                          </a:solidFill>
                          <a:latin typeface="Calibri"/>
                          <a:cs typeface="Calibri"/>
                        </a:rPr>
                        <a:t>Transfer</a:t>
                      </a:r>
                      <a:r>
                        <a:rPr sz="1700" b="1" spc="-50" dirty="0">
                          <a:solidFill>
                            <a:srgbClr val="FFFFFF"/>
                          </a:solidFill>
                          <a:latin typeface="Calibri"/>
                          <a:cs typeface="Calibri"/>
                        </a:rPr>
                        <a:t> </a:t>
                      </a:r>
                      <a:r>
                        <a:rPr sz="1700" b="1" spc="-10" dirty="0">
                          <a:solidFill>
                            <a:srgbClr val="FFFFFF"/>
                          </a:solidFill>
                          <a:latin typeface="Calibri"/>
                          <a:cs typeface="Calibri"/>
                        </a:rPr>
                        <a:t>Cohort</a:t>
                      </a:r>
                      <a:endParaRPr sz="17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29590">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3970" algn="ctr">
                        <a:lnSpc>
                          <a:spcPct val="100000"/>
                        </a:lnSpc>
                        <a:spcBef>
                          <a:spcPts val="250"/>
                        </a:spcBef>
                      </a:pPr>
                      <a:r>
                        <a:rPr sz="1700" spc="-20" dirty="0">
                          <a:latin typeface="Calibri"/>
                          <a:cs typeface="Calibri"/>
                        </a:rPr>
                        <a:t>2018</a:t>
                      </a:r>
                      <a:endParaRPr sz="1700">
                        <a:latin typeface="Calibri"/>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6510" algn="ctr">
                        <a:lnSpc>
                          <a:spcPct val="100000"/>
                        </a:lnSpc>
                        <a:spcBef>
                          <a:spcPts val="250"/>
                        </a:spcBef>
                      </a:pPr>
                      <a:r>
                        <a:rPr sz="1700" spc="-20" dirty="0">
                          <a:latin typeface="Calibri"/>
                          <a:cs typeface="Calibri"/>
                        </a:rPr>
                        <a:t>2019</a:t>
                      </a:r>
                      <a:endParaRPr sz="1700">
                        <a:latin typeface="Calibri"/>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8415" algn="ctr">
                        <a:lnSpc>
                          <a:spcPct val="100000"/>
                        </a:lnSpc>
                        <a:spcBef>
                          <a:spcPts val="250"/>
                        </a:spcBef>
                      </a:pPr>
                      <a:r>
                        <a:rPr sz="1700" spc="-20" dirty="0">
                          <a:latin typeface="Calibri"/>
                          <a:cs typeface="Calibri"/>
                        </a:rPr>
                        <a:t>2020</a:t>
                      </a:r>
                      <a:endParaRPr sz="1700">
                        <a:latin typeface="Calibri"/>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20320" algn="ctr">
                        <a:lnSpc>
                          <a:spcPct val="100000"/>
                        </a:lnSpc>
                        <a:spcBef>
                          <a:spcPts val="250"/>
                        </a:spcBef>
                      </a:pPr>
                      <a:r>
                        <a:rPr sz="1700" spc="-20" dirty="0">
                          <a:latin typeface="Calibri"/>
                          <a:cs typeface="Calibri"/>
                        </a:rPr>
                        <a:t>2021</a:t>
                      </a:r>
                      <a:endParaRPr sz="1700">
                        <a:latin typeface="Calibri"/>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22860" algn="ctr">
                        <a:lnSpc>
                          <a:spcPct val="100000"/>
                        </a:lnSpc>
                        <a:spcBef>
                          <a:spcPts val="250"/>
                        </a:spcBef>
                      </a:pPr>
                      <a:r>
                        <a:rPr sz="1700" spc="-20" dirty="0">
                          <a:latin typeface="Calibri"/>
                          <a:cs typeface="Calibri"/>
                        </a:rPr>
                        <a:t>2022</a:t>
                      </a:r>
                      <a:endParaRPr sz="1700">
                        <a:latin typeface="Calibri"/>
                        <a:cs typeface="Calibri"/>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489584">
                <a:tc>
                  <a:txBody>
                    <a:bodyPr/>
                    <a:lstStyle/>
                    <a:p>
                      <a:pPr>
                        <a:lnSpc>
                          <a:spcPct val="100000"/>
                        </a:lnSpc>
                        <a:spcBef>
                          <a:spcPts val="140"/>
                        </a:spcBef>
                      </a:pPr>
                      <a:endParaRPr sz="1550">
                        <a:latin typeface="Times New Roman"/>
                        <a:cs typeface="Times New Roman"/>
                      </a:endParaRPr>
                    </a:p>
                    <a:p>
                      <a:pPr marL="4445" algn="ctr">
                        <a:lnSpc>
                          <a:spcPts val="1830"/>
                        </a:lnSpc>
                      </a:pPr>
                      <a:r>
                        <a:rPr sz="1550" b="1" spc="-25" dirty="0">
                          <a:solidFill>
                            <a:srgbClr val="C8282C"/>
                          </a:solidFill>
                          <a:latin typeface="Calibri"/>
                          <a:cs typeface="Calibri"/>
                        </a:rPr>
                        <a:t>SAC</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40"/>
                        </a:spcBef>
                      </a:pPr>
                      <a:endParaRPr sz="1550">
                        <a:latin typeface="Times New Roman"/>
                        <a:cs typeface="Times New Roman"/>
                      </a:endParaRPr>
                    </a:p>
                    <a:p>
                      <a:pPr marL="3810" algn="ctr">
                        <a:lnSpc>
                          <a:spcPts val="1830"/>
                        </a:lnSpc>
                      </a:pPr>
                      <a:r>
                        <a:rPr sz="1550" b="1" spc="-10" dirty="0">
                          <a:solidFill>
                            <a:srgbClr val="C8282C"/>
                          </a:solidFill>
                          <a:latin typeface="Calibri"/>
                          <a:cs typeface="Calibri"/>
                        </a:rPr>
                        <a:t>68.1%</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40"/>
                        </a:spcBef>
                      </a:pPr>
                      <a:endParaRPr sz="1550">
                        <a:latin typeface="Times New Roman"/>
                        <a:cs typeface="Times New Roman"/>
                      </a:endParaRPr>
                    </a:p>
                    <a:p>
                      <a:pPr marL="6985" algn="ctr">
                        <a:lnSpc>
                          <a:spcPts val="1830"/>
                        </a:lnSpc>
                      </a:pPr>
                      <a:r>
                        <a:rPr sz="1550" b="1" spc="-10" dirty="0">
                          <a:solidFill>
                            <a:srgbClr val="C8282C"/>
                          </a:solidFill>
                          <a:latin typeface="Calibri"/>
                          <a:cs typeface="Calibri"/>
                        </a:rPr>
                        <a:t>68.9%</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40"/>
                        </a:spcBef>
                      </a:pPr>
                      <a:endParaRPr sz="1550">
                        <a:latin typeface="Times New Roman"/>
                        <a:cs typeface="Times New Roman"/>
                      </a:endParaRPr>
                    </a:p>
                    <a:p>
                      <a:pPr marL="8255" algn="ctr">
                        <a:lnSpc>
                          <a:spcPts val="1830"/>
                        </a:lnSpc>
                      </a:pPr>
                      <a:r>
                        <a:rPr sz="1550" b="1" spc="-10" dirty="0">
                          <a:solidFill>
                            <a:srgbClr val="C8282C"/>
                          </a:solidFill>
                          <a:latin typeface="Calibri"/>
                          <a:cs typeface="Calibri"/>
                        </a:rPr>
                        <a:t>69.6%</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40"/>
                        </a:spcBef>
                      </a:pPr>
                      <a:endParaRPr sz="1550">
                        <a:latin typeface="Times New Roman"/>
                        <a:cs typeface="Times New Roman"/>
                      </a:endParaRPr>
                    </a:p>
                    <a:p>
                      <a:pPr marL="10795" algn="ctr">
                        <a:lnSpc>
                          <a:spcPts val="1830"/>
                        </a:lnSpc>
                      </a:pPr>
                      <a:r>
                        <a:rPr sz="1550" b="1" spc="-10" dirty="0">
                          <a:solidFill>
                            <a:srgbClr val="C8282C"/>
                          </a:solidFill>
                          <a:latin typeface="Calibri"/>
                          <a:cs typeface="Calibri"/>
                        </a:rPr>
                        <a:t>64.8%</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40"/>
                        </a:spcBef>
                      </a:pPr>
                      <a:endParaRPr sz="1550">
                        <a:latin typeface="Times New Roman"/>
                        <a:cs typeface="Times New Roman"/>
                      </a:endParaRPr>
                    </a:p>
                    <a:p>
                      <a:pPr marL="12065" algn="ctr">
                        <a:lnSpc>
                          <a:spcPts val="1830"/>
                        </a:lnSpc>
                      </a:pPr>
                      <a:r>
                        <a:rPr sz="1550" b="1" spc="-10" dirty="0">
                          <a:solidFill>
                            <a:srgbClr val="C8282C"/>
                          </a:solidFill>
                          <a:latin typeface="Calibri"/>
                          <a:cs typeface="Calibri"/>
                        </a:rPr>
                        <a:t>69.3%</a:t>
                      </a:r>
                      <a:endParaRPr sz="15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489584">
                <a:tc>
                  <a:txBody>
                    <a:bodyPr/>
                    <a:lstStyle/>
                    <a:p>
                      <a:pPr>
                        <a:lnSpc>
                          <a:spcPct val="100000"/>
                        </a:lnSpc>
                        <a:spcBef>
                          <a:spcPts val="150"/>
                        </a:spcBef>
                      </a:pPr>
                      <a:endParaRPr sz="1550">
                        <a:latin typeface="Times New Roman"/>
                        <a:cs typeface="Times New Roman"/>
                      </a:endParaRPr>
                    </a:p>
                    <a:p>
                      <a:pPr marL="1270" algn="ctr">
                        <a:lnSpc>
                          <a:spcPts val="1820"/>
                        </a:lnSpc>
                      </a:pPr>
                      <a:r>
                        <a:rPr sz="1550" b="1" spc="-10" dirty="0">
                          <a:latin typeface="Calibri"/>
                          <a:cs typeface="Calibri"/>
                        </a:rPr>
                        <a:t>Alamo</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50"/>
                        </a:spcBef>
                      </a:pPr>
                      <a:endParaRPr sz="1550">
                        <a:latin typeface="Times New Roman"/>
                        <a:cs typeface="Times New Roman"/>
                      </a:endParaRPr>
                    </a:p>
                    <a:p>
                      <a:pPr marL="3810" algn="ctr">
                        <a:lnSpc>
                          <a:spcPts val="1820"/>
                        </a:lnSpc>
                      </a:pPr>
                      <a:r>
                        <a:rPr sz="1550" b="1" spc="-10" dirty="0">
                          <a:latin typeface="Calibri"/>
                          <a:cs typeface="Calibri"/>
                        </a:rPr>
                        <a:t>65.6%</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50"/>
                        </a:spcBef>
                      </a:pPr>
                      <a:endParaRPr sz="1550">
                        <a:latin typeface="Times New Roman"/>
                        <a:cs typeface="Times New Roman"/>
                      </a:endParaRPr>
                    </a:p>
                    <a:p>
                      <a:pPr marL="6985" algn="ctr">
                        <a:lnSpc>
                          <a:spcPts val="1820"/>
                        </a:lnSpc>
                      </a:pPr>
                      <a:r>
                        <a:rPr sz="1550" b="1" spc="-10" dirty="0">
                          <a:latin typeface="Calibri"/>
                          <a:cs typeface="Calibri"/>
                        </a:rPr>
                        <a:t>67.6%</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50"/>
                        </a:spcBef>
                      </a:pPr>
                      <a:endParaRPr sz="1550">
                        <a:latin typeface="Times New Roman"/>
                        <a:cs typeface="Times New Roman"/>
                      </a:endParaRPr>
                    </a:p>
                    <a:p>
                      <a:pPr marL="8255" algn="ctr">
                        <a:lnSpc>
                          <a:spcPts val="1820"/>
                        </a:lnSpc>
                      </a:pPr>
                      <a:r>
                        <a:rPr sz="1550" b="1" spc="-10" dirty="0">
                          <a:latin typeface="Calibri"/>
                          <a:cs typeface="Calibri"/>
                        </a:rPr>
                        <a:t>67.4%</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50"/>
                        </a:spcBef>
                      </a:pPr>
                      <a:endParaRPr sz="1550">
                        <a:latin typeface="Times New Roman"/>
                        <a:cs typeface="Times New Roman"/>
                      </a:endParaRPr>
                    </a:p>
                    <a:p>
                      <a:pPr marL="10795" algn="ctr">
                        <a:lnSpc>
                          <a:spcPts val="1820"/>
                        </a:lnSpc>
                      </a:pPr>
                      <a:r>
                        <a:rPr sz="1550" b="1" spc="-10" dirty="0">
                          <a:latin typeface="Calibri"/>
                          <a:cs typeface="Calibri"/>
                        </a:rPr>
                        <a:t>67.6%</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50"/>
                        </a:spcBef>
                      </a:pPr>
                      <a:endParaRPr sz="1550">
                        <a:latin typeface="Times New Roman"/>
                        <a:cs typeface="Times New Roman"/>
                      </a:endParaRPr>
                    </a:p>
                    <a:p>
                      <a:pPr marL="12065" algn="ctr">
                        <a:lnSpc>
                          <a:spcPts val="1820"/>
                        </a:lnSpc>
                      </a:pPr>
                      <a:r>
                        <a:rPr sz="1550" b="1" spc="-10" dirty="0">
                          <a:latin typeface="Calibri"/>
                          <a:cs typeface="Calibri"/>
                        </a:rPr>
                        <a:t>66.3%</a:t>
                      </a:r>
                      <a:endParaRPr sz="155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489584">
                <a:tc>
                  <a:txBody>
                    <a:bodyPr/>
                    <a:lstStyle/>
                    <a:p>
                      <a:pPr>
                        <a:lnSpc>
                          <a:spcPct val="100000"/>
                        </a:lnSpc>
                        <a:spcBef>
                          <a:spcPts val="155"/>
                        </a:spcBef>
                      </a:pPr>
                      <a:endParaRPr sz="1550">
                        <a:latin typeface="Times New Roman"/>
                        <a:cs typeface="Times New Roman"/>
                      </a:endParaRPr>
                    </a:p>
                    <a:p>
                      <a:pPr algn="ctr">
                        <a:lnSpc>
                          <a:spcPts val="1814"/>
                        </a:lnSpc>
                      </a:pPr>
                      <a:r>
                        <a:rPr sz="1550" spc="-10" dirty="0">
                          <a:latin typeface="Calibri"/>
                          <a:cs typeface="Calibri"/>
                        </a:rPr>
                        <a:t>Texas</a:t>
                      </a:r>
                      <a:r>
                        <a:rPr sz="1550" spc="25" dirty="0">
                          <a:latin typeface="Calibri"/>
                          <a:cs typeface="Calibri"/>
                        </a:rPr>
                        <a:t> </a:t>
                      </a:r>
                      <a:r>
                        <a:rPr sz="1550" dirty="0">
                          <a:latin typeface="Calibri"/>
                          <a:cs typeface="Calibri"/>
                        </a:rPr>
                        <a:t>Peer</a:t>
                      </a:r>
                      <a:r>
                        <a:rPr sz="1550" spc="20" dirty="0">
                          <a:latin typeface="Calibri"/>
                          <a:cs typeface="Calibri"/>
                        </a:rPr>
                        <a:t> </a:t>
                      </a:r>
                      <a:r>
                        <a:rPr sz="1550" dirty="0">
                          <a:latin typeface="Calibri"/>
                          <a:cs typeface="Calibri"/>
                        </a:rPr>
                        <a:t>Group</a:t>
                      </a:r>
                      <a:r>
                        <a:rPr sz="1550" spc="40" dirty="0">
                          <a:latin typeface="Calibri"/>
                          <a:cs typeface="Calibri"/>
                        </a:rPr>
                        <a:t> </a:t>
                      </a:r>
                      <a:r>
                        <a:rPr sz="1550" spc="-10" dirty="0">
                          <a:latin typeface="Calibri"/>
                          <a:cs typeface="Calibri"/>
                        </a:rPr>
                        <a:t>Average</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55"/>
                        </a:spcBef>
                      </a:pPr>
                      <a:endParaRPr sz="1550">
                        <a:latin typeface="Times New Roman"/>
                        <a:cs typeface="Times New Roman"/>
                      </a:endParaRPr>
                    </a:p>
                    <a:p>
                      <a:pPr marL="6985" algn="ctr">
                        <a:lnSpc>
                          <a:spcPts val="1814"/>
                        </a:lnSpc>
                      </a:pPr>
                      <a:r>
                        <a:rPr sz="1550" spc="-10" dirty="0">
                          <a:latin typeface="Calibri"/>
                          <a:cs typeface="Calibri"/>
                        </a:rPr>
                        <a:t>61.4%</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55"/>
                        </a:spcBef>
                      </a:pPr>
                      <a:endParaRPr sz="1550">
                        <a:latin typeface="Times New Roman"/>
                        <a:cs typeface="Times New Roman"/>
                      </a:endParaRPr>
                    </a:p>
                    <a:p>
                      <a:pPr marL="8255" algn="ctr">
                        <a:lnSpc>
                          <a:spcPts val="1814"/>
                        </a:lnSpc>
                      </a:pPr>
                      <a:r>
                        <a:rPr sz="1550" spc="-10" dirty="0">
                          <a:latin typeface="Calibri"/>
                          <a:cs typeface="Calibri"/>
                        </a:rPr>
                        <a:t>62.1%</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55"/>
                        </a:spcBef>
                      </a:pPr>
                      <a:endParaRPr sz="1550">
                        <a:latin typeface="Times New Roman"/>
                        <a:cs typeface="Times New Roman"/>
                      </a:endParaRPr>
                    </a:p>
                    <a:p>
                      <a:pPr marL="10795" algn="ctr">
                        <a:lnSpc>
                          <a:spcPts val="1814"/>
                        </a:lnSpc>
                      </a:pPr>
                      <a:r>
                        <a:rPr sz="1550" spc="-10" dirty="0">
                          <a:latin typeface="Calibri"/>
                          <a:cs typeface="Calibri"/>
                        </a:rPr>
                        <a:t>62.2%</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55"/>
                        </a:spcBef>
                      </a:pPr>
                      <a:endParaRPr sz="1550">
                        <a:latin typeface="Times New Roman"/>
                        <a:cs typeface="Times New Roman"/>
                      </a:endParaRPr>
                    </a:p>
                    <a:p>
                      <a:pPr marL="12065" algn="ctr">
                        <a:lnSpc>
                          <a:spcPts val="1814"/>
                        </a:lnSpc>
                      </a:pPr>
                      <a:r>
                        <a:rPr sz="1550" spc="-10" dirty="0">
                          <a:latin typeface="Calibri"/>
                          <a:cs typeface="Calibri"/>
                        </a:rPr>
                        <a:t>63.8%</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nSpc>
                          <a:spcPct val="100000"/>
                        </a:lnSpc>
                        <a:spcBef>
                          <a:spcPts val="155"/>
                        </a:spcBef>
                      </a:pPr>
                      <a:endParaRPr sz="1550">
                        <a:latin typeface="Times New Roman"/>
                        <a:cs typeface="Times New Roman"/>
                      </a:endParaRPr>
                    </a:p>
                    <a:p>
                      <a:pPr marL="14604" algn="ctr">
                        <a:lnSpc>
                          <a:spcPts val="1814"/>
                        </a:lnSpc>
                      </a:pPr>
                      <a:r>
                        <a:rPr sz="1550" spc="-10" dirty="0">
                          <a:latin typeface="Calibri"/>
                          <a:cs typeface="Calibri"/>
                        </a:rPr>
                        <a:t>64.5%</a:t>
                      </a:r>
                      <a:endParaRPr sz="1550">
                        <a:latin typeface="Calibri"/>
                        <a:cs typeface="Calibri"/>
                      </a:endParaRPr>
                    </a:p>
                  </a:txBody>
                  <a:tcPr marL="0" marR="0" marT="196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489584">
                <a:tc>
                  <a:txBody>
                    <a:bodyPr/>
                    <a:lstStyle/>
                    <a:p>
                      <a:pPr>
                        <a:lnSpc>
                          <a:spcPct val="100000"/>
                        </a:lnSpc>
                        <a:spcBef>
                          <a:spcPts val="165"/>
                        </a:spcBef>
                      </a:pPr>
                      <a:endParaRPr sz="1550">
                        <a:latin typeface="Times New Roman"/>
                        <a:cs typeface="Times New Roman"/>
                      </a:endParaRPr>
                    </a:p>
                    <a:p>
                      <a:pPr algn="ctr">
                        <a:lnSpc>
                          <a:spcPts val="1805"/>
                        </a:lnSpc>
                      </a:pPr>
                      <a:r>
                        <a:rPr sz="1550" dirty="0">
                          <a:latin typeface="Calibri"/>
                          <a:cs typeface="Calibri"/>
                        </a:rPr>
                        <a:t>State</a:t>
                      </a:r>
                      <a:r>
                        <a:rPr sz="1550" spc="20" dirty="0">
                          <a:latin typeface="Calibri"/>
                          <a:cs typeface="Calibri"/>
                        </a:rPr>
                        <a:t> </a:t>
                      </a:r>
                      <a:r>
                        <a:rPr sz="1550" spc="-10" dirty="0">
                          <a:latin typeface="Calibri"/>
                          <a:cs typeface="Calibri"/>
                        </a:rPr>
                        <a:t>Average</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65"/>
                        </a:spcBef>
                      </a:pPr>
                      <a:endParaRPr sz="1550">
                        <a:latin typeface="Times New Roman"/>
                        <a:cs typeface="Times New Roman"/>
                      </a:endParaRPr>
                    </a:p>
                    <a:p>
                      <a:pPr marL="6985" algn="ctr">
                        <a:lnSpc>
                          <a:spcPts val="1805"/>
                        </a:lnSpc>
                      </a:pPr>
                      <a:r>
                        <a:rPr sz="1550" spc="-10" dirty="0">
                          <a:latin typeface="Calibri"/>
                          <a:cs typeface="Calibri"/>
                        </a:rPr>
                        <a:t>62.2%</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65"/>
                        </a:spcBef>
                      </a:pPr>
                      <a:endParaRPr sz="1550">
                        <a:latin typeface="Times New Roman"/>
                        <a:cs typeface="Times New Roman"/>
                      </a:endParaRPr>
                    </a:p>
                    <a:p>
                      <a:pPr marL="8255" algn="ctr">
                        <a:lnSpc>
                          <a:spcPts val="1805"/>
                        </a:lnSpc>
                      </a:pPr>
                      <a:r>
                        <a:rPr sz="1550" spc="-10" dirty="0">
                          <a:latin typeface="Calibri"/>
                          <a:cs typeface="Calibri"/>
                        </a:rPr>
                        <a:t>63.8%</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65"/>
                        </a:spcBef>
                      </a:pPr>
                      <a:endParaRPr sz="1550">
                        <a:latin typeface="Times New Roman"/>
                        <a:cs typeface="Times New Roman"/>
                      </a:endParaRPr>
                    </a:p>
                    <a:p>
                      <a:pPr marL="10795" algn="ctr">
                        <a:lnSpc>
                          <a:spcPts val="1805"/>
                        </a:lnSpc>
                      </a:pPr>
                      <a:r>
                        <a:rPr sz="1550" spc="-10" dirty="0">
                          <a:latin typeface="Calibri"/>
                          <a:cs typeface="Calibri"/>
                        </a:rPr>
                        <a:t>63.6%</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65"/>
                        </a:spcBef>
                      </a:pPr>
                      <a:endParaRPr sz="1550">
                        <a:latin typeface="Times New Roman"/>
                        <a:cs typeface="Times New Roman"/>
                      </a:endParaRPr>
                    </a:p>
                    <a:p>
                      <a:pPr marL="12065" algn="ctr">
                        <a:lnSpc>
                          <a:spcPts val="1805"/>
                        </a:lnSpc>
                      </a:pPr>
                      <a:r>
                        <a:rPr sz="1550" spc="-10" dirty="0">
                          <a:latin typeface="Calibri"/>
                          <a:cs typeface="Calibri"/>
                        </a:rPr>
                        <a:t>65.1%</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nSpc>
                          <a:spcPct val="100000"/>
                        </a:lnSpc>
                        <a:spcBef>
                          <a:spcPts val="165"/>
                        </a:spcBef>
                      </a:pPr>
                      <a:endParaRPr sz="1550">
                        <a:latin typeface="Times New Roman"/>
                        <a:cs typeface="Times New Roman"/>
                      </a:endParaRPr>
                    </a:p>
                    <a:p>
                      <a:pPr marL="14604" algn="ctr">
                        <a:lnSpc>
                          <a:spcPts val="1805"/>
                        </a:lnSpc>
                      </a:pPr>
                      <a:r>
                        <a:rPr sz="1550" spc="-10" dirty="0">
                          <a:latin typeface="Calibri"/>
                          <a:cs typeface="Calibri"/>
                        </a:rPr>
                        <a:t>65.2%</a:t>
                      </a:r>
                      <a:endParaRPr sz="1550">
                        <a:latin typeface="Calibri"/>
                        <a:cs typeface="Calibri"/>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5"/>
                  </a:ext>
                </a:extLst>
              </a:tr>
            </a:tbl>
          </a:graphicData>
        </a:graphic>
      </p:graphicFrame>
      <p:pic>
        <p:nvPicPr>
          <p:cNvPr id="4" name="object 4"/>
          <p:cNvPicPr/>
          <p:nvPr/>
        </p:nvPicPr>
        <p:blipFill>
          <a:blip r:embed="rId2" cstate="print"/>
          <a:stretch>
            <a:fillRect/>
          </a:stretch>
        </p:blipFill>
        <p:spPr>
          <a:xfrm>
            <a:off x="8458200" y="2190750"/>
            <a:ext cx="685800" cy="647700"/>
          </a:xfrm>
          <a:prstGeom prst="rect">
            <a:avLst/>
          </a:prstGeom>
        </p:spPr>
      </p:pic>
      <p:grpSp>
        <p:nvGrpSpPr>
          <p:cNvPr id="5" name="Group 5">
            <a:extLst>
              <a:ext uri="{FF2B5EF4-FFF2-40B4-BE49-F238E27FC236}">
                <a16:creationId xmlns:a16="http://schemas.microsoft.com/office/drawing/2014/main" id="{9FE32527-FB54-86FB-6D52-F2C7C534BDA1}"/>
              </a:ext>
            </a:extLst>
          </p:cNvPr>
          <p:cNvGrpSpPr>
            <a:grpSpLocks/>
          </p:cNvGrpSpPr>
          <p:nvPr/>
        </p:nvGrpSpPr>
        <p:grpSpPr bwMode="auto">
          <a:xfrm>
            <a:off x="0" y="4476750"/>
            <a:ext cx="9144000" cy="658415"/>
            <a:chOff x="0" y="5982641"/>
            <a:chExt cx="12192000" cy="876947"/>
          </a:xfrm>
        </p:grpSpPr>
        <p:pic>
          <p:nvPicPr>
            <p:cNvPr id="6" name="Picture 2">
              <a:extLst>
                <a:ext uri="{FF2B5EF4-FFF2-40B4-BE49-F238E27FC236}">
                  <a16:creationId xmlns:a16="http://schemas.microsoft.com/office/drawing/2014/main" id="{9EDD5A4E-4B34-5245-6F18-01DD1DB1AD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502D5315-4431-C9B1-EF09-48C031EE0D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 descr="A logo for a company&#10;&#10;Description automatically generated">
            <a:extLst>
              <a:ext uri="{FF2B5EF4-FFF2-40B4-BE49-F238E27FC236}">
                <a16:creationId xmlns:a16="http://schemas.microsoft.com/office/drawing/2014/main" id="{5BE404C5-004F-8095-0EDB-87FCC2112B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3267027"/>
            <a:ext cx="8229600" cy="1123428"/>
          </a:xfrm>
        </p:spPr>
        <p:txBody>
          <a:bodyPr vert="horz" lIns="91440" tIns="45720" rIns="91440" bIns="45720" rtlCol="0" anchor="ctr">
            <a:noAutofit/>
          </a:bodyPr>
          <a:lstStyle/>
          <a:p>
            <a:pPr algn="l"/>
            <a:r>
              <a:rPr lang="en-US" sz="3200">
                <a:latin typeface="Arial"/>
                <a:cs typeface="Calibri"/>
              </a:rPr>
              <a:t>Dr. Francisco Solis</a:t>
            </a:r>
            <a:br>
              <a:rPr lang="en-US" sz="3200">
                <a:latin typeface="Arial"/>
                <a:cs typeface="Calibri"/>
              </a:rPr>
            </a:br>
            <a:r>
              <a:rPr lang="en-US" sz="3200" i="1">
                <a:latin typeface="Arial"/>
                <a:cs typeface="Calibri"/>
              </a:rPr>
              <a:t>President</a:t>
            </a:r>
            <a:endParaRPr lang="en-US" sz="3200" i="1">
              <a:latin typeface="Arial"/>
              <a:cs typeface="Arial"/>
            </a:endParaRP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1896912"/>
            <a:ext cx="8229600" cy="670062"/>
          </a:xfrm>
        </p:spPr>
        <p:txBody>
          <a:bodyPr vert="horz" lIns="91440" tIns="45720" rIns="91440" bIns="45720" rtlCol="0" anchor="t">
            <a:noAutofit/>
          </a:bodyPr>
          <a:lstStyle/>
          <a:p>
            <a:pPr marL="0" indent="0">
              <a:buNone/>
            </a:pPr>
            <a:r>
              <a:rPr lang="en-US" sz="4400">
                <a:latin typeface="Arial"/>
                <a:cs typeface="Calibri"/>
              </a:rPr>
              <a:t>State of San Antonio College</a:t>
            </a: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513568" y="2629683"/>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032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1304797"/>
            <a:ext cx="6138926" cy="2176526"/>
          </a:xfrm>
          <a:prstGeom prst="rect">
            <a:avLst/>
          </a:prstGeom>
        </p:spPr>
      </p:pic>
      <p:sp>
        <p:nvSpPr>
          <p:cNvPr id="3" name="object 3"/>
          <p:cNvSpPr txBox="1"/>
          <p:nvPr/>
        </p:nvSpPr>
        <p:spPr>
          <a:xfrm>
            <a:off x="1705229" y="1331404"/>
            <a:ext cx="478790" cy="1978025"/>
          </a:xfrm>
          <a:prstGeom prst="rect">
            <a:avLst/>
          </a:prstGeom>
        </p:spPr>
        <p:txBody>
          <a:bodyPr vert="horz" wrap="square" lIns="0" tIns="73660" rIns="0" bIns="0" rtlCol="0">
            <a:spAutoFit/>
          </a:bodyPr>
          <a:lstStyle/>
          <a:p>
            <a:pPr marL="12700" marR="0" lvl="0" indent="0" defTabSz="914400" eaLnBrk="1" fontAlgn="auto" latinLnBrk="0" hangingPunct="1">
              <a:lnSpc>
                <a:spcPct val="100000"/>
              </a:lnSpc>
              <a:spcBef>
                <a:spcPts val="5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100.0%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95.0%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4"/>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90.0%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85.0%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4"/>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80.0%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75.0%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70.0%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89535" marR="0" lvl="0" indent="0" defTabSz="914400" eaLnBrk="1" fontAlgn="auto" latinLnBrk="0" hangingPunct="1">
              <a:lnSpc>
                <a:spcPct val="100000"/>
              </a:lnSpc>
              <a:spcBef>
                <a:spcPts val="484"/>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65.0%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4" name="object 4"/>
          <p:cNvGraphicFramePr>
            <a:graphicFrameLocks noGrp="1"/>
          </p:cNvGraphicFramePr>
          <p:nvPr/>
        </p:nvGraphicFramePr>
        <p:xfrm>
          <a:off x="1648460" y="3364489"/>
          <a:ext cx="6391272" cy="755015"/>
        </p:xfrm>
        <a:graphic>
          <a:graphicData uri="http://schemas.openxmlformats.org/drawingml/2006/table">
            <a:tbl>
              <a:tblPr firstRow="1" bandRow="1">
                <a:tableStyleId>{2D5ABB26-0587-4C30-8999-92F81FD0307C}</a:tableStyleId>
              </a:tblPr>
              <a:tblGrid>
                <a:gridCol w="737235">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838835">
                  <a:extLst>
                    <a:ext uri="{9D8B030D-6E8A-4147-A177-3AD203B41FA5}">
                      <a16:colId xmlns:a16="http://schemas.microsoft.com/office/drawing/2014/main" val="20002"/>
                    </a:ext>
                  </a:extLst>
                </a:gridCol>
                <a:gridCol w="837565">
                  <a:extLst>
                    <a:ext uri="{9D8B030D-6E8A-4147-A177-3AD203B41FA5}">
                      <a16:colId xmlns:a16="http://schemas.microsoft.com/office/drawing/2014/main" val="20003"/>
                    </a:ext>
                  </a:extLst>
                </a:gridCol>
                <a:gridCol w="839469">
                  <a:extLst>
                    <a:ext uri="{9D8B030D-6E8A-4147-A177-3AD203B41FA5}">
                      <a16:colId xmlns:a16="http://schemas.microsoft.com/office/drawing/2014/main" val="20004"/>
                    </a:ext>
                  </a:extLst>
                </a:gridCol>
                <a:gridCol w="837564">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694054">
                  <a:extLst>
                    <a:ext uri="{9D8B030D-6E8A-4147-A177-3AD203B41FA5}">
                      <a16:colId xmlns:a16="http://schemas.microsoft.com/office/drawing/2014/main" val="20007"/>
                    </a:ext>
                  </a:extLst>
                </a:gridCol>
              </a:tblGrid>
              <a:tr h="332740">
                <a:tc>
                  <a:txBody>
                    <a:bodyPr/>
                    <a:lstStyle/>
                    <a:p>
                      <a:pPr marR="59690" algn="ctr">
                        <a:lnSpc>
                          <a:spcPts val="1385"/>
                        </a:lnSpc>
                      </a:pPr>
                      <a:r>
                        <a:rPr sz="1200" spc="-10" dirty="0">
                          <a:solidFill>
                            <a:srgbClr val="585858"/>
                          </a:solidFill>
                          <a:latin typeface="Calibri"/>
                          <a:cs typeface="Calibri"/>
                        </a:rPr>
                        <a:t>60.0%</a:t>
                      </a:r>
                      <a:endParaRPr sz="1200">
                        <a:latin typeface="Calibri"/>
                        <a:cs typeface="Calibri"/>
                      </a:endParaRPr>
                    </a:p>
                  </a:txBody>
                  <a:tcPr marL="0" marR="0" marT="0" marB="0"/>
                </a:tc>
                <a:tc>
                  <a:txBody>
                    <a:bodyPr/>
                    <a:lstStyle/>
                    <a:p>
                      <a:pPr marR="62230" algn="ctr">
                        <a:lnSpc>
                          <a:spcPct val="100000"/>
                        </a:lnSpc>
                        <a:spcBef>
                          <a:spcPts val="1065"/>
                        </a:spcBef>
                      </a:pPr>
                      <a:r>
                        <a:rPr sz="1200" dirty="0">
                          <a:solidFill>
                            <a:srgbClr val="585858"/>
                          </a:solidFill>
                          <a:latin typeface="Calibri"/>
                          <a:cs typeface="Calibri"/>
                        </a:rPr>
                        <a:t>FY</a:t>
                      </a:r>
                      <a:r>
                        <a:rPr sz="1200" spc="-5" dirty="0">
                          <a:solidFill>
                            <a:srgbClr val="585858"/>
                          </a:solidFill>
                          <a:latin typeface="Calibri"/>
                          <a:cs typeface="Calibri"/>
                        </a:rPr>
                        <a:t> </a:t>
                      </a:r>
                      <a:r>
                        <a:rPr sz="1200" spc="-20" dirty="0">
                          <a:solidFill>
                            <a:srgbClr val="585858"/>
                          </a:solidFill>
                          <a:latin typeface="Calibri"/>
                          <a:cs typeface="Calibri"/>
                        </a:rPr>
                        <a:t>2015</a:t>
                      </a:r>
                      <a:endParaRPr sz="1200">
                        <a:latin typeface="Calibri"/>
                        <a:cs typeface="Calibri"/>
                      </a:endParaRPr>
                    </a:p>
                  </a:txBody>
                  <a:tcPr marL="0" marR="0" marT="135255" marB="0"/>
                </a:tc>
                <a:tc>
                  <a:txBody>
                    <a:bodyPr/>
                    <a:lstStyle/>
                    <a:p>
                      <a:pPr algn="ctr">
                        <a:lnSpc>
                          <a:spcPct val="100000"/>
                        </a:lnSpc>
                        <a:spcBef>
                          <a:spcPts val="1065"/>
                        </a:spcBef>
                      </a:pPr>
                      <a:r>
                        <a:rPr sz="1200" dirty="0">
                          <a:solidFill>
                            <a:srgbClr val="585858"/>
                          </a:solidFill>
                          <a:latin typeface="Calibri"/>
                          <a:cs typeface="Calibri"/>
                        </a:rPr>
                        <a:t>FY </a:t>
                      </a:r>
                      <a:r>
                        <a:rPr sz="1200" spc="-20" dirty="0">
                          <a:solidFill>
                            <a:srgbClr val="585858"/>
                          </a:solidFill>
                          <a:latin typeface="Calibri"/>
                          <a:cs typeface="Calibri"/>
                        </a:rPr>
                        <a:t>2016</a:t>
                      </a:r>
                      <a:endParaRPr sz="1200">
                        <a:latin typeface="Calibri"/>
                        <a:cs typeface="Calibri"/>
                      </a:endParaRPr>
                    </a:p>
                  </a:txBody>
                  <a:tcPr marL="0" marR="0" marT="135255" marB="0"/>
                </a:tc>
                <a:tc>
                  <a:txBody>
                    <a:bodyPr/>
                    <a:lstStyle/>
                    <a:p>
                      <a:pPr algn="ctr">
                        <a:lnSpc>
                          <a:spcPct val="100000"/>
                        </a:lnSpc>
                        <a:spcBef>
                          <a:spcPts val="1065"/>
                        </a:spcBef>
                      </a:pPr>
                      <a:r>
                        <a:rPr sz="1200" dirty="0">
                          <a:solidFill>
                            <a:srgbClr val="585858"/>
                          </a:solidFill>
                          <a:latin typeface="Calibri"/>
                          <a:cs typeface="Calibri"/>
                        </a:rPr>
                        <a:t>FY</a:t>
                      </a:r>
                      <a:r>
                        <a:rPr sz="1200" spc="-5" dirty="0">
                          <a:solidFill>
                            <a:srgbClr val="585858"/>
                          </a:solidFill>
                          <a:latin typeface="Calibri"/>
                          <a:cs typeface="Calibri"/>
                        </a:rPr>
                        <a:t> </a:t>
                      </a:r>
                      <a:r>
                        <a:rPr sz="1200" spc="-20" dirty="0">
                          <a:solidFill>
                            <a:srgbClr val="585858"/>
                          </a:solidFill>
                          <a:latin typeface="Calibri"/>
                          <a:cs typeface="Calibri"/>
                        </a:rPr>
                        <a:t>2017</a:t>
                      </a:r>
                      <a:endParaRPr sz="1200">
                        <a:latin typeface="Calibri"/>
                        <a:cs typeface="Calibri"/>
                      </a:endParaRPr>
                    </a:p>
                  </a:txBody>
                  <a:tcPr marL="0" marR="0" marT="135255" marB="0"/>
                </a:tc>
                <a:tc>
                  <a:txBody>
                    <a:bodyPr/>
                    <a:lstStyle/>
                    <a:p>
                      <a:pPr marL="635" algn="ctr">
                        <a:lnSpc>
                          <a:spcPct val="100000"/>
                        </a:lnSpc>
                        <a:spcBef>
                          <a:spcPts val="1065"/>
                        </a:spcBef>
                      </a:pPr>
                      <a:r>
                        <a:rPr sz="1200" dirty="0">
                          <a:solidFill>
                            <a:srgbClr val="585858"/>
                          </a:solidFill>
                          <a:latin typeface="Calibri"/>
                          <a:cs typeface="Calibri"/>
                        </a:rPr>
                        <a:t>FY</a:t>
                      </a:r>
                      <a:r>
                        <a:rPr sz="1200" spc="10" dirty="0">
                          <a:solidFill>
                            <a:srgbClr val="585858"/>
                          </a:solidFill>
                          <a:latin typeface="Calibri"/>
                          <a:cs typeface="Calibri"/>
                        </a:rPr>
                        <a:t> </a:t>
                      </a:r>
                      <a:r>
                        <a:rPr sz="1200" spc="-20" dirty="0">
                          <a:solidFill>
                            <a:srgbClr val="585858"/>
                          </a:solidFill>
                          <a:latin typeface="Calibri"/>
                          <a:cs typeface="Calibri"/>
                        </a:rPr>
                        <a:t>2018</a:t>
                      </a:r>
                      <a:endParaRPr sz="1200">
                        <a:latin typeface="Calibri"/>
                        <a:cs typeface="Calibri"/>
                      </a:endParaRPr>
                    </a:p>
                  </a:txBody>
                  <a:tcPr marL="0" marR="0" marT="135255" marB="0"/>
                </a:tc>
                <a:tc>
                  <a:txBody>
                    <a:bodyPr/>
                    <a:lstStyle/>
                    <a:p>
                      <a:pPr algn="ctr">
                        <a:lnSpc>
                          <a:spcPct val="100000"/>
                        </a:lnSpc>
                        <a:spcBef>
                          <a:spcPts val="1065"/>
                        </a:spcBef>
                      </a:pPr>
                      <a:r>
                        <a:rPr sz="1200" dirty="0">
                          <a:solidFill>
                            <a:srgbClr val="585858"/>
                          </a:solidFill>
                          <a:latin typeface="Calibri"/>
                          <a:cs typeface="Calibri"/>
                        </a:rPr>
                        <a:t>FY</a:t>
                      </a:r>
                      <a:r>
                        <a:rPr sz="1200" spc="-5" dirty="0">
                          <a:solidFill>
                            <a:srgbClr val="585858"/>
                          </a:solidFill>
                          <a:latin typeface="Calibri"/>
                          <a:cs typeface="Calibri"/>
                        </a:rPr>
                        <a:t> </a:t>
                      </a:r>
                      <a:r>
                        <a:rPr sz="1200" spc="-20" dirty="0">
                          <a:solidFill>
                            <a:srgbClr val="585858"/>
                          </a:solidFill>
                          <a:latin typeface="Calibri"/>
                          <a:cs typeface="Calibri"/>
                        </a:rPr>
                        <a:t>2019</a:t>
                      </a:r>
                      <a:endParaRPr sz="1200">
                        <a:latin typeface="Calibri"/>
                        <a:cs typeface="Calibri"/>
                      </a:endParaRPr>
                    </a:p>
                  </a:txBody>
                  <a:tcPr marL="0" marR="0" marT="135255" marB="0"/>
                </a:tc>
                <a:tc>
                  <a:txBody>
                    <a:bodyPr/>
                    <a:lstStyle/>
                    <a:p>
                      <a:pPr algn="ctr">
                        <a:lnSpc>
                          <a:spcPct val="100000"/>
                        </a:lnSpc>
                        <a:spcBef>
                          <a:spcPts val="1065"/>
                        </a:spcBef>
                      </a:pPr>
                      <a:r>
                        <a:rPr sz="1200" dirty="0">
                          <a:solidFill>
                            <a:srgbClr val="585858"/>
                          </a:solidFill>
                          <a:latin typeface="Calibri"/>
                          <a:cs typeface="Calibri"/>
                        </a:rPr>
                        <a:t>FY</a:t>
                      </a:r>
                      <a:r>
                        <a:rPr sz="1200" spc="-5" dirty="0">
                          <a:solidFill>
                            <a:srgbClr val="585858"/>
                          </a:solidFill>
                          <a:latin typeface="Calibri"/>
                          <a:cs typeface="Calibri"/>
                        </a:rPr>
                        <a:t> </a:t>
                      </a:r>
                      <a:r>
                        <a:rPr sz="1200" spc="-20" dirty="0">
                          <a:solidFill>
                            <a:srgbClr val="585858"/>
                          </a:solidFill>
                          <a:latin typeface="Calibri"/>
                          <a:cs typeface="Calibri"/>
                        </a:rPr>
                        <a:t>2020</a:t>
                      </a:r>
                      <a:endParaRPr sz="1200">
                        <a:latin typeface="Calibri"/>
                        <a:cs typeface="Calibri"/>
                      </a:endParaRPr>
                    </a:p>
                  </a:txBody>
                  <a:tcPr marL="0" marR="0" marT="135255" marB="0"/>
                </a:tc>
                <a:tc>
                  <a:txBody>
                    <a:bodyPr/>
                    <a:lstStyle/>
                    <a:p>
                      <a:pPr marL="143510" algn="ctr">
                        <a:lnSpc>
                          <a:spcPct val="100000"/>
                        </a:lnSpc>
                        <a:spcBef>
                          <a:spcPts val="1065"/>
                        </a:spcBef>
                      </a:pPr>
                      <a:r>
                        <a:rPr sz="1200" dirty="0">
                          <a:solidFill>
                            <a:srgbClr val="585858"/>
                          </a:solidFill>
                          <a:latin typeface="Calibri"/>
                          <a:cs typeface="Calibri"/>
                        </a:rPr>
                        <a:t>FY</a:t>
                      </a:r>
                      <a:r>
                        <a:rPr sz="1200" spc="-5" dirty="0">
                          <a:solidFill>
                            <a:srgbClr val="585858"/>
                          </a:solidFill>
                          <a:latin typeface="Calibri"/>
                          <a:cs typeface="Calibri"/>
                        </a:rPr>
                        <a:t> </a:t>
                      </a:r>
                      <a:r>
                        <a:rPr sz="1200" spc="-20" dirty="0">
                          <a:solidFill>
                            <a:srgbClr val="585858"/>
                          </a:solidFill>
                          <a:latin typeface="Calibri"/>
                          <a:cs typeface="Calibri"/>
                        </a:rPr>
                        <a:t>2021</a:t>
                      </a:r>
                      <a:endParaRPr sz="1200">
                        <a:latin typeface="Calibri"/>
                        <a:cs typeface="Calibri"/>
                      </a:endParaRPr>
                    </a:p>
                  </a:txBody>
                  <a:tcPr marL="0" marR="0" marT="135255" marB="0"/>
                </a:tc>
                <a:extLst>
                  <a:ext uri="{0D108BD9-81ED-4DB2-BD59-A6C34878D82A}">
                    <a16:rowId xmlns:a16="http://schemas.microsoft.com/office/drawing/2014/main" val="10000"/>
                  </a:ext>
                </a:extLst>
              </a:tr>
              <a:tr h="213360">
                <a:tc>
                  <a:txBody>
                    <a:bodyPr/>
                    <a:lstStyle/>
                    <a:p>
                      <a:pPr marR="66040" algn="ctr">
                        <a:lnSpc>
                          <a:spcPts val="1420"/>
                        </a:lnSpc>
                      </a:pPr>
                      <a:r>
                        <a:rPr sz="1200" spc="-10" dirty="0">
                          <a:solidFill>
                            <a:srgbClr val="585858"/>
                          </a:solidFill>
                          <a:latin typeface="Calibri"/>
                          <a:cs typeface="Calibri"/>
                        </a:rPr>
                        <a:t>Academic</a:t>
                      </a:r>
                      <a:endParaRPr sz="1200">
                        <a:latin typeface="Calibri"/>
                        <a:cs typeface="Calibri"/>
                      </a:endParaRPr>
                    </a:p>
                  </a:txBody>
                  <a:tcPr marL="0" marR="0" marT="0" marB="0"/>
                </a:tc>
                <a:tc>
                  <a:txBody>
                    <a:bodyPr/>
                    <a:lstStyle/>
                    <a:p>
                      <a:pPr marR="64769" algn="ctr">
                        <a:lnSpc>
                          <a:spcPct val="100000"/>
                        </a:lnSpc>
                        <a:spcBef>
                          <a:spcPts val="5"/>
                        </a:spcBef>
                      </a:pPr>
                      <a:r>
                        <a:rPr sz="1200" spc="-10" dirty="0">
                          <a:solidFill>
                            <a:srgbClr val="585858"/>
                          </a:solidFill>
                          <a:latin typeface="Calibri"/>
                          <a:cs typeface="Calibri"/>
                        </a:rPr>
                        <a:t>88.8%</a:t>
                      </a:r>
                      <a:endParaRPr sz="1200">
                        <a:latin typeface="Calibri"/>
                        <a:cs typeface="Calibri"/>
                      </a:endParaRPr>
                    </a:p>
                  </a:txBody>
                  <a:tcPr marL="0" marR="0" marT="635" marB="0"/>
                </a:tc>
                <a:tc>
                  <a:txBody>
                    <a:bodyPr/>
                    <a:lstStyle/>
                    <a:p>
                      <a:pPr algn="ctr">
                        <a:lnSpc>
                          <a:spcPct val="100000"/>
                        </a:lnSpc>
                        <a:spcBef>
                          <a:spcPts val="5"/>
                        </a:spcBef>
                      </a:pPr>
                      <a:r>
                        <a:rPr sz="1200" spc="-10" dirty="0">
                          <a:solidFill>
                            <a:srgbClr val="585858"/>
                          </a:solidFill>
                          <a:latin typeface="Calibri"/>
                          <a:cs typeface="Calibri"/>
                        </a:rPr>
                        <a:t>89.4%</a:t>
                      </a:r>
                      <a:endParaRPr sz="1200">
                        <a:latin typeface="Calibri"/>
                        <a:cs typeface="Calibri"/>
                      </a:endParaRPr>
                    </a:p>
                  </a:txBody>
                  <a:tcPr marL="0" marR="0" marT="635" marB="0"/>
                </a:tc>
                <a:tc>
                  <a:txBody>
                    <a:bodyPr/>
                    <a:lstStyle/>
                    <a:p>
                      <a:pPr algn="ctr">
                        <a:lnSpc>
                          <a:spcPct val="100000"/>
                        </a:lnSpc>
                        <a:spcBef>
                          <a:spcPts val="5"/>
                        </a:spcBef>
                      </a:pPr>
                      <a:r>
                        <a:rPr sz="1200" spc="-10" dirty="0">
                          <a:solidFill>
                            <a:srgbClr val="585858"/>
                          </a:solidFill>
                          <a:latin typeface="Calibri"/>
                          <a:cs typeface="Calibri"/>
                        </a:rPr>
                        <a:t>87.5%</a:t>
                      </a:r>
                      <a:endParaRPr sz="1200">
                        <a:latin typeface="Calibri"/>
                        <a:cs typeface="Calibri"/>
                      </a:endParaRPr>
                    </a:p>
                  </a:txBody>
                  <a:tcPr marL="0" marR="0" marT="635" marB="0"/>
                </a:tc>
                <a:tc>
                  <a:txBody>
                    <a:bodyPr/>
                    <a:lstStyle/>
                    <a:p>
                      <a:pPr algn="ctr">
                        <a:lnSpc>
                          <a:spcPct val="100000"/>
                        </a:lnSpc>
                        <a:spcBef>
                          <a:spcPts val="5"/>
                        </a:spcBef>
                      </a:pPr>
                      <a:r>
                        <a:rPr sz="1200" spc="-10" dirty="0">
                          <a:solidFill>
                            <a:srgbClr val="585858"/>
                          </a:solidFill>
                          <a:latin typeface="Calibri"/>
                          <a:cs typeface="Calibri"/>
                        </a:rPr>
                        <a:t>87.7%</a:t>
                      </a:r>
                      <a:endParaRPr sz="1200">
                        <a:latin typeface="Calibri"/>
                        <a:cs typeface="Calibri"/>
                      </a:endParaRPr>
                    </a:p>
                  </a:txBody>
                  <a:tcPr marL="0" marR="0" marT="635" marB="0"/>
                </a:tc>
                <a:tc>
                  <a:txBody>
                    <a:bodyPr/>
                    <a:lstStyle/>
                    <a:p>
                      <a:pPr algn="ctr">
                        <a:lnSpc>
                          <a:spcPct val="100000"/>
                        </a:lnSpc>
                        <a:spcBef>
                          <a:spcPts val="5"/>
                        </a:spcBef>
                      </a:pPr>
                      <a:r>
                        <a:rPr sz="1200" spc="-10" dirty="0">
                          <a:solidFill>
                            <a:srgbClr val="585858"/>
                          </a:solidFill>
                          <a:latin typeface="Calibri"/>
                          <a:cs typeface="Calibri"/>
                        </a:rPr>
                        <a:t>88.2%</a:t>
                      </a:r>
                      <a:endParaRPr sz="1200">
                        <a:latin typeface="Calibri"/>
                        <a:cs typeface="Calibri"/>
                      </a:endParaRPr>
                    </a:p>
                  </a:txBody>
                  <a:tcPr marL="0" marR="0" marT="635" marB="0"/>
                </a:tc>
                <a:tc>
                  <a:txBody>
                    <a:bodyPr/>
                    <a:lstStyle/>
                    <a:p>
                      <a:pPr algn="ctr">
                        <a:lnSpc>
                          <a:spcPct val="100000"/>
                        </a:lnSpc>
                        <a:spcBef>
                          <a:spcPts val="5"/>
                        </a:spcBef>
                      </a:pPr>
                      <a:r>
                        <a:rPr sz="1200" spc="-10" dirty="0">
                          <a:solidFill>
                            <a:srgbClr val="585858"/>
                          </a:solidFill>
                          <a:latin typeface="Calibri"/>
                          <a:cs typeface="Calibri"/>
                        </a:rPr>
                        <a:t>84.6%</a:t>
                      </a:r>
                      <a:endParaRPr sz="1200">
                        <a:latin typeface="Calibri"/>
                        <a:cs typeface="Calibri"/>
                      </a:endParaRPr>
                    </a:p>
                  </a:txBody>
                  <a:tcPr marL="0" marR="0" marT="635" marB="0"/>
                </a:tc>
                <a:tc>
                  <a:txBody>
                    <a:bodyPr/>
                    <a:lstStyle/>
                    <a:p>
                      <a:pPr marL="140970" algn="ctr">
                        <a:lnSpc>
                          <a:spcPct val="100000"/>
                        </a:lnSpc>
                        <a:spcBef>
                          <a:spcPts val="5"/>
                        </a:spcBef>
                      </a:pPr>
                      <a:r>
                        <a:rPr sz="1200" spc="-10" dirty="0">
                          <a:solidFill>
                            <a:srgbClr val="585858"/>
                          </a:solidFill>
                          <a:latin typeface="Calibri"/>
                          <a:cs typeface="Calibri"/>
                        </a:rPr>
                        <a:t>87.5%</a:t>
                      </a:r>
                      <a:endParaRPr sz="1200">
                        <a:latin typeface="Calibri"/>
                        <a:cs typeface="Calibri"/>
                      </a:endParaRPr>
                    </a:p>
                  </a:txBody>
                  <a:tcPr marL="0" marR="0" marT="635" marB="0"/>
                </a:tc>
                <a:extLst>
                  <a:ext uri="{0D108BD9-81ED-4DB2-BD59-A6C34878D82A}">
                    <a16:rowId xmlns:a16="http://schemas.microsoft.com/office/drawing/2014/main" val="10001"/>
                  </a:ext>
                </a:extLst>
              </a:tr>
              <a:tr h="208915">
                <a:tc>
                  <a:txBody>
                    <a:bodyPr/>
                    <a:lstStyle/>
                    <a:p>
                      <a:pPr marR="85725" algn="ctr">
                        <a:lnSpc>
                          <a:spcPct val="100000"/>
                        </a:lnSpc>
                        <a:spcBef>
                          <a:spcPts val="95"/>
                        </a:spcBef>
                      </a:pPr>
                      <a:r>
                        <a:rPr sz="1200" spc="-10" dirty="0">
                          <a:solidFill>
                            <a:srgbClr val="585858"/>
                          </a:solidFill>
                          <a:latin typeface="Calibri"/>
                          <a:cs typeface="Calibri"/>
                        </a:rPr>
                        <a:t>Technical</a:t>
                      </a:r>
                      <a:endParaRPr sz="1200">
                        <a:latin typeface="Calibri"/>
                        <a:cs typeface="Calibri"/>
                      </a:endParaRPr>
                    </a:p>
                  </a:txBody>
                  <a:tcPr marL="0" marR="0" marT="12065" marB="0"/>
                </a:tc>
                <a:tc>
                  <a:txBody>
                    <a:bodyPr/>
                    <a:lstStyle/>
                    <a:p>
                      <a:pPr marR="64135" algn="ctr">
                        <a:lnSpc>
                          <a:spcPts val="1425"/>
                        </a:lnSpc>
                        <a:spcBef>
                          <a:spcPts val="120"/>
                        </a:spcBef>
                      </a:pPr>
                      <a:r>
                        <a:rPr sz="1200" spc="-10" dirty="0">
                          <a:solidFill>
                            <a:srgbClr val="585858"/>
                          </a:solidFill>
                          <a:latin typeface="Calibri"/>
                          <a:cs typeface="Calibri"/>
                        </a:rPr>
                        <a:t>89.1%</a:t>
                      </a:r>
                      <a:endParaRPr sz="1200">
                        <a:latin typeface="Calibri"/>
                        <a:cs typeface="Calibri"/>
                      </a:endParaRPr>
                    </a:p>
                  </a:txBody>
                  <a:tcPr marL="0" marR="0" marT="15240" marB="0"/>
                </a:tc>
                <a:tc>
                  <a:txBody>
                    <a:bodyPr/>
                    <a:lstStyle/>
                    <a:p>
                      <a:pPr algn="ctr">
                        <a:lnSpc>
                          <a:spcPts val="1425"/>
                        </a:lnSpc>
                        <a:spcBef>
                          <a:spcPts val="120"/>
                        </a:spcBef>
                      </a:pPr>
                      <a:r>
                        <a:rPr sz="1200" spc="-10" dirty="0">
                          <a:solidFill>
                            <a:srgbClr val="585858"/>
                          </a:solidFill>
                          <a:latin typeface="Calibri"/>
                          <a:cs typeface="Calibri"/>
                        </a:rPr>
                        <a:t>87.3%</a:t>
                      </a:r>
                      <a:endParaRPr sz="1200">
                        <a:latin typeface="Calibri"/>
                        <a:cs typeface="Calibri"/>
                      </a:endParaRPr>
                    </a:p>
                  </a:txBody>
                  <a:tcPr marL="0" marR="0" marT="15240" marB="0"/>
                </a:tc>
                <a:tc>
                  <a:txBody>
                    <a:bodyPr/>
                    <a:lstStyle/>
                    <a:p>
                      <a:pPr algn="ctr">
                        <a:lnSpc>
                          <a:spcPts val="1425"/>
                        </a:lnSpc>
                        <a:spcBef>
                          <a:spcPts val="120"/>
                        </a:spcBef>
                      </a:pPr>
                      <a:r>
                        <a:rPr sz="1200" spc="-10" dirty="0">
                          <a:solidFill>
                            <a:srgbClr val="585858"/>
                          </a:solidFill>
                          <a:latin typeface="Calibri"/>
                          <a:cs typeface="Calibri"/>
                        </a:rPr>
                        <a:t>89.9%</a:t>
                      </a:r>
                      <a:endParaRPr sz="1200">
                        <a:latin typeface="Calibri"/>
                        <a:cs typeface="Calibri"/>
                      </a:endParaRPr>
                    </a:p>
                  </a:txBody>
                  <a:tcPr marL="0" marR="0" marT="15240" marB="0"/>
                </a:tc>
                <a:tc>
                  <a:txBody>
                    <a:bodyPr/>
                    <a:lstStyle/>
                    <a:p>
                      <a:pPr algn="ctr">
                        <a:lnSpc>
                          <a:spcPts val="1425"/>
                        </a:lnSpc>
                        <a:spcBef>
                          <a:spcPts val="120"/>
                        </a:spcBef>
                      </a:pPr>
                      <a:r>
                        <a:rPr sz="1200" spc="-10" dirty="0">
                          <a:solidFill>
                            <a:srgbClr val="585858"/>
                          </a:solidFill>
                          <a:latin typeface="Calibri"/>
                          <a:cs typeface="Calibri"/>
                        </a:rPr>
                        <a:t>89.9%</a:t>
                      </a:r>
                      <a:endParaRPr sz="1200">
                        <a:latin typeface="Calibri"/>
                        <a:cs typeface="Calibri"/>
                      </a:endParaRPr>
                    </a:p>
                  </a:txBody>
                  <a:tcPr marL="0" marR="0" marT="15240" marB="0"/>
                </a:tc>
                <a:tc>
                  <a:txBody>
                    <a:bodyPr/>
                    <a:lstStyle/>
                    <a:p>
                      <a:pPr algn="ctr">
                        <a:lnSpc>
                          <a:spcPts val="1425"/>
                        </a:lnSpc>
                        <a:spcBef>
                          <a:spcPts val="120"/>
                        </a:spcBef>
                      </a:pPr>
                      <a:r>
                        <a:rPr sz="1200" spc="-10" dirty="0">
                          <a:solidFill>
                            <a:srgbClr val="585858"/>
                          </a:solidFill>
                          <a:latin typeface="Calibri"/>
                          <a:cs typeface="Calibri"/>
                        </a:rPr>
                        <a:t>91.1%</a:t>
                      </a:r>
                      <a:endParaRPr sz="1200">
                        <a:latin typeface="Calibri"/>
                        <a:cs typeface="Calibri"/>
                      </a:endParaRPr>
                    </a:p>
                  </a:txBody>
                  <a:tcPr marL="0" marR="0" marT="15240" marB="0"/>
                </a:tc>
                <a:tc>
                  <a:txBody>
                    <a:bodyPr/>
                    <a:lstStyle/>
                    <a:p>
                      <a:pPr algn="ctr">
                        <a:lnSpc>
                          <a:spcPts val="1425"/>
                        </a:lnSpc>
                        <a:spcBef>
                          <a:spcPts val="120"/>
                        </a:spcBef>
                      </a:pPr>
                      <a:r>
                        <a:rPr sz="1200" spc="-10" dirty="0">
                          <a:solidFill>
                            <a:srgbClr val="585858"/>
                          </a:solidFill>
                          <a:latin typeface="Calibri"/>
                          <a:cs typeface="Calibri"/>
                        </a:rPr>
                        <a:t>87.5%</a:t>
                      </a:r>
                      <a:endParaRPr sz="1200">
                        <a:latin typeface="Calibri"/>
                        <a:cs typeface="Calibri"/>
                      </a:endParaRPr>
                    </a:p>
                  </a:txBody>
                  <a:tcPr marL="0" marR="0" marT="15240" marB="0"/>
                </a:tc>
                <a:tc>
                  <a:txBody>
                    <a:bodyPr/>
                    <a:lstStyle/>
                    <a:p>
                      <a:pPr marL="140970" algn="ctr">
                        <a:lnSpc>
                          <a:spcPts val="1425"/>
                        </a:lnSpc>
                        <a:spcBef>
                          <a:spcPts val="120"/>
                        </a:spcBef>
                      </a:pPr>
                      <a:r>
                        <a:rPr sz="1200" spc="-10" dirty="0">
                          <a:solidFill>
                            <a:srgbClr val="585858"/>
                          </a:solidFill>
                          <a:latin typeface="Calibri"/>
                          <a:cs typeface="Calibri"/>
                        </a:rPr>
                        <a:t>91.8%</a:t>
                      </a:r>
                      <a:endParaRPr sz="1200">
                        <a:latin typeface="Calibri"/>
                        <a:cs typeface="Calibri"/>
                      </a:endParaRPr>
                    </a:p>
                  </a:txBody>
                  <a:tcPr marL="0" marR="0" marT="15240" marB="0"/>
                </a:tc>
                <a:extLst>
                  <a:ext uri="{0D108BD9-81ED-4DB2-BD59-A6C34878D82A}">
                    <a16:rowId xmlns:a16="http://schemas.microsoft.com/office/drawing/2014/main" val="10002"/>
                  </a:ext>
                </a:extLst>
              </a:tr>
            </a:tbl>
          </a:graphicData>
        </a:graphic>
      </p:graphicFrame>
      <p:sp>
        <p:nvSpPr>
          <p:cNvPr id="5" name="object 5"/>
          <p:cNvSpPr/>
          <p:nvPr/>
        </p:nvSpPr>
        <p:spPr>
          <a:xfrm>
            <a:off x="1562100" y="3752850"/>
            <a:ext cx="76200" cy="85725"/>
          </a:xfrm>
          <a:custGeom>
            <a:avLst/>
            <a:gdLst/>
            <a:ahLst/>
            <a:cxnLst/>
            <a:rect l="l" t="t" r="r" b="b"/>
            <a:pathLst>
              <a:path w="76200" h="85725">
                <a:moveTo>
                  <a:pt x="76200" y="0"/>
                </a:moveTo>
                <a:lnTo>
                  <a:pt x="0" y="0"/>
                </a:lnTo>
                <a:lnTo>
                  <a:pt x="0" y="85725"/>
                </a:lnTo>
                <a:lnTo>
                  <a:pt x="76200" y="85725"/>
                </a:lnTo>
                <a:lnTo>
                  <a:pt x="76200"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1562100" y="3981450"/>
            <a:ext cx="76200" cy="85725"/>
          </a:xfrm>
          <a:custGeom>
            <a:avLst/>
            <a:gdLst/>
            <a:ahLst/>
            <a:cxnLst/>
            <a:rect l="l" t="t" r="r" b="b"/>
            <a:pathLst>
              <a:path w="76200" h="85725">
                <a:moveTo>
                  <a:pt x="76200" y="0"/>
                </a:moveTo>
                <a:lnTo>
                  <a:pt x="0" y="0"/>
                </a:lnTo>
                <a:lnTo>
                  <a:pt x="0" y="85725"/>
                </a:lnTo>
                <a:lnTo>
                  <a:pt x="76200" y="85725"/>
                </a:lnTo>
                <a:lnTo>
                  <a:pt x="7620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a:spLocks noGrp="1"/>
          </p:cNvSpPr>
          <p:nvPr>
            <p:ph type="title"/>
          </p:nvPr>
        </p:nvSpPr>
        <p:spPr>
          <a:xfrm>
            <a:off x="536575" y="166624"/>
            <a:ext cx="6764020" cy="755015"/>
          </a:xfrm>
          <a:prstGeom prst="rect">
            <a:avLst/>
          </a:prstGeom>
        </p:spPr>
        <p:txBody>
          <a:bodyPr vert="horz" wrap="square" lIns="0" tIns="27305" rIns="0" bIns="0" rtlCol="0">
            <a:spAutoFit/>
          </a:bodyPr>
          <a:lstStyle/>
          <a:p>
            <a:pPr marL="12700" marR="5080">
              <a:lnSpc>
                <a:spcPts val="2860"/>
              </a:lnSpc>
              <a:spcBef>
                <a:spcPts val="215"/>
              </a:spcBef>
            </a:pPr>
            <a:r>
              <a:rPr dirty="0"/>
              <a:t>Learners</a:t>
            </a:r>
            <a:r>
              <a:rPr spc="-100" dirty="0"/>
              <a:t> </a:t>
            </a:r>
            <a:r>
              <a:rPr dirty="0"/>
              <a:t>Employed</a:t>
            </a:r>
            <a:r>
              <a:rPr spc="-80" dirty="0"/>
              <a:t> </a:t>
            </a:r>
            <a:r>
              <a:rPr dirty="0"/>
              <a:t>and/or</a:t>
            </a:r>
            <a:r>
              <a:rPr spc="-60" dirty="0"/>
              <a:t> </a:t>
            </a:r>
            <a:r>
              <a:rPr dirty="0"/>
              <a:t>Enrolled</a:t>
            </a:r>
            <a:r>
              <a:rPr spc="-75" dirty="0"/>
              <a:t> </a:t>
            </a:r>
            <a:r>
              <a:rPr dirty="0"/>
              <a:t>Within</a:t>
            </a:r>
            <a:r>
              <a:rPr spc="-20" dirty="0"/>
              <a:t> </a:t>
            </a:r>
            <a:r>
              <a:rPr dirty="0"/>
              <a:t>6</a:t>
            </a:r>
            <a:r>
              <a:rPr spc="-55" dirty="0"/>
              <a:t> </a:t>
            </a:r>
            <a:r>
              <a:rPr dirty="0"/>
              <a:t>Months</a:t>
            </a:r>
            <a:r>
              <a:rPr spc="-40" dirty="0"/>
              <a:t> </a:t>
            </a:r>
            <a:r>
              <a:rPr spc="-25" dirty="0"/>
              <a:t>of </a:t>
            </a:r>
            <a:r>
              <a:rPr spc="-10" dirty="0"/>
              <a:t>Graduation</a:t>
            </a:r>
          </a:p>
        </p:txBody>
      </p:sp>
      <p:grpSp>
        <p:nvGrpSpPr>
          <p:cNvPr id="8" name="Group 5">
            <a:extLst>
              <a:ext uri="{FF2B5EF4-FFF2-40B4-BE49-F238E27FC236}">
                <a16:creationId xmlns:a16="http://schemas.microsoft.com/office/drawing/2014/main" id="{0C6AC090-5F38-BD2A-A229-336738ECB385}"/>
              </a:ext>
            </a:extLst>
          </p:cNvPr>
          <p:cNvGrpSpPr>
            <a:grpSpLocks/>
          </p:cNvGrpSpPr>
          <p:nvPr/>
        </p:nvGrpSpPr>
        <p:grpSpPr bwMode="auto">
          <a:xfrm>
            <a:off x="0" y="4476750"/>
            <a:ext cx="9144000" cy="658415"/>
            <a:chOff x="0" y="5982641"/>
            <a:chExt cx="12192000" cy="876947"/>
          </a:xfrm>
        </p:grpSpPr>
        <p:pic>
          <p:nvPicPr>
            <p:cNvPr id="9" name="Picture 2">
              <a:extLst>
                <a:ext uri="{FF2B5EF4-FFF2-40B4-BE49-F238E27FC236}">
                  <a16:creationId xmlns:a16="http://schemas.microsoft.com/office/drawing/2014/main" id="{3FD82663-4752-BF26-34C9-794EB742F0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E9E42497-C98A-6ED2-3071-5B8686DE64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 descr="A logo for a company&#10;&#10;Description automatically generated">
            <a:extLst>
              <a:ext uri="{FF2B5EF4-FFF2-40B4-BE49-F238E27FC236}">
                <a16:creationId xmlns:a16="http://schemas.microsoft.com/office/drawing/2014/main" id="{F6C86626-EFA6-9698-D7C2-4D672FDF17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Grp="1"/>
          </p:cNvGraphicFramePr>
          <p:nvPr/>
        </p:nvGraphicFramePr>
        <p:xfrm>
          <a:off x="901064" y="1405514"/>
          <a:ext cx="6431913" cy="2915283"/>
        </p:xfrm>
        <a:graphic>
          <a:graphicData uri="http://schemas.openxmlformats.org/drawingml/2006/table">
            <a:tbl>
              <a:tblPr firstRow="1" bandRow="1">
                <a:tableStyleId>{2D5ABB26-0587-4C30-8999-92F81FD0307C}</a:tableStyleId>
              </a:tblPr>
              <a:tblGrid>
                <a:gridCol w="721360">
                  <a:extLst>
                    <a:ext uri="{9D8B030D-6E8A-4147-A177-3AD203B41FA5}">
                      <a16:colId xmlns:a16="http://schemas.microsoft.com/office/drawing/2014/main" val="20000"/>
                    </a:ext>
                  </a:extLst>
                </a:gridCol>
                <a:gridCol w="1473835">
                  <a:extLst>
                    <a:ext uri="{9D8B030D-6E8A-4147-A177-3AD203B41FA5}">
                      <a16:colId xmlns:a16="http://schemas.microsoft.com/office/drawing/2014/main" val="20001"/>
                    </a:ext>
                  </a:extLst>
                </a:gridCol>
                <a:gridCol w="1419859">
                  <a:extLst>
                    <a:ext uri="{9D8B030D-6E8A-4147-A177-3AD203B41FA5}">
                      <a16:colId xmlns:a16="http://schemas.microsoft.com/office/drawing/2014/main" val="20002"/>
                    </a:ext>
                  </a:extLst>
                </a:gridCol>
                <a:gridCol w="1595120">
                  <a:extLst>
                    <a:ext uri="{9D8B030D-6E8A-4147-A177-3AD203B41FA5}">
                      <a16:colId xmlns:a16="http://schemas.microsoft.com/office/drawing/2014/main" val="20003"/>
                    </a:ext>
                  </a:extLst>
                </a:gridCol>
                <a:gridCol w="1221739">
                  <a:extLst>
                    <a:ext uri="{9D8B030D-6E8A-4147-A177-3AD203B41FA5}">
                      <a16:colId xmlns:a16="http://schemas.microsoft.com/office/drawing/2014/main" val="20004"/>
                    </a:ext>
                  </a:extLst>
                </a:gridCol>
              </a:tblGrid>
              <a:tr h="208279">
                <a:tc>
                  <a:txBody>
                    <a:bodyPr/>
                    <a:lstStyle/>
                    <a:p>
                      <a:pPr marR="345440" algn="r">
                        <a:lnSpc>
                          <a:spcPts val="1385"/>
                        </a:lnSpc>
                      </a:pPr>
                      <a:r>
                        <a:rPr sz="1200" spc="-20" dirty="0">
                          <a:solidFill>
                            <a:srgbClr val="585858"/>
                          </a:solidFill>
                          <a:latin typeface="Calibri"/>
                          <a:cs typeface="Calibri"/>
                        </a:rPr>
                        <a:t>100%</a:t>
                      </a:r>
                      <a:endParaRPr sz="1200">
                        <a:latin typeface="Calibri"/>
                        <a:cs typeface="Calibri"/>
                      </a:endParaRPr>
                    </a:p>
                  </a:txBody>
                  <a:tcPr marL="0" marR="0" marT="0" marB="0">
                    <a:solidFill>
                      <a:srgbClr val="FFFFFF"/>
                    </a:solidFill>
                  </a:tcPr>
                </a:tc>
                <a:tc gridSpan="4">
                  <a:txBody>
                    <a:bodyPr/>
                    <a:lstStyle/>
                    <a:p>
                      <a:pPr>
                        <a:lnSpc>
                          <a:spcPct val="100000"/>
                        </a:lnSpc>
                      </a:pPr>
                      <a:endParaRPr sz="1200">
                        <a:latin typeface="Times New Roman"/>
                        <a:cs typeface="Times New Roman"/>
                      </a:endParaRPr>
                    </a:p>
                  </a:txBody>
                  <a:tcPr marL="0" marR="0" marT="0" marB="0">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8780">
                <a:tc>
                  <a:txBody>
                    <a:bodyPr/>
                    <a:lstStyle/>
                    <a:p>
                      <a:pPr marR="344170" algn="r">
                        <a:lnSpc>
                          <a:spcPct val="100000"/>
                        </a:lnSpc>
                        <a:spcBef>
                          <a:spcPts val="800"/>
                        </a:spcBef>
                      </a:pPr>
                      <a:r>
                        <a:rPr sz="1200" spc="-25" dirty="0">
                          <a:solidFill>
                            <a:srgbClr val="585858"/>
                          </a:solidFill>
                          <a:latin typeface="Calibri"/>
                          <a:cs typeface="Calibri"/>
                        </a:rPr>
                        <a:t>96%</a:t>
                      </a:r>
                      <a:endParaRPr sz="1200">
                        <a:latin typeface="Calibri"/>
                        <a:cs typeface="Calibri"/>
                      </a:endParaRPr>
                    </a:p>
                  </a:txBody>
                  <a:tcPr marL="0" marR="0" marT="101600" marB="0">
                    <a:solidFill>
                      <a:srgbClr val="FFFFFF"/>
                    </a:solidFill>
                  </a:tcPr>
                </a:tc>
                <a:tc>
                  <a:txBody>
                    <a:bodyPr/>
                    <a:lstStyle/>
                    <a:p>
                      <a:pPr marL="635" algn="ctr">
                        <a:lnSpc>
                          <a:spcPct val="100000"/>
                        </a:lnSpc>
                        <a:spcBef>
                          <a:spcPts val="120"/>
                        </a:spcBef>
                      </a:pPr>
                      <a:r>
                        <a:rPr sz="1200" b="1" spc="-10" dirty="0">
                          <a:solidFill>
                            <a:srgbClr val="FFFFFF"/>
                          </a:solidFill>
                          <a:latin typeface="Calibri"/>
                          <a:cs typeface="Calibri"/>
                        </a:rPr>
                        <a:t>97.0%</a:t>
                      </a:r>
                      <a:endParaRPr sz="1200">
                        <a:latin typeface="Calibri"/>
                        <a:cs typeface="Calibri"/>
                      </a:endParaRPr>
                    </a:p>
                  </a:txBody>
                  <a:tcPr marL="0" marR="0" marT="15240" marB="0">
                    <a:solidFill>
                      <a:srgbClr val="FFFFFF"/>
                    </a:solidFill>
                  </a:tcPr>
                </a:tc>
                <a:tc>
                  <a:txBody>
                    <a:bodyPr/>
                    <a:lstStyle/>
                    <a:p>
                      <a:pPr marL="634365">
                        <a:lnSpc>
                          <a:spcPct val="100000"/>
                        </a:lnSpc>
                        <a:spcBef>
                          <a:spcPts val="730"/>
                        </a:spcBef>
                      </a:pPr>
                      <a:r>
                        <a:rPr sz="1200" b="1" spc="-10" dirty="0">
                          <a:solidFill>
                            <a:srgbClr val="FFFFFF"/>
                          </a:solidFill>
                          <a:latin typeface="Calibri"/>
                          <a:cs typeface="Calibri"/>
                        </a:rPr>
                        <a:t>96.3%</a:t>
                      </a:r>
                      <a:endParaRPr sz="1200">
                        <a:latin typeface="Calibri"/>
                        <a:cs typeface="Calibri"/>
                      </a:endParaRPr>
                    </a:p>
                  </a:txBody>
                  <a:tcPr marL="0" marR="0" marT="92710" marB="0">
                    <a:solidFill>
                      <a:srgbClr val="FFFFFF"/>
                    </a:solidFill>
                  </a:tcPr>
                </a:tc>
                <a:tc>
                  <a:txBody>
                    <a:bodyPr/>
                    <a:lstStyle/>
                    <a:p>
                      <a:pPr marL="746760">
                        <a:lnSpc>
                          <a:spcPct val="100000"/>
                        </a:lnSpc>
                        <a:spcBef>
                          <a:spcPts val="1180"/>
                        </a:spcBef>
                      </a:pPr>
                      <a:r>
                        <a:rPr sz="1200" b="1" spc="-10" dirty="0">
                          <a:solidFill>
                            <a:srgbClr val="FFFFFF"/>
                          </a:solidFill>
                          <a:latin typeface="Calibri"/>
                          <a:cs typeface="Calibri"/>
                        </a:rPr>
                        <a:t>95.3%</a:t>
                      </a:r>
                      <a:endParaRPr sz="1200" dirty="0">
                        <a:latin typeface="Calibri"/>
                        <a:cs typeface="Calibri"/>
                      </a:endParaRPr>
                    </a:p>
                  </a:txBody>
                  <a:tcPr marL="0" marR="0" marT="149860" marB="0">
                    <a:solidFill>
                      <a:srgbClr val="FFFFFF"/>
                    </a:solidFill>
                  </a:tcPr>
                </a:tc>
                <a:tc>
                  <a:txBody>
                    <a:bodyPr/>
                    <a:lstStyle/>
                    <a:p>
                      <a:pPr>
                        <a:lnSpc>
                          <a:spcPct val="100000"/>
                        </a:lnSpc>
                        <a:spcBef>
                          <a:spcPts val="240"/>
                        </a:spcBef>
                      </a:pPr>
                      <a:endParaRPr sz="1200">
                        <a:latin typeface="Times New Roman"/>
                        <a:cs typeface="Times New Roman"/>
                      </a:endParaRPr>
                    </a:p>
                    <a:p>
                      <a:pPr marR="77470" algn="r">
                        <a:lnSpc>
                          <a:spcPts val="1425"/>
                        </a:lnSpc>
                      </a:pPr>
                      <a:r>
                        <a:rPr sz="1200" b="1" spc="-10" dirty="0">
                          <a:solidFill>
                            <a:srgbClr val="FFFFFF"/>
                          </a:solidFill>
                          <a:latin typeface="Calibri"/>
                          <a:cs typeface="Calibri"/>
                        </a:rPr>
                        <a:t>94.6%</a:t>
                      </a:r>
                      <a:endParaRPr sz="1200">
                        <a:latin typeface="Calibri"/>
                        <a:cs typeface="Calibri"/>
                      </a:endParaRPr>
                    </a:p>
                  </a:txBody>
                  <a:tcPr marL="0" marR="0" marT="30480" marB="0">
                    <a:solidFill>
                      <a:srgbClr val="FFFFFF"/>
                    </a:solidFill>
                  </a:tcPr>
                </a:tc>
                <a:extLst>
                  <a:ext uri="{0D108BD9-81ED-4DB2-BD59-A6C34878D82A}">
                    <a16:rowId xmlns:a16="http://schemas.microsoft.com/office/drawing/2014/main" val="10001"/>
                  </a:ext>
                </a:extLst>
              </a:tr>
              <a:tr h="279400">
                <a:tc>
                  <a:txBody>
                    <a:bodyPr/>
                    <a:lstStyle/>
                    <a:p>
                      <a:pPr marR="344805" algn="r">
                        <a:lnSpc>
                          <a:spcPct val="100000"/>
                        </a:lnSpc>
                        <a:spcBef>
                          <a:spcPts val="160"/>
                        </a:spcBef>
                      </a:pPr>
                      <a:r>
                        <a:rPr sz="1200" spc="-25" dirty="0">
                          <a:solidFill>
                            <a:srgbClr val="585858"/>
                          </a:solidFill>
                          <a:latin typeface="Calibri"/>
                          <a:cs typeface="Calibri"/>
                        </a:rPr>
                        <a:t>92%</a:t>
                      </a:r>
                      <a:endParaRPr sz="1200">
                        <a:latin typeface="Calibri"/>
                        <a:cs typeface="Calibri"/>
                      </a:endParaRPr>
                    </a:p>
                  </a:txBody>
                  <a:tcPr marL="0" marR="0" marT="2032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dirty="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2"/>
                  </a:ext>
                </a:extLst>
              </a:tr>
              <a:tr h="317500">
                <a:tc>
                  <a:txBody>
                    <a:bodyPr/>
                    <a:lstStyle/>
                    <a:p>
                      <a:pPr marR="344170" algn="r">
                        <a:lnSpc>
                          <a:spcPct val="100000"/>
                        </a:lnSpc>
                        <a:spcBef>
                          <a:spcPts val="459"/>
                        </a:spcBef>
                      </a:pPr>
                      <a:r>
                        <a:rPr sz="1200" spc="-25" dirty="0">
                          <a:solidFill>
                            <a:srgbClr val="585858"/>
                          </a:solidFill>
                          <a:latin typeface="Calibri"/>
                          <a:cs typeface="Calibri"/>
                        </a:rPr>
                        <a:t>88%</a:t>
                      </a:r>
                      <a:endParaRPr sz="1200">
                        <a:latin typeface="Calibri"/>
                        <a:cs typeface="Calibri"/>
                      </a:endParaRPr>
                    </a:p>
                  </a:txBody>
                  <a:tcPr marL="0" marR="0" marT="58419"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3"/>
                  </a:ext>
                </a:extLst>
              </a:tr>
              <a:tr h="317500">
                <a:tc>
                  <a:txBody>
                    <a:bodyPr/>
                    <a:lstStyle/>
                    <a:p>
                      <a:pPr marR="344170" algn="r">
                        <a:lnSpc>
                          <a:spcPct val="100000"/>
                        </a:lnSpc>
                        <a:spcBef>
                          <a:spcPts val="459"/>
                        </a:spcBef>
                      </a:pPr>
                      <a:r>
                        <a:rPr sz="1200" spc="-25" dirty="0">
                          <a:solidFill>
                            <a:srgbClr val="585858"/>
                          </a:solidFill>
                          <a:latin typeface="Calibri"/>
                          <a:cs typeface="Calibri"/>
                        </a:rPr>
                        <a:t>84%</a:t>
                      </a:r>
                      <a:endParaRPr sz="1200">
                        <a:latin typeface="Calibri"/>
                        <a:cs typeface="Calibri"/>
                      </a:endParaRPr>
                    </a:p>
                  </a:txBody>
                  <a:tcPr marL="0" marR="0" marT="58419"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4"/>
                  </a:ext>
                </a:extLst>
              </a:tr>
              <a:tr h="317500">
                <a:tc>
                  <a:txBody>
                    <a:bodyPr/>
                    <a:lstStyle/>
                    <a:p>
                      <a:pPr marR="344170" algn="r">
                        <a:lnSpc>
                          <a:spcPct val="100000"/>
                        </a:lnSpc>
                        <a:spcBef>
                          <a:spcPts val="459"/>
                        </a:spcBef>
                      </a:pPr>
                      <a:r>
                        <a:rPr sz="1200" spc="-25" dirty="0">
                          <a:solidFill>
                            <a:srgbClr val="585858"/>
                          </a:solidFill>
                          <a:latin typeface="Calibri"/>
                          <a:cs typeface="Calibri"/>
                        </a:rPr>
                        <a:t>80%</a:t>
                      </a:r>
                      <a:endParaRPr sz="1200" dirty="0">
                        <a:latin typeface="Calibri"/>
                        <a:cs typeface="Calibri"/>
                      </a:endParaRPr>
                    </a:p>
                  </a:txBody>
                  <a:tcPr marL="0" marR="0" marT="58419"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5"/>
                  </a:ext>
                </a:extLst>
              </a:tr>
              <a:tr h="317500">
                <a:tc>
                  <a:txBody>
                    <a:bodyPr/>
                    <a:lstStyle/>
                    <a:p>
                      <a:pPr marR="344170" algn="r">
                        <a:lnSpc>
                          <a:spcPct val="100000"/>
                        </a:lnSpc>
                        <a:spcBef>
                          <a:spcPts val="459"/>
                        </a:spcBef>
                      </a:pPr>
                      <a:r>
                        <a:rPr sz="1200" spc="-25" dirty="0">
                          <a:solidFill>
                            <a:srgbClr val="585858"/>
                          </a:solidFill>
                          <a:latin typeface="Calibri"/>
                          <a:cs typeface="Calibri"/>
                        </a:rPr>
                        <a:t>76%</a:t>
                      </a:r>
                      <a:endParaRPr sz="1200">
                        <a:latin typeface="Calibri"/>
                        <a:cs typeface="Calibri"/>
                      </a:endParaRPr>
                    </a:p>
                  </a:txBody>
                  <a:tcPr marL="0" marR="0" marT="58419"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6"/>
                  </a:ext>
                </a:extLst>
              </a:tr>
              <a:tr h="316865">
                <a:tc>
                  <a:txBody>
                    <a:bodyPr/>
                    <a:lstStyle/>
                    <a:p>
                      <a:pPr marR="344805" algn="r">
                        <a:lnSpc>
                          <a:spcPct val="100000"/>
                        </a:lnSpc>
                        <a:spcBef>
                          <a:spcPts val="459"/>
                        </a:spcBef>
                      </a:pPr>
                      <a:r>
                        <a:rPr sz="1200" spc="-25" dirty="0">
                          <a:solidFill>
                            <a:srgbClr val="585858"/>
                          </a:solidFill>
                          <a:latin typeface="Calibri"/>
                          <a:cs typeface="Calibri"/>
                        </a:rPr>
                        <a:t>72%</a:t>
                      </a:r>
                      <a:endParaRPr sz="1200">
                        <a:latin typeface="Calibri"/>
                        <a:cs typeface="Calibri"/>
                      </a:endParaRPr>
                    </a:p>
                  </a:txBody>
                  <a:tcPr marL="0" marR="0" marT="58419"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extLst>
                  <a:ext uri="{0D108BD9-81ED-4DB2-BD59-A6C34878D82A}">
                    <a16:rowId xmlns:a16="http://schemas.microsoft.com/office/drawing/2014/main" val="10007"/>
                  </a:ext>
                </a:extLst>
              </a:tr>
              <a:tr h="441959">
                <a:tc>
                  <a:txBody>
                    <a:bodyPr/>
                    <a:lstStyle/>
                    <a:p>
                      <a:pPr marR="344170" algn="r">
                        <a:lnSpc>
                          <a:spcPct val="100000"/>
                        </a:lnSpc>
                        <a:spcBef>
                          <a:spcPts val="459"/>
                        </a:spcBef>
                      </a:pPr>
                      <a:r>
                        <a:rPr sz="1200" spc="-25" dirty="0">
                          <a:solidFill>
                            <a:srgbClr val="585858"/>
                          </a:solidFill>
                          <a:latin typeface="Calibri"/>
                          <a:cs typeface="Calibri"/>
                        </a:rPr>
                        <a:t>68%</a:t>
                      </a:r>
                      <a:endParaRPr sz="1200">
                        <a:latin typeface="Calibri"/>
                        <a:cs typeface="Calibri"/>
                      </a:endParaRPr>
                    </a:p>
                  </a:txBody>
                  <a:tcPr marL="0" marR="0" marT="58419" marB="0">
                    <a:solidFill>
                      <a:srgbClr val="FFFFFF"/>
                    </a:solidFill>
                  </a:tcPr>
                </a:tc>
                <a:tc>
                  <a:txBody>
                    <a:bodyPr/>
                    <a:lstStyle/>
                    <a:p>
                      <a:pPr>
                        <a:lnSpc>
                          <a:spcPct val="100000"/>
                        </a:lnSpc>
                        <a:spcBef>
                          <a:spcPts val="580"/>
                        </a:spcBef>
                      </a:pPr>
                      <a:endParaRPr sz="1200">
                        <a:latin typeface="Times New Roman"/>
                        <a:cs typeface="Times New Roman"/>
                      </a:endParaRPr>
                    </a:p>
                    <a:p>
                      <a:pPr marL="351790">
                        <a:lnSpc>
                          <a:spcPts val="1425"/>
                        </a:lnSpc>
                      </a:pPr>
                      <a:r>
                        <a:rPr sz="1200" b="1" spc="-10" dirty="0">
                          <a:solidFill>
                            <a:srgbClr val="585858"/>
                          </a:solidFill>
                          <a:latin typeface="Calibri"/>
                          <a:cs typeface="Calibri"/>
                        </a:rPr>
                        <a:t>Alamo</a:t>
                      </a:r>
                      <a:endParaRPr sz="1200">
                        <a:latin typeface="Calibri"/>
                        <a:cs typeface="Calibri"/>
                      </a:endParaRPr>
                    </a:p>
                  </a:txBody>
                  <a:tcPr marL="0" marR="0" marT="73660" marB="0">
                    <a:solidFill>
                      <a:srgbClr val="FFFFFF"/>
                    </a:solidFill>
                  </a:tcPr>
                </a:tc>
                <a:tc>
                  <a:txBody>
                    <a:bodyPr/>
                    <a:lstStyle/>
                    <a:p>
                      <a:pPr>
                        <a:lnSpc>
                          <a:spcPct val="100000"/>
                        </a:lnSpc>
                        <a:spcBef>
                          <a:spcPts val="580"/>
                        </a:spcBef>
                      </a:pPr>
                      <a:endParaRPr sz="1200">
                        <a:latin typeface="Times New Roman"/>
                        <a:cs typeface="Times New Roman"/>
                      </a:endParaRPr>
                    </a:p>
                    <a:p>
                      <a:pPr marR="83820" algn="ctr">
                        <a:lnSpc>
                          <a:spcPts val="1425"/>
                        </a:lnSpc>
                      </a:pPr>
                      <a:r>
                        <a:rPr sz="1200" b="1" spc="-25" dirty="0">
                          <a:solidFill>
                            <a:srgbClr val="585858"/>
                          </a:solidFill>
                          <a:latin typeface="Calibri"/>
                          <a:cs typeface="Calibri"/>
                        </a:rPr>
                        <a:t>SAC</a:t>
                      </a:r>
                      <a:endParaRPr sz="1200">
                        <a:latin typeface="Calibri"/>
                        <a:cs typeface="Calibri"/>
                      </a:endParaRPr>
                    </a:p>
                  </a:txBody>
                  <a:tcPr marL="0" marR="0" marT="73660" marB="0">
                    <a:solidFill>
                      <a:srgbClr val="FFFFFF"/>
                    </a:solidFill>
                  </a:tcPr>
                </a:tc>
                <a:tc>
                  <a:txBody>
                    <a:bodyPr/>
                    <a:lstStyle/>
                    <a:p>
                      <a:pPr>
                        <a:lnSpc>
                          <a:spcPct val="100000"/>
                        </a:lnSpc>
                        <a:spcBef>
                          <a:spcPts val="580"/>
                        </a:spcBef>
                      </a:pPr>
                      <a:endParaRPr sz="1200">
                        <a:latin typeface="Times New Roman"/>
                        <a:cs typeface="Times New Roman"/>
                      </a:endParaRPr>
                    </a:p>
                    <a:p>
                      <a:pPr marL="398145">
                        <a:lnSpc>
                          <a:spcPts val="1425"/>
                        </a:lnSpc>
                      </a:pPr>
                      <a:r>
                        <a:rPr sz="1200" b="1" dirty="0">
                          <a:solidFill>
                            <a:srgbClr val="585858"/>
                          </a:solidFill>
                          <a:latin typeface="Calibri"/>
                          <a:cs typeface="Calibri"/>
                        </a:rPr>
                        <a:t>Texas</a:t>
                      </a:r>
                      <a:r>
                        <a:rPr sz="1200" b="1" spc="-15" dirty="0">
                          <a:solidFill>
                            <a:srgbClr val="585858"/>
                          </a:solidFill>
                          <a:latin typeface="Calibri"/>
                          <a:cs typeface="Calibri"/>
                        </a:rPr>
                        <a:t> </a:t>
                      </a:r>
                      <a:r>
                        <a:rPr sz="1200" b="1" dirty="0">
                          <a:solidFill>
                            <a:srgbClr val="585858"/>
                          </a:solidFill>
                          <a:latin typeface="Calibri"/>
                          <a:cs typeface="Calibri"/>
                        </a:rPr>
                        <a:t>CC</a:t>
                      </a:r>
                      <a:r>
                        <a:rPr sz="1200" b="1" spc="-15" dirty="0">
                          <a:solidFill>
                            <a:srgbClr val="585858"/>
                          </a:solidFill>
                          <a:latin typeface="Calibri"/>
                          <a:cs typeface="Calibri"/>
                        </a:rPr>
                        <a:t> </a:t>
                      </a:r>
                      <a:r>
                        <a:rPr sz="1200" b="1" spc="-25" dirty="0">
                          <a:solidFill>
                            <a:srgbClr val="585858"/>
                          </a:solidFill>
                          <a:latin typeface="Calibri"/>
                          <a:cs typeface="Calibri"/>
                        </a:rPr>
                        <a:t>Avg</a:t>
                      </a:r>
                      <a:endParaRPr sz="1200">
                        <a:latin typeface="Calibri"/>
                        <a:cs typeface="Calibri"/>
                      </a:endParaRPr>
                    </a:p>
                  </a:txBody>
                  <a:tcPr marL="0" marR="0" marT="73660" marB="0">
                    <a:solidFill>
                      <a:srgbClr val="FFFFFF"/>
                    </a:solidFill>
                  </a:tcPr>
                </a:tc>
                <a:tc>
                  <a:txBody>
                    <a:bodyPr/>
                    <a:lstStyle/>
                    <a:p>
                      <a:pPr>
                        <a:lnSpc>
                          <a:spcPct val="100000"/>
                        </a:lnSpc>
                        <a:spcBef>
                          <a:spcPts val="580"/>
                        </a:spcBef>
                      </a:pPr>
                      <a:endParaRPr sz="1200" dirty="0">
                        <a:latin typeface="Times New Roman"/>
                        <a:cs typeface="Times New Roman"/>
                      </a:endParaRPr>
                    </a:p>
                    <a:p>
                      <a:pPr marR="24130" algn="r">
                        <a:lnSpc>
                          <a:spcPts val="1425"/>
                        </a:lnSpc>
                      </a:pPr>
                      <a:r>
                        <a:rPr sz="1200" b="1" dirty="0">
                          <a:solidFill>
                            <a:srgbClr val="585858"/>
                          </a:solidFill>
                          <a:latin typeface="Calibri"/>
                          <a:cs typeface="Calibri"/>
                        </a:rPr>
                        <a:t>National</a:t>
                      </a:r>
                      <a:r>
                        <a:rPr sz="1200" b="1" spc="-65" dirty="0">
                          <a:solidFill>
                            <a:srgbClr val="585858"/>
                          </a:solidFill>
                          <a:latin typeface="Calibri"/>
                          <a:cs typeface="Calibri"/>
                        </a:rPr>
                        <a:t> </a:t>
                      </a:r>
                      <a:r>
                        <a:rPr sz="1200" b="1" spc="-25" dirty="0">
                          <a:solidFill>
                            <a:srgbClr val="585858"/>
                          </a:solidFill>
                          <a:latin typeface="Calibri"/>
                          <a:cs typeface="Calibri"/>
                        </a:rPr>
                        <a:t>Avg</a:t>
                      </a:r>
                      <a:endParaRPr sz="1200" dirty="0">
                        <a:latin typeface="Calibri"/>
                        <a:cs typeface="Calibri"/>
                      </a:endParaRPr>
                    </a:p>
                  </a:txBody>
                  <a:tcPr marL="0" marR="0" marT="73660" marB="0">
                    <a:solidFill>
                      <a:srgbClr val="FFFFFF"/>
                    </a:solidFill>
                  </a:tcPr>
                </a:tc>
                <a:extLst>
                  <a:ext uri="{0D108BD9-81ED-4DB2-BD59-A6C34878D82A}">
                    <a16:rowId xmlns:a16="http://schemas.microsoft.com/office/drawing/2014/main" val="10008"/>
                  </a:ext>
                </a:extLst>
              </a:tr>
            </a:tbl>
          </a:graphicData>
        </a:graphic>
      </p:graphicFrame>
      <p:sp>
        <p:nvSpPr>
          <p:cNvPr id="6" name="object 6"/>
          <p:cNvSpPr txBox="1">
            <a:spLocks noGrp="1"/>
          </p:cNvSpPr>
          <p:nvPr>
            <p:ph type="title"/>
          </p:nvPr>
        </p:nvSpPr>
        <p:spPr>
          <a:xfrm>
            <a:off x="872172" y="242824"/>
            <a:ext cx="7049770" cy="755015"/>
          </a:xfrm>
          <a:prstGeom prst="rect">
            <a:avLst/>
          </a:prstGeom>
        </p:spPr>
        <p:txBody>
          <a:bodyPr vert="horz" wrap="square" lIns="0" tIns="27305" rIns="0" bIns="0" rtlCol="0">
            <a:spAutoFit/>
          </a:bodyPr>
          <a:lstStyle/>
          <a:p>
            <a:pPr marL="12700" marR="5080">
              <a:lnSpc>
                <a:spcPts val="2860"/>
              </a:lnSpc>
              <a:spcBef>
                <a:spcPts val="215"/>
              </a:spcBef>
            </a:pPr>
            <a:r>
              <a:rPr dirty="0"/>
              <a:t>Would</a:t>
            </a:r>
            <a:r>
              <a:rPr spc="-55" dirty="0"/>
              <a:t> </a:t>
            </a:r>
            <a:r>
              <a:rPr dirty="0"/>
              <a:t>you</a:t>
            </a:r>
            <a:r>
              <a:rPr spc="-55" dirty="0"/>
              <a:t> </a:t>
            </a:r>
            <a:r>
              <a:rPr dirty="0"/>
              <a:t>Recommend</a:t>
            </a:r>
            <a:r>
              <a:rPr spc="15" dirty="0"/>
              <a:t> </a:t>
            </a:r>
            <a:r>
              <a:rPr dirty="0"/>
              <a:t>this</a:t>
            </a:r>
            <a:r>
              <a:rPr spc="-10" dirty="0"/>
              <a:t> </a:t>
            </a:r>
            <a:r>
              <a:rPr dirty="0"/>
              <a:t>College</a:t>
            </a:r>
            <a:r>
              <a:rPr spc="-35" dirty="0"/>
              <a:t> </a:t>
            </a:r>
            <a:r>
              <a:rPr dirty="0"/>
              <a:t>to</a:t>
            </a:r>
            <a:r>
              <a:rPr spc="-35" dirty="0"/>
              <a:t> </a:t>
            </a:r>
            <a:r>
              <a:rPr dirty="0"/>
              <a:t>a</a:t>
            </a:r>
            <a:r>
              <a:rPr spc="-20" dirty="0"/>
              <a:t> </a:t>
            </a:r>
            <a:r>
              <a:rPr dirty="0"/>
              <a:t>Friend</a:t>
            </a:r>
            <a:r>
              <a:rPr spc="-50" dirty="0"/>
              <a:t> </a:t>
            </a:r>
            <a:r>
              <a:rPr dirty="0"/>
              <a:t>or</a:t>
            </a:r>
            <a:r>
              <a:rPr spc="-40" dirty="0"/>
              <a:t> </a:t>
            </a:r>
            <a:r>
              <a:rPr spc="-10" dirty="0"/>
              <a:t>Family Member?</a:t>
            </a:r>
          </a:p>
        </p:txBody>
      </p:sp>
      <p:grpSp>
        <p:nvGrpSpPr>
          <p:cNvPr id="7" name="Group 5">
            <a:extLst>
              <a:ext uri="{FF2B5EF4-FFF2-40B4-BE49-F238E27FC236}">
                <a16:creationId xmlns:a16="http://schemas.microsoft.com/office/drawing/2014/main" id="{CE63C96F-BE96-B9EE-5E14-5898FDCC30D2}"/>
              </a:ext>
            </a:extLst>
          </p:cNvPr>
          <p:cNvGrpSpPr>
            <a:grpSpLocks/>
          </p:cNvGrpSpPr>
          <p:nvPr/>
        </p:nvGrpSpPr>
        <p:grpSpPr bwMode="auto">
          <a:xfrm>
            <a:off x="0" y="4476750"/>
            <a:ext cx="9144000" cy="658415"/>
            <a:chOff x="0" y="5982641"/>
            <a:chExt cx="12192000" cy="876947"/>
          </a:xfrm>
        </p:grpSpPr>
        <p:pic>
          <p:nvPicPr>
            <p:cNvPr id="8" name="Picture 2">
              <a:extLst>
                <a:ext uri="{FF2B5EF4-FFF2-40B4-BE49-F238E27FC236}">
                  <a16:creationId xmlns:a16="http://schemas.microsoft.com/office/drawing/2014/main" id="{7CF033FD-E8A7-68F9-1B8A-C182380884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B245F7AE-AC28-EB7D-784A-0E80486645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 descr="A logo for a company&#10;&#10;Description automatically generated">
            <a:extLst>
              <a:ext uri="{FF2B5EF4-FFF2-40B4-BE49-F238E27FC236}">
                <a16:creationId xmlns:a16="http://schemas.microsoft.com/office/drawing/2014/main" id="{56326151-5CE1-F723-4553-0F1EE987C8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red and yellow rectangular objects&#10;&#10;Description automatically generated">
            <a:extLst>
              <a:ext uri="{FF2B5EF4-FFF2-40B4-BE49-F238E27FC236}">
                <a16:creationId xmlns:a16="http://schemas.microsoft.com/office/drawing/2014/main" id="{D00484AF-72C1-7AC1-E9A9-72CD00933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442162"/>
            <a:ext cx="6381750" cy="2705100"/>
          </a:xfrm>
          <a:prstGeom prst="rect">
            <a:avLst/>
          </a:prstGeom>
        </p:spPr>
      </p:pic>
      <p:sp>
        <p:nvSpPr>
          <p:cNvPr id="16" name="TextBox 15">
            <a:extLst>
              <a:ext uri="{FF2B5EF4-FFF2-40B4-BE49-F238E27FC236}">
                <a16:creationId xmlns:a16="http://schemas.microsoft.com/office/drawing/2014/main" id="{4C627680-3147-753B-7D8D-57A9A87F6DB9}"/>
              </a:ext>
            </a:extLst>
          </p:cNvPr>
          <p:cNvSpPr txBox="1"/>
          <p:nvPr/>
        </p:nvSpPr>
        <p:spPr>
          <a:xfrm>
            <a:off x="1905000" y="1809750"/>
            <a:ext cx="609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97.0%</a:t>
            </a:r>
          </a:p>
        </p:txBody>
      </p:sp>
      <p:sp>
        <p:nvSpPr>
          <p:cNvPr id="17" name="TextBox 16">
            <a:extLst>
              <a:ext uri="{FF2B5EF4-FFF2-40B4-BE49-F238E27FC236}">
                <a16:creationId xmlns:a16="http://schemas.microsoft.com/office/drawing/2014/main" id="{D426A7F9-6DE5-970F-AFCB-D53F066F004B}"/>
              </a:ext>
            </a:extLst>
          </p:cNvPr>
          <p:cNvSpPr txBox="1"/>
          <p:nvPr/>
        </p:nvSpPr>
        <p:spPr>
          <a:xfrm>
            <a:off x="3467100" y="1885950"/>
            <a:ext cx="609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96.3%</a:t>
            </a:r>
          </a:p>
        </p:txBody>
      </p:sp>
      <p:sp>
        <p:nvSpPr>
          <p:cNvPr id="18" name="TextBox 17">
            <a:extLst>
              <a:ext uri="{FF2B5EF4-FFF2-40B4-BE49-F238E27FC236}">
                <a16:creationId xmlns:a16="http://schemas.microsoft.com/office/drawing/2014/main" id="{AFB21C7C-A836-C834-B794-3247E11458C4}"/>
              </a:ext>
            </a:extLst>
          </p:cNvPr>
          <p:cNvSpPr txBox="1"/>
          <p:nvPr/>
        </p:nvSpPr>
        <p:spPr>
          <a:xfrm>
            <a:off x="5029200" y="1948249"/>
            <a:ext cx="609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95.3%</a:t>
            </a:r>
          </a:p>
        </p:txBody>
      </p:sp>
      <p:sp>
        <p:nvSpPr>
          <p:cNvPr id="19" name="TextBox 18">
            <a:extLst>
              <a:ext uri="{FF2B5EF4-FFF2-40B4-BE49-F238E27FC236}">
                <a16:creationId xmlns:a16="http://schemas.microsoft.com/office/drawing/2014/main" id="{F1AF6834-AF49-59FB-9D01-C61E012CC45B}"/>
              </a:ext>
            </a:extLst>
          </p:cNvPr>
          <p:cNvSpPr txBox="1"/>
          <p:nvPr/>
        </p:nvSpPr>
        <p:spPr>
          <a:xfrm>
            <a:off x="6577632" y="1948249"/>
            <a:ext cx="6096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rPr>
              <a:t>94.6%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3400" y="0"/>
            <a:ext cx="8077200" cy="4400550"/>
            <a:chOff x="533400" y="0"/>
            <a:chExt cx="8077200" cy="4400550"/>
          </a:xfrm>
        </p:grpSpPr>
        <p:sp>
          <p:nvSpPr>
            <p:cNvPr id="3" name="object 3"/>
            <p:cNvSpPr/>
            <p:nvPr/>
          </p:nvSpPr>
          <p:spPr>
            <a:xfrm>
              <a:off x="533400" y="0"/>
              <a:ext cx="8077200" cy="4400550"/>
            </a:xfrm>
            <a:custGeom>
              <a:avLst/>
              <a:gdLst/>
              <a:ahLst/>
              <a:cxnLst/>
              <a:rect l="l" t="t" r="r" b="b"/>
              <a:pathLst>
                <a:path w="8077200" h="4400550">
                  <a:moveTo>
                    <a:pt x="8077200" y="0"/>
                  </a:moveTo>
                  <a:lnTo>
                    <a:pt x="0" y="0"/>
                  </a:lnTo>
                  <a:lnTo>
                    <a:pt x="0" y="4400550"/>
                  </a:lnTo>
                  <a:lnTo>
                    <a:pt x="8077200" y="4400550"/>
                  </a:lnTo>
                  <a:lnTo>
                    <a:pt x="80772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1524000" y="1038161"/>
              <a:ext cx="6672326" cy="3052826"/>
            </a:xfrm>
            <a:prstGeom prst="rect">
              <a:avLst/>
            </a:prstGeom>
          </p:spPr>
        </p:pic>
      </p:grpSp>
      <p:sp>
        <p:nvSpPr>
          <p:cNvPr id="5" name="object 5"/>
          <p:cNvSpPr txBox="1"/>
          <p:nvPr/>
        </p:nvSpPr>
        <p:spPr>
          <a:xfrm>
            <a:off x="1134744" y="2400045"/>
            <a:ext cx="286385" cy="17684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85%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18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80%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19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75%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19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70%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1134744" y="1359217"/>
            <a:ext cx="286385" cy="7289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95%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19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90%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2078735" y="4150359"/>
            <a:ext cx="43307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585858"/>
                </a:solidFill>
                <a:effectLst/>
                <a:uLnTx/>
                <a:uFillTx/>
                <a:latin typeface="Calibri"/>
                <a:cs typeface="Calibri"/>
              </a:rPr>
              <a:t>Alamo</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3417951" y="4150359"/>
            <a:ext cx="84328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585858"/>
                </a:solidFill>
                <a:effectLst/>
                <a:uLnTx/>
                <a:uFillTx/>
                <a:latin typeface="Calibri"/>
                <a:cs typeface="Calibri"/>
              </a:rPr>
              <a:t>National</a:t>
            </a:r>
            <a:r>
              <a:rPr kumimoji="0" sz="1200" b="1" i="0" u="none" strike="noStrike" kern="0" cap="none" spc="-65" normalizeH="0" baseline="0" noProof="0" dirty="0">
                <a:ln>
                  <a:noFill/>
                </a:ln>
                <a:solidFill>
                  <a:srgbClr val="585858"/>
                </a:solidFill>
                <a:effectLst/>
                <a:uLnTx/>
                <a:uFillTx/>
                <a:latin typeface="Calibri"/>
                <a:cs typeface="Calibri"/>
              </a:rPr>
              <a:t> </a:t>
            </a:r>
            <a:r>
              <a:rPr kumimoji="0" sz="1200" b="1"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4935220" y="4150359"/>
            <a:ext cx="84963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585858"/>
                </a:solidFill>
                <a:effectLst/>
                <a:uLnTx/>
                <a:uFillTx/>
                <a:latin typeface="Calibri"/>
                <a:cs typeface="Calibri"/>
              </a:rPr>
              <a:t>Texas</a:t>
            </a:r>
            <a:r>
              <a:rPr kumimoji="0" sz="1200" b="1" i="0" u="none" strike="noStrike" kern="0" cap="none" spc="-15" normalizeH="0" baseline="0" noProof="0" dirty="0">
                <a:ln>
                  <a:noFill/>
                </a:ln>
                <a:solidFill>
                  <a:srgbClr val="585858"/>
                </a:solidFill>
                <a:effectLst/>
                <a:uLnTx/>
                <a:uFillTx/>
                <a:latin typeface="Calibri"/>
                <a:cs typeface="Calibri"/>
              </a:rPr>
              <a:t> </a:t>
            </a:r>
            <a:r>
              <a:rPr kumimoji="0" sz="1200" b="1" i="0" u="none" strike="noStrike" kern="0" cap="none" spc="0" normalizeH="0" baseline="0" noProof="0" dirty="0">
                <a:ln>
                  <a:noFill/>
                </a:ln>
                <a:solidFill>
                  <a:srgbClr val="585858"/>
                </a:solidFill>
                <a:effectLst/>
                <a:uLnTx/>
                <a:uFillTx/>
                <a:latin typeface="Calibri"/>
                <a:cs typeface="Calibri"/>
              </a:rPr>
              <a:t>CC</a:t>
            </a:r>
            <a:r>
              <a:rPr kumimoji="0" sz="1200" b="1" i="0" u="none" strike="noStrike" kern="0" cap="none" spc="-15" normalizeH="0" baseline="0" noProof="0" dirty="0">
                <a:ln>
                  <a:noFill/>
                </a:ln>
                <a:solidFill>
                  <a:srgbClr val="585858"/>
                </a:solidFill>
                <a:effectLst/>
                <a:uLnTx/>
                <a:uFillTx/>
                <a:latin typeface="Calibri"/>
                <a:cs typeface="Calibri"/>
              </a:rPr>
              <a:t> </a:t>
            </a:r>
            <a:r>
              <a:rPr kumimoji="0" sz="1200" b="1"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6747891" y="4150359"/>
            <a:ext cx="26797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25" normalizeH="0" baseline="0" noProof="0" dirty="0">
                <a:ln>
                  <a:noFill/>
                </a:ln>
                <a:solidFill>
                  <a:srgbClr val="585858"/>
                </a:solidFill>
                <a:effectLst/>
                <a:uLnTx/>
                <a:uFillTx/>
                <a:latin typeface="Calibri"/>
                <a:cs typeface="Calibri"/>
              </a:rPr>
              <a:t>SAC</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2266060" y="2100262"/>
            <a:ext cx="4127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FFFFFF"/>
                </a:solidFill>
                <a:effectLst/>
                <a:uLnTx/>
                <a:uFillTx/>
                <a:latin typeface="Calibri"/>
                <a:cs typeface="Calibri"/>
              </a:rPr>
              <a:t>87.9%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3789045" y="2120582"/>
            <a:ext cx="4127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FFFFFF"/>
                </a:solidFill>
                <a:effectLst/>
                <a:uLnTx/>
                <a:uFillTx/>
                <a:latin typeface="Calibri"/>
                <a:cs typeface="Calibri"/>
              </a:rPr>
              <a:t>87.6%</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5312155" y="2089467"/>
            <a:ext cx="4127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FFFFFF"/>
                </a:solidFill>
                <a:effectLst/>
                <a:uLnTx/>
                <a:uFillTx/>
                <a:latin typeface="Calibri"/>
                <a:cs typeface="Calibri"/>
              </a:rPr>
              <a:t>87.9%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6882765" y="2162238"/>
            <a:ext cx="41275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rgbClr val="FFFFFF"/>
                </a:solidFill>
                <a:effectLst/>
                <a:uLnTx/>
                <a:uFillTx/>
                <a:latin typeface="Calibri"/>
                <a:cs typeface="Calibri"/>
              </a:rPr>
              <a:t>87.2%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a:spLocks noGrp="1"/>
          </p:cNvSpPr>
          <p:nvPr>
            <p:ph type="ctrTitle"/>
          </p:nvPr>
        </p:nvSpPr>
        <p:spPr>
          <a:prstGeom prst="rect">
            <a:avLst/>
          </a:prstGeom>
        </p:spPr>
        <p:txBody>
          <a:bodyPr vert="horz" wrap="square" lIns="0" tIns="16510" rIns="0" bIns="0" rtlCol="0">
            <a:spAutoFit/>
          </a:bodyPr>
          <a:lstStyle/>
          <a:p>
            <a:pPr marL="355600" marR="5080">
              <a:lnSpc>
                <a:spcPct val="100000"/>
              </a:lnSpc>
              <a:spcBef>
                <a:spcPts val="130"/>
              </a:spcBef>
            </a:pPr>
            <a:r>
              <a:rPr sz="2000" dirty="0"/>
              <a:t>Percentage</a:t>
            </a:r>
            <a:r>
              <a:rPr sz="2000" spc="-70" dirty="0"/>
              <a:t> </a:t>
            </a:r>
            <a:r>
              <a:rPr sz="2000" dirty="0"/>
              <a:t>of</a:t>
            </a:r>
            <a:r>
              <a:rPr sz="2000" spc="-65" dirty="0"/>
              <a:t> </a:t>
            </a:r>
            <a:r>
              <a:rPr sz="2000" dirty="0"/>
              <a:t>Students</a:t>
            </a:r>
            <a:r>
              <a:rPr sz="2000" spc="-65" dirty="0"/>
              <a:t> </a:t>
            </a:r>
            <a:r>
              <a:rPr sz="2000" dirty="0"/>
              <a:t>Rating</a:t>
            </a:r>
            <a:r>
              <a:rPr sz="2000" spc="-15" dirty="0"/>
              <a:t> </a:t>
            </a:r>
            <a:r>
              <a:rPr sz="2000" dirty="0"/>
              <a:t>their</a:t>
            </a:r>
            <a:r>
              <a:rPr sz="2000" spc="-60" dirty="0"/>
              <a:t> </a:t>
            </a:r>
            <a:r>
              <a:rPr sz="2000" dirty="0"/>
              <a:t>Entire Educational</a:t>
            </a:r>
            <a:r>
              <a:rPr sz="2000" spc="-35" dirty="0"/>
              <a:t> </a:t>
            </a:r>
            <a:r>
              <a:rPr sz="2000" dirty="0"/>
              <a:t>Experience</a:t>
            </a:r>
            <a:r>
              <a:rPr sz="2000" spc="-5" dirty="0"/>
              <a:t> </a:t>
            </a:r>
            <a:r>
              <a:rPr sz="2000" dirty="0"/>
              <a:t>as</a:t>
            </a:r>
            <a:r>
              <a:rPr sz="2000" spc="-60" dirty="0"/>
              <a:t> </a:t>
            </a:r>
            <a:r>
              <a:rPr sz="2000" spc="-10" dirty="0"/>
              <a:t>“Good </a:t>
            </a:r>
            <a:r>
              <a:rPr sz="2000" dirty="0"/>
              <a:t>or</a:t>
            </a:r>
            <a:r>
              <a:rPr sz="2000" spc="-5" dirty="0"/>
              <a:t> </a:t>
            </a:r>
            <a:r>
              <a:rPr sz="2000" spc="-10" dirty="0"/>
              <a:t>Excellent”</a:t>
            </a:r>
            <a:endParaRPr sz="2000"/>
          </a:p>
        </p:txBody>
      </p:sp>
      <p:grpSp>
        <p:nvGrpSpPr>
          <p:cNvPr id="16" name="Group 5">
            <a:extLst>
              <a:ext uri="{FF2B5EF4-FFF2-40B4-BE49-F238E27FC236}">
                <a16:creationId xmlns:a16="http://schemas.microsoft.com/office/drawing/2014/main" id="{C375C245-E295-D8C5-1818-2899B443A5C2}"/>
              </a:ext>
            </a:extLst>
          </p:cNvPr>
          <p:cNvGrpSpPr>
            <a:grpSpLocks/>
          </p:cNvGrpSpPr>
          <p:nvPr/>
        </p:nvGrpSpPr>
        <p:grpSpPr bwMode="auto">
          <a:xfrm>
            <a:off x="0" y="4476750"/>
            <a:ext cx="9144000" cy="658415"/>
            <a:chOff x="0" y="5982641"/>
            <a:chExt cx="12192000" cy="876947"/>
          </a:xfrm>
        </p:grpSpPr>
        <p:pic>
          <p:nvPicPr>
            <p:cNvPr id="17" name="Picture 2">
              <a:extLst>
                <a:ext uri="{FF2B5EF4-FFF2-40B4-BE49-F238E27FC236}">
                  <a16:creationId xmlns:a16="http://schemas.microsoft.com/office/drawing/2014/main" id="{B8023D9B-0CB6-53ED-A11C-B66F349617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6BBBEEF2-FF70-7FF7-6596-CB91DAB10D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 descr="A logo for a company&#10;&#10;Description automatically generated">
            <a:extLst>
              <a:ext uri="{FF2B5EF4-FFF2-40B4-BE49-F238E27FC236}">
                <a16:creationId xmlns:a16="http://schemas.microsoft.com/office/drawing/2014/main" id="{E23B65EA-D6C9-6424-E453-CFDE739C9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545" y="319405"/>
            <a:ext cx="8813800" cy="392430"/>
          </a:xfrm>
          <a:prstGeom prst="rect">
            <a:avLst/>
          </a:prstGeom>
        </p:spPr>
        <p:txBody>
          <a:bodyPr vert="horz" wrap="square" lIns="0" tIns="13335" rIns="0" bIns="0" rtlCol="0">
            <a:spAutoFit/>
          </a:bodyPr>
          <a:lstStyle/>
          <a:p>
            <a:pPr marL="12700">
              <a:lnSpc>
                <a:spcPct val="100000"/>
              </a:lnSpc>
              <a:spcBef>
                <a:spcPts val="105"/>
              </a:spcBef>
            </a:pPr>
            <a:r>
              <a:rPr dirty="0"/>
              <a:t>Ruffalo</a:t>
            </a:r>
            <a:r>
              <a:rPr spc="-30" dirty="0"/>
              <a:t> </a:t>
            </a:r>
            <a:r>
              <a:rPr dirty="0"/>
              <a:t>Noel</a:t>
            </a:r>
            <a:r>
              <a:rPr spc="-50" dirty="0"/>
              <a:t> </a:t>
            </a:r>
            <a:r>
              <a:rPr dirty="0"/>
              <a:t>Levitz</a:t>
            </a:r>
            <a:r>
              <a:rPr spc="-15" dirty="0"/>
              <a:t> </a:t>
            </a:r>
            <a:r>
              <a:rPr dirty="0"/>
              <a:t>Results</a:t>
            </a:r>
            <a:r>
              <a:rPr spc="-65" dirty="0"/>
              <a:t> </a:t>
            </a:r>
            <a:r>
              <a:rPr dirty="0"/>
              <a:t>–</a:t>
            </a:r>
            <a:r>
              <a:rPr spc="-25" dirty="0"/>
              <a:t> </a:t>
            </a:r>
            <a:r>
              <a:rPr dirty="0"/>
              <a:t>Spring</a:t>
            </a:r>
            <a:r>
              <a:rPr spc="25" dirty="0"/>
              <a:t> </a:t>
            </a:r>
            <a:r>
              <a:rPr dirty="0"/>
              <a:t>2022</a:t>
            </a:r>
            <a:r>
              <a:rPr spc="350" dirty="0"/>
              <a:t> </a:t>
            </a:r>
            <a:r>
              <a:rPr dirty="0"/>
              <a:t>|</a:t>
            </a:r>
            <a:r>
              <a:rPr spc="375" dirty="0"/>
              <a:t> </a:t>
            </a:r>
            <a:r>
              <a:rPr dirty="0"/>
              <a:t>Student</a:t>
            </a:r>
            <a:r>
              <a:rPr spc="-55" dirty="0"/>
              <a:t> </a:t>
            </a:r>
            <a:r>
              <a:rPr dirty="0"/>
              <a:t>Satisfaction</a:t>
            </a:r>
            <a:r>
              <a:rPr spc="-50" dirty="0"/>
              <a:t> </a:t>
            </a:r>
            <a:r>
              <a:rPr spc="-10" dirty="0"/>
              <a:t>Scores</a:t>
            </a:r>
          </a:p>
        </p:txBody>
      </p:sp>
      <p:grpSp>
        <p:nvGrpSpPr>
          <p:cNvPr id="3" name="object 3"/>
          <p:cNvGrpSpPr/>
          <p:nvPr/>
        </p:nvGrpSpPr>
        <p:grpSpPr>
          <a:xfrm>
            <a:off x="747712" y="1066800"/>
            <a:ext cx="7573009" cy="2429510"/>
            <a:chOff x="747712" y="1066800"/>
            <a:chExt cx="7573009" cy="2429510"/>
          </a:xfrm>
        </p:grpSpPr>
        <p:sp>
          <p:nvSpPr>
            <p:cNvPr id="4" name="object 4"/>
            <p:cNvSpPr/>
            <p:nvPr/>
          </p:nvSpPr>
          <p:spPr>
            <a:xfrm>
              <a:off x="952500" y="1066799"/>
              <a:ext cx="6896100" cy="2428875"/>
            </a:xfrm>
            <a:custGeom>
              <a:avLst/>
              <a:gdLst/>
              <a:ahLst/>
              <a:cxnLst/>
              <a:rect l="l" t="t" r="r" b="b"/>
              <a:pathLst>
                <a:path w="6896100" h="2428875">
                  <a:moveTo>
                    <a:pt x="266700" y="0"/>
                  </a:moveTo>
                  <a:lnTo>
                    <a:pt x="0" y="0"/>
                  </a:lnTo>
                  <a:lnTo>
                    <a:pt x="0" y="2428875"/>
                  </a:lnTo>
                  <a:lnTo>
                    <a:pt x="266700" y="2428875"/>
                  </a:lnTo>
                  <a:lnTo>
                    <a:pt x="266700" y="0"/>
                  </a:lnTo>
                  <a:close/>
                </a:path>
                <a:path w="6896100" h="2428875">
                  <a:moveTo>
                    <a:pt x="1219200" y="819150"/>
                  </a:moveTo>
                  <a:lnTo>
                    <a:pt x="942975" y="819150"/>
                  </a:lnTo>
                  <a:lnTo>
                    <a:pt x="942975" y="2428875"/>
                  </a:lnTo>
                  <a:lnTo>
                    <a:pt x="1219200" y="2428875"/>
                  </a:lnTo>
                  <a:lnTo>
                    <a:pt x="1219200" y="819150"/>
                  </a:lnTo>
                  <a:close/>
                </a:path>
                <a:path w="6896100" h="2428875">
                  <a:moveTo>
                    <a:pt x="2162175" y="1171575"/>
                  </a:moveTo>
                  <a:lnTo>
                    <a:pt x="1895475" y="1171575"/>
                  </a:lnTo>
                  <a:lnTo>
                    <a:pt x="1895475" y="2428875"/>
                  </a:lnTo>
                  <a:lnTo>
                    <a:pt x="2162175" y="2428875"/>
                  </a:lnTo>
                  <a:lnTo>
                    <a:pt x="2162175" y="1171575"/>
                  </a:lnTo>
                  <a:close/>
                </a:path>
                <a:path w="6896100" h="2428875">
                  <a:moveTo>
                    <a:pt x="3105150" y="552450"/>
                  </a:moveTo>
                  <a:lnTo>
                    <a:pt x="2838450" y="552450"/>
                  </a:lnTo>
                  <a:lnTo>
                    <a:pt x="2838450" y="2428875"/>
                  </a:lnTo>
                  <a:lnTo>
                    <a:pt x="3105150" y="2428875"/>
                  </a:lnTo>
                  <a:lnTo>
                    <a:pt x="3105150" y="552450"/>
                  </a:lnTo>
                  <a:close/>
                </a:path>
                <a:path w="6896100" h="2428875">
                  <a:moveTo>
                    <a:pt x="4057650" y="371475"/>
                  </a:moveTo>
                  <a:lnTo>
                    <a:pt x="3781425" y="371475"/>
                  </a:lnTo>
                  <a:lnTo>
                    <a:pt x="3781425" y="2428875"/>
                  </a:lnTo>
                  <a:lnTo>
                    <a:pt x="4057650" y="2428875"/>
                  </a:lnTo>
                  <a:lnTo>
                    <a:pt x="4057650" y="371475"/>
                  </a:lnTo>
                  <a:close/>
                </a:path>
                <a:path w="6896100" h="2428875">
                  <a:moveTo>
                    <a:pt x="5000625" y="742950"/>
                  </a:moveTo>
                  <a:lnTo>
                    <a:pt x="4733925" y="742950"/>
                  </a:lnTo>
                  <a:lnTo>
                    <a:pt x="4733925" y="2428875"/>
                  </a:lnTo>
                  <a:lnTo>
                    <a:pt x="5000625" y="2428875"/>
                  </a:lnTo>
                  <a:lnTo>
                    <a:pt x="5000625" y="742950"/>
                  </a:lnTo>
                  <a:close/>
                </a:path>
                <a:path w="6896100" h="2428875">
                  <a:moveTo>
                    <a:pt x="5943600" y="923925"/>
                  </a:moveTo>
                  <a:lnTo>
                    <a:pt x="5676900" y="923925"/>
                  </a:lnTo>
                  <a:lnTo>
                    <a:pt x="5676900" y="2428875"/>
                  </a:lnTo>
                  <a:lnTo>
                    <a:pt x="5943600" y="2428875"/>
                  </a:lnTo>
                  <a:lnTo>
                    <a:pt x="5943600" y="923925"/>
                  </a:lnTo>
                  <a:close/>
                </a:path>
                <a:path w="6896100" h="2428875">
                  <a:moveTo>
                    <a:pt x="6896100" y="723900"/>
                  </a:moveTo>
                  <a:lnTo>
                    <a:pt x="6619875" y="723900"/>
                  </a:lnTo>
                  <a:lnTo>
                    <a:pt x="6619875" y="2428875"/>
                  </a:lnTo>
                  <a:lnTo>
                    <a:pt x="6896100" y="2428875"/>
                  </a:lnTo>
                  <a:lnTo>
                    <a:pt x="6896100" y="72390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219200" y="1752599"/>
              <a:ext cx="6896100" cy="1743075"/>
            </a:xfrm>
            <a:custGeom>
              <a:avLst/>
              <a:gdLst/>
              <a:ahLst/>
              <a:cxnLst/>
              <a:rect l="l" t="t" r="r" b="b"/>
              <a:pathLst>
                <a:path w="6896100" h="1743075">
                  <a:moveTo>
                    <a:pt x="276225" y="0"/>
                  </a:moveTo>
                  <a:lnTo>
                    <a:pt x="0" y="0"/>
                  </a:lnTo>
                  <a:lnTo>
                    <a:pt x="0" y="1743075"/>
                  </a:lnTo>
                  <a:lnTo>
                    <a:pt x="276225" y="1743075"/>
                  </a:lnTo>
                  <a:lnTo>
                    <a:pt x="276225" y="0"/>
                  </a:lnTo>
                  <a:close/>
                </a:path>
                <a:path w="6896100" h="1743075">
                  <a:moveTo>
                    <a:pt x="1219200" y="742950"/>
                  </a:moveTo>
                  <a:lnTo>
                    <a:pt x="952500" y="742950"/>
                  </a:lnTo>
                  <a:lnTo>
                    <a:pt x="952500" y="1743075"/>
                  </a:lnTo>
                  <a:lnTo>
                    <a:pt x="1219200" y="1743075"/>
                  </a:lnTo>
                  <a:lnTo>
                    <a:pt x="1219200" y="742950"/>
                  </a:lnTo>
                  <a:close/>
                </a:path>
                <a:path w="6896100" h="1743075">
                  <a:moveTo>
                    <a:pt x="2162175" y="514350"/>
                  </a:moveTo>
                  <a:lnTo>
                    <a:pt x="1895475" y="514350"/>
                  </a:lnTo>
                  <a:lnTo>
                    <a:pt x="1895475" y="1743075"/>
                  </a:lnTo>
                  <a:lnTo>
                    <a:pt x="2162175" y="1743075"/>
                  </a:lnTo>
                  <a:lnTo>
                    <a:pt x="2162175" y="514350"/>
                  </a:lnTo>
                  <a:close/>
                </a:path>
                <a:path w="6896100" h="1743075">
                  <a:moveTo>
                    <a:pt x="3114675" y="295275"/>
                  </a:moveTo>
                  <a:lnTo>
                    <a:pt x="2838450" y="295275"/>
                  </a:lnTo>
                  <a:lnTo>
                    <a:pt x="2838450" y="1743075"/>
                  </a:lnTo>
                  <a:lnTo>
                    <a:pt x="3114675" y="1743075"/>
                  </a:lnTo>
                  <a:lnTo>
                    <a:pt x="3114675" y="295275"/>
                  </a:lnTo>
                  <a:close/>
                </a:path>
                <a:path w="6896100" h="1743075">
                  <a:moveTo>
                    <a:pt x="4057650" y="76200"/>
                  </a:moveTo>
                  <a:lnTo>
                    <a:pt x="3790950" y="76200"/>
                  </a:lnTo>
                  <a:lnTo>
                    <a:pt x="3790950" y="1743075"/>
                  </a:lnTo>
                  <a:lnTo>
                    <a:pt x="4057650" y="1743075"/>
                  </a:lnTo>
                  <a:lnTo>
                    <a:pt x="4057650" y="76200"/>
                  </a:lnTo>
                  <a:close/>
                </a:path>
                <a:path w="6896100" h="1743075">
                  <a:moveTo>
                    <a:pt x="5000625" y="428625"/>
                  </a:moveTo>
                  <a:lnTo>
                    <a:pt x="4733925" y="428625"/>
                  </a:lnTo>
                  <a:lnTo>
                    <a:pt x="4733925" y="1743075"/>
                  </a:lnTo>
                  <a:lnTo>
                    <a:pt x="5000625" y="1743075"/>
                  </a:lnTo>
                  <a:lnTo>
                    <a:pt x="5000625" y="428625"/>
                  </a:lnTo>
                  <a:close/>
                </a:path>
                <a:path w="6896100" h="1743075">
                  <a:moveTo>
                    <a:pt x="5953125" y="390525"/>
                  </a:moveTo>
                  <a:lnTo>
                    <a:pt x="5676900" y="390525"/>
                  </a:lnTo>
                  <a:lnTo>
                    <a:pt x="5676900" y="1743075"/>
                  </a:lnTo>
                  <a:lnTo>
                    <a:pt x="5953125" y="1743075"/>
                  </a:lnTo>
                  <a:lnTo>
                    <a:pt x="5953125" y="390525"/>
                  </a:lnTo>
                  <a:close/>
                </a:path>
                <a:path w="6896100" h="1743075">
                  <a:moveTo>
                    <a:pt x="6896100" y="276225"/>
                  </a:moveTo>
                  <a:lnTo>
                    <a:pt x="6629400" y="276225"/>
                  </a:lnTo>
                  <a:lnTo>
                    <a:pt x="6629400" y="1743075"/>
                  </a:lnTo>
                  <a:lnTo>
                    <a:pt x="6896100" y="1743075"/>
                  </a:lnTo>
                  <a:lnTo>
                    <a:pt x="6896100" y="276225"/>
                  </a:lnTo>
                  <a:close/>
                </a:path>
              </a:pathLst>
            </a:custGeom>
            <a:solidFill>
              <a:srgbClr val="7E7E7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747712" y="3490976"/>
              <a:ext cx="7573009" cy="0"/>
            </a:xfrm>
            <a:custGeom>
              <a:avLst/>
              <a:gdLst/>
              <a:ahLst/>
              <a:cxnLst/>
              <a:rect l="l" t="t" r="r" b="b"/>
              <a:pathLst>
                <a:path w="7573009">
                  <a:moveTo>
                    <a:pt x="0" y="0"/>
                  </a:moveTo>
                  <a:lnTo>
                    <a:pt x="7572438" y="0"/>
                  </a:lnTo>
                </a:path>
              </a:pathLst>
            </a:custGeom>
            <a:ln w="9525">
              <a:solidFill>
                <a:srgbClr val="D9D9D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p:nvPr/>
        </p:nvSpPr>
        <p:spPr>
          <a:xfrm>
            <a:off x="962977" y="844232"/>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6.31</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1910079" y="1660588"/>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5.87</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3804284" y="1179352"/>
            <a:ext cx="1196975" cy="396240"/>
          </a:xfrm>
          <a:prstGeom prst="rect">
            <a:avLst/>
          </a:prstGeom>
        </p:spPr>
        <p:txBody>
          <a:bodyPr vert="horz" wrap="square" lIns="0" tIns="52069" rIns="0" bIns="0" rtlCol="0">
            <a:spAutoFit/>
          </a:bodyPr>
          <a:lstStyle/>
          <a:p>
            <a:pPr marL="959485" marR="0" lvl="0" indent="0" defTabSz="914400" eaLnBrk="1" fontAlgn="auto" latinLnBrk="0" hangingPunct="1">
              <a:lnSpc>
                <a:spcPct val="100000"/>
              </a:lnSpc>
              <a:spcBef>
                <a:spcPts val="409"/>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6.11</a:t>
            </a:r>
            <a:endParaRPr kumimoji="0" sz="9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320"/>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6.01</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5698490" y="1586166"/>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5.91</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6645656" y="1771586"/>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5.81</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7592694" y="1568196"/>
            <a:ext cx="250825" cy="17399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5.92</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1233487" y="1530667"/>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5.94</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2180589" y="2272601"/>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5.54</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2831845" y="2012886"/>
            <a:ext cx="571500" cy="174625"/>
          </a:xfrm>
          <a:prstGeom prst="rect">
            <a:avLst/>
          </a:prstGeom>
        </p:spPr>
        <p:txBody>
          <a:bodyPr vert="horz" wrap="square" lIns="0" tIns="15875" rIns="0" bIns="0" rtlCol="0">
            <a:spAutoFit/>
          </a:bodyPr>
          <a:lstStyle/>
          <a:p>
            <a:pPr marL="381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0" normalizeH="0" baseline="0" noProof="0" dirty="0">
                <a:ln>
                  <a:noFill/>
                </a:ln>
                <a:solidFill>
                  <a:srgbClr val="404040"/>
                </a:solidFill>
                <a:effectLst/>
                <a:uLnTx/>
                <a:uFillTx/>
                <a:latin typeface="Calibri"/>
                <a:cs typeface="Calibri"/>
              </a:rPr>
              <a:t>5.68</a:t>
            </a:r>
            <a:r>
              <a:rPr kumimoji="0" sz="950" b="0" i="0" u="none" strike="noStrike" kern="0" cap="none" spc="185" normalizeH="0" baseline="0" noProof="0" dirty="0">
                <a:ln>
                  <a:noFill/>
                </a:ln>
                <a:solidFill>
                  <a:srgbClr val="404040"/>
                </a:solidFill>
                <a:effectLst/>
                <a:uLnTx/>
                <a:uFillTx/>
                <a:latin typeface="Calibri"/>
                <a:cs typeface="Calibri"/>
              </a:rPr>
              <a:t> </a:t>
            </a:r>
            <a:r>
              <a:rPr kumimoji="0" sz="1425" b="0" i="0" u="none" strike="noStrike" kern="0" cap="none" spc="-30" normalizeH="0" baseline="-17543" noProof="0" dirty="0">
                <a:ln>
                  <a:noFill/>
                </a:ln>
                <a:solidFill>
                  <a:srgbClr val="404040"/>
                </a:solidFill>
                <a:effectLst/>
                <a:uLnTx/>
                <a:uFillTx/>
                <a:latin typeface="Calibri"/>
                <a:cs typeface="Calibri"/>
              </a:rPr>
              <a:t>5.66</a:t>
            </a:r>
            <a:endParaRPr kumimoji="0" sz="1425" b="0" i="0" u="none" strike="noStrike" kern="0" cap="none" spc="0" normalizeH="0" baseline="-17543" noProof="0">
              <a:ln>
                <a:noFill/>
              </a:ln>
              <a:solidFill>
                <a:sysClr val="windowText" lastClr="000000"/>
              </a:solidFill>
              <a:effectLst/>
              <a:uLnTx/>
              <a:uFillTx/>
              <a:latin typeface="Calibri"/>
              <a:cs typeface="Calibri"/>
            </a:endParaRPr>
          </a:p>
        </p:txBody>
      </p:sp>
      <p:sp>
        <p:nvSpPr>
          <p:cNvPr id="16" name="object 16"/>
          <p:cNvSpPr txBox="1"/>
          <p:nvPr/>
        </p:nvSpPr>
        <p:spPr>
          <a:xfrm>
            <a:off x="4074795" y="1827783"/>
            <a:ext cx="250825" cy="17399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5.78</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p:nvPr/>
        </p:nvSpPr>
        <p:spPr>
          <a:xfrm>
            <a:off x="5021834" y="1605279"/>
            <a:ext cx="250825" cy="17399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5.90</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p:cNvSpPr txBox="1"/>
          <p:nvPr/>
        </p:nvSpPr>
        <p:spPr>
          <a:xfrm>
            <a:off x="5969380" y="1957704"/>
            <a:ext cx="250190" cy="17399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5.71</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p:cNvSpPr txBox="1"/>
          <p:nvPr/>
        </p:nvSpPr>
        <p:spPr>
          <a:xfrm>
            <a:off x="6916419" y="1920303"/>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5.73</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p:cNvSpPr txBox="1"/>
          <p:nvPr/>
        </p:nvSpPr>
        <p:spPr>
          <a:xfrm>
            <a:off x="7863458" y="1808797"/>
            <a:ext cx="250190"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20" normalizeH="0" baseline="0" noProof="0" dirty="0">
                <a:ln>
                  <a:noFill/>
                </a:ln>
                <a:solidFill>
                  <a:srgbClr val="404040"/>
                </a:solidFill>
                <a:effectLst/>
                <a:uLnTx/>
                <a:uFillTx/>
                <a:latin typeface="Calibri"/>
                <a:cs typeface="Calibri"/>
              </a:rPr>
              <a:t>5.79</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p:cNvSpPr txBox="1"/>
          <p:nvPr/>
        </p:nvSpPr>
        <p:spPr>
          <a:xfrm>
            <a:off x="959485" y="3568065"/>
            <a:ext cx="525145" cy="329565"/>
          </a:xfrm>
          <a:prstGeom prst="rect">
            <a:avLst/>
          </a:prstGeom>
        </p:spPr>
        <p:txBody>
          <a:bodyPr vert="horz" wrap="square" lIns="0" tIns="5080" rIns="0" bIns="0" rtlCol="0">
            <a:spAutoFit/>
          </a:bodyPr>
          <a:lstStyle/>
          <a:p>
            <a:pPr marL="53975" marR="5080" lvl="0" indent="-41910" defTabSz="914400" eaLnBrk="1" fontAlgn="auto" latinLnBrk="0" hangingPunct="1">
              <a:lnSpc>
                <a:spcPct val="107200"/>
              </a:lnSpc>
              <a:spcBef>
                <a:spcPts val="40"/>
              </a:spcBef>
              <a:spcAft>
                <a:spcPts val="0"/>
              </a:spcAft>
              <a:buClrTx/>
              <a:buSzTx/>
              <a:buFontTx/>
              <a:buNone/>
              <a:tabLst/>
              <a:defRPr/>
            </a:pPr>
            <a:r>
              <a:rPr kumimoji="0" sz="950" b="0" i="0" u="none" strike="noStrike" kern="0" cap="none" spc="-10" normalizeH="0" baseline="0" noProof="0" dirty="0">
                <a:ln>
                  <a:noFill/>
                </a:ln>
                <a:solidFill>
                  <a:srgbClr val="585858"/>
                </a:solidFill>
                <a:effectLst/>
                <a:uLnTx/>
                <a:uFillTx/>
                <a:latin typeface="Calibri"/>
                <a:cs typeface="Calibri"/>
              </a:rPr>
              <a:t>Academic Services</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p:cNvSpPr txBox="1"/>
          <p:nvPr/>
        </p:nvSpPr>
        <p:spPr>
          <a:xfrm>
            <a:off x="1727200" y="3568065"/>
            <a:ext cx="883285" cy="17399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0" i="0" u="none" strike="noStrike" kern="0" cap="none" spc="0" normalizeH="0" baseline="0" noProof="0" dirty="0">
                <a:ln>
                  <a:noFill/>
                </a:ln>
                <a:solidFill>
                  <a:srgbClr val="585858"/>
                </a:solidFill>
                <a:effectLst/>
                <a:uLnTx/>
                <a:uFillTx/>
                <a:latin typeface="Calibri"/>
                <a:cs typeface="Calibri"/>
              </a:rPr>
              <a:t>Campus</a:t>
            </a:r>
            <a:r>
              <a:rPr kumimoji="0" sz="950" b="0" i="0" u="none" strike="noStrike" kern="0" cap="none" spc="100" normalizeH="0" baseline="0" noProof="0" dirty="0">
                <a:ln>
                  <a:noFill/>
                </a:ln>
                <a:solidFill>
                  <a:srgbClr val="585858"/>
                </a:solidFill>
                <a:effectLst/>
                <a:uLnTx/>
                <a:uFillTx/>
                <a:latin typeface="Calibri"/>
                <a:cs typeface="Calibri"/>
              </a:rPr>
              <a:t> </a:t>
            </a:r>
            <a:r>
              <a:rPr kumimoji="0" sz="950" b="0" i="0" u="none" strike="noStrike" kern="0" cap="none" spc="-10" normalizeH="0" baseline="0" noProof="0" dirty="0">
                <a:ln>
                  <a:noFill/>
                </a:ln>
                <a:solidFill>
                  <a:srgbClr val="585858"/>
                </a:solidFill>
                <a:effectLst/>
                <a:uLnTx/>
                <a:uFillTx/>
                <a:latin typeface="Calibri"/>
                <a:cs typeface="Calibri"/>
              </a:rPr>
              <a:t>Services</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3" name="object 23"/>
          <p:cNvSpPr txBox="1"/>
          <p:nvPr/>
        </p:nvSpPr>
        <p:spPr>
          <a:xfrm>
            <a:off x="2700401" y="3568065"/>
            <a:ext cx="828675" cy="329565"/>
          </a:xfrm>
          <a:prstGeom prst="rect">
            <a:avLst/>
          </a:prstGeom>
        </p:spPr>
        <p:txBody>
          <a:bodyPr vert="horz" wrap="square" lIns="0" tIns="5080" rIns="0" bIns="0" rtlCol="0">
            <a:spAutoFit/>
          </a:bodyPr>
          <a:lstStyle/>
          <a:p>
            <a:pPr marL="165100" marR="5080" lvl="0" indent="-152400" defTabSz="914400" eaLnBrk="1" fontAlgn="auto" latinLnBrk="0" hangingPunct="1">
              <a:lnSpc>
                <a:spcPct val="107200"/>
              </a:lnSpc>
              <a:spcBef>
                <a:spcPts val="40"/>
              </a:spcBef>
              <a:spcAft>
                <a:spcPts val="0"/>
              </a:spcAft>
              <a:buClrTx/>
              <a:buSzTx/>
              <a:buFontTx/>
              <a:buNone/>
              <a:tabLst/>
              <a:defRPr/>
            </a:pPr>
            <a:r>
              <a:rPr kumimoji="0" sz="950" b="0" i="0" u="none" strike="noStrike" kern="0" cap="none" spc="0" normalizeH="0" baseline="0" noProof="0" dirty="0">
                <a:ln>
                  <a:noFill/>
                </a:ln>
                <a:solidFill>
                  <a:srgbClr val="585858"/>
                </a:solidFill>
                <a:effectLst/>
                <a:uLnTx/>
                <a:uFillTx/>
                <a:latin typeface="Calibri"/>
                <a:cs typeface="Calibri"/>
              </a:rPr>
              <a:t>Concern</a:t>
            </a:r>
            <a:r>
              <a:rPr kumimoji="0" sz="950" b="0" i="0" u="none" strike="noStrike" kern="0" cap="none" spc="90" normalizeH="0" baseline="0" noProof="0" dirty="0">
                <a:ln>
                  <a:noFill/>
                </a:ln>
                <a:solidFill>
                  <a:srgbClr val="585858"/>
                </a:solidFill>
                <a:effectLst/>
                <a:uLnTx/>
                <a:uFillTx/>
                <a:latin typeface="Calibri"/>
                <a:cs typeface="Calibri"/>
              </a:rPr>
              <a:t> </a:t>
            </a:r>
            <a:r>
              <a:rPr kumimoji="0" sz="950" b="0" i="0" u="none" strike="noStrike" kern="0" cap="none" spc="0" normalizeH="0" baseline="0" noProof="0" dirty="0">
                <a:ln>
                  <a:noFill/>
                </a:ln>
                <a:solidFill>
                  <a:srgbClr val="585858"/>
                </a:solidFill>
                <a:effectLst/>
                <a:uLnTx/>
                <a:uFillTx/>
                <a:latin typeface="Calibri"/>
                <a:cs typeface="Calibri"/>
              </a:rPr>
              <a:t>for</a:t>
            </a:r>
            <a:r>
              <a:rPr kumimoji="0" sz="950" b="0" i="0" u="none" strike="noStrike" kern="0" cap="none" spc="125" normalizeH="0" baseline="0" noProof="0" dirty="0">
                <a:ln>
                  <a:noFill/>
                </a:ln>
                <a:solidFill>
                  <a:srgbClr val="585858"/>
                </a:solidFill>
                <a:effectLst/>
                <a:uLnTx/>
                <a:uFillTx/>
                <a:latin typeface="Calibri"/>
                <a:cs typeface="Calibri"/>
              </a:rPr>
              <a:t> </a:t>
            </a:r>
            <a:r>
              <a:rPr kumimoji="0" sz="950" b="0" i="0" u="none" strike="noStrike" kern="0" cap="none" spc="-25" normalizeH="0" baseline="0" noProof="0" dirty="0">
                <a:ln>
                  <a:noFill/>
                </a:ln>
                <a:solidFill>
                  <a:srgbClr val="585858"/>
                </a:solidFill>
                <a:effectLst/>
                <a:uLnTx/>
                <a:uFillTx/>
                <a:latin typeface="Calibri"/>
                <a:cs typeface="Calibri"/>
              </a:rPr>
              <a:t>the</a:t>
            </a:r>
            <a:r>
              <a:rPr kumimoji="0" sz="950" b="0" i="0" u="none" strike="noStrike" kern="0" cap="none" spc="-10" normalizeH="0" baseline="0" noProof="0" dirty="0">
                <a:ln>
                  <a:noFill/>
                </a:ln>
                <a:solidFill>
                  <a:srgbClr val="585858"/>
                </a:solidFill>
                <a:effectLst/>
                <a:uLnTx/>
                <a:uFillTx/>
                <a:latin typeface="Calibri"/>
                <a:cs typeface="Calibri"/>
              </a:rPr>
              <a:t> Individual</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4" name="object 24"/>
          <p:cNvSpPr txBox="1"/>
          <p:nvPr/>
        </p:nvSpPr>
        <p:spPr>
          <a:xfrm>
            <a:off x="3713226" y="3568065"/>
            <a:ext cx="701675" cy="329565"/>
          </a:xfrm>
          <a:prstGeom prst="rect">
            <a:avLst/>
          </a:prstGeom>
        </p:spPr>
        <p:txBody>
          <a:bodyPr vert="horz" wrap="square" lIns="0" tIns="5080" rIns="0" bIns="0" rtlCol="0">
            <a:spAutoFit/>
          </a:bodyPr>
          <a:lstStyle/>
          <a:p>
            <a:pPr marL="12700" marR="5080" lvl="0" indent="13335" defTabSz="914400" eaLnBrk="1" fontAlgn="auto" latinLnBrk="0" hangingPunct="1">
              <a:lnSpc>
                <a:spcPct val="107200"/>
              </a:lnSpc>
              <a:spcBef>
                <a:spcPts val="40"/>
              </a:spcBef>
              <a:spcAft>
                <a:spcPts val="0"/>
              </a:spcAft>
              <a:buClrTx/>
              <a:buSzTx/>
              <a:buFontTx/>
              <a:buNone/>
              <a:tabLst/>
              <a:defRPr/>
            </a:pPr>
            <a:r>
              <a:rPr kumimoji="0" sz="950" b="0" i="0" u="none" strike="noStrike" kern="0" cap="none" spc="-10" normalizeH="0" baseline="0" noProof="0" dirty="0">
                <a:ln>
                  <a:noFill/>
                </a:ln>
                <a:solidFill>
                  <a:srgbClr val="585858"/>
                </a:solidFill>
                <a:effectLst/>
                <a:uLnTx/>
                <a:uFillTx/>
                <a:latin typeface="Calibri"/>
                <a:cs typeface="Calibri"/>
              </a:rPr>
              <a:t>Instructional Effectiveness</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5" name="object 25"/>
          <p:cNvSpPr txBox="1"/>
          <p:nvPr/>
        </p:nvSpPr>
        <p:spPr>
          <a:xfrm>
            <a:off x="5505703" y="3568065"/>
            <a:ext cx="2715260" cy="3295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tab pos="2143760" algn="l"/>
              </a:tabLst>
              <a:defRPr/>
            </a:pPr>
            <a:r>
              <a:rPr kumimoji="0" sz="950" b="0" i="0" u="none" strike="noStrike" kern="0" cap="none" spc="0" normalizeH="0" baseline="0" noProof="0" dirty="0">
                <a:ln>
                  <a:noFill/>
                </a:ln>
                <a:solidFill>
                  <a:srgbClr val="585858"/>
                </a:solidFill>
                <a:effectLst/>
                <a:uLnTx/>
                <a:uFillTx/>
                <a:latin typeface="Calibri"/>
                <a:cs typeface="Calibri"/>
              </a:rPr>
              <a:t>Safety</a:t>
            </a:r>
            <a:r>
              <a:rPr kumimoji="0" sz="950" b="0" i="0" u="none" strike="noStrike" kern="0" cap="none" spc="90" normalizeH="0" baseline="0" noProof="0" dirty="0">
                <a:ln>
                  <a:noFill/>
                </a:ln>
                <a:solidFill>
                  <a:srgbClr val="585858"/>
                </a:solidFill>
                <a:effectLst/>
                <a:uLnTx/>
                <a:uFillTx/>
                <a:latin typeface="Calibri"/>
                <a:cs typeface="Calibri"/>
              </a:rPr>
              <a:t> </a:t>
            </a:r>
            <a:r>
              <a:rPr kumimoji="0" sz="950" b="0" i="0" u="none" strike="noStrike" kern="0" cap="none" spc="0" normalizeH="0" baseline="0" noProof="0" dirty="0">
                <a:ln>
                  <a:noFill/>
                </a:ln>
                <a:solidFill>
                  <a:srgbClr val="585858"/>
                </a:solidFill>
                <a:effectLst/>
                <a:uLnTx/>
                <a:uFillTx/>
                <a:latin typeface="Calibri"/>
                <a:cs typeface="Calibri"/>
              </a:rPr>
              <a:t>&amp;</a:t>
            </a:r>
            <a:r>
              <a:rPr kumimoji="0" sz="950" b="0" i="0" u="none" strike="noStrike" kern="0" cap="none" spc="100" normalizeH="0" baseline="0" noProof="0" dirty="0">
                <a:ln>
                  <a:noFill/>
                </a:ln>
                <a:solidFill>
                  <a:srgbClr val="585858"/>
                </a:solidFill>
                <a:effectLst/>
                <a:uLnTx/>
                <a:uFillTx/>
                <a:latin typeface="Calibri"/>
                <a:cs typeface="Calibri"/>
              </a:rPr>
              <a:t> </a:t>
            </a:r>
            <a:r>
              <a:rPr kumimoji="0" sz="950" b="0" i="0" u="none" strike="noStrike" kern="0" cap="none" spc="0" normalizeH="0" baseline="0" noProof="0" dirty="0">
                <a:ln>
                  <a:noFill/>
                </a:ln>
                <a:solidFill>
                  <a:srgbClr val="585858"/>
                </a:solidFill>
                <a:effectLst/>
                <a:uLnTx/>
                <a:uFillTx/>
                <a:latin typeface="Calibri"/>
                <a:cs typeface="Calibri"/>
              </a:rPr>
              <a:t>Security</a:t>
            </a:r>
            <a:r>
              <a:rPr kumimoji="0" sz="950" b="0" i="0" u="none" strike="noStrike" kern="0" cap="none" spc="240" normalizeH="0" baseline="0" noProof="0" dirty="0">
                <a:ln>
                  <a:noFill/>
                </a:ln>
                <a:solidFill>
                  <a:srgbClr val="585858"/>
                </a:solidFill>
                <a:effectLst/>
                <a:uLnTx/>
                <a:uFillTx/>
                <a:latin typeface="Calibri"/>
                <a:cs typeface="Calibri"/>
              </a:rPr>
              <a:t> </a:t>
            </a:r>
            <a:r>
              <a:rPr kumimoji="0" sz="950" b="0" i="0" u="none" strike="noStrike" kern="0" cap="none" spc="0" normalizeH="0" baseline="0" noProof="0" dirty="0">
                <a:ln>
                  <a:noFill/>
                </a:ln>
                <a:solidFill>
                  <a:srgbClr val="585858"/>
                </a:solidFill>
                <a:effectLst/>
                <a:uLnTx/>
                <a:uFillTx/>
                <a:latin typeface="Calibri"/>
                <a:cs typeface="Calibri"/>
              </a:rPr>
              <a:t>Service</a:t>
            </a:r>
            <a:r>
              <a:rPr kumimoji="0" sz="950" b="0" i="0" u="none" strike="noStrike" kern="0" cap="none" spc="140" normalizeH="0" baseline="0" noProof="0" dirty="0">
                <a:ln>
                  <a:noFill/>
                </a:ln>
                <a:solidFill>
                  <a:srgbClr val="585858"/>
                </a:solidFill>
                <a:effectLst/>
                <a:uLnTx/>
                <a:uFillTx/>
                <a:latin typeface="Calibri"/>
                <a:cs typeface="Calibri"/>
              </a:rPr>
              <a:t> </a:t>
            </a:r>
            <a:r>
              <a:rPr kumimoji="0" sz="950" b="0" i="0" u="none" strike="noStrike" kern="0" cap="none" spc="-10" normalizeH="0" baseline="0" noProof="0" dirty="0">
                <a:ln>
                  <a:noFill/>
                </a:ln>
                <a:solidFill>
                  <a:srgbClr val="585858"/>
                </a:solidFill>
                <a:effectLst/>
                <a:uLnTx/>
                <a:uFillTx/>
                <a:latin typeface="Calibri"/>
                <a:cs typeface="Calibri"/>
              </a:rPr>
              <a:t>Excellence</a:t>
            </a:r>
            <a:r>
              <a:rPr kumimoji="0" sz="950" b="0" i="0" u="none" strike="noStrike" kern="0" cap="none" spc="0" normalizeH="0" baseline="0" noProof="0" dirty="0">
                <a:ln>
                  <a:noFill/>
                </a:ln>
                <a:solidFill>
                  <a:srgbClr val="585858"/>
                </a:solidFill>
                <a:effectLst/>
                <a:uLnTx/>
                <a:uFillTx/>
                <a:latin typeface="Calibri"/>
                <a:cs typeface="Calibri"/>
              </a:rPr>
              <a:t>	</a:t>
            </a:r>
            <a:r>
              <a:rPr kumimoji="0" sz="950" b="0" i="0" u="none" strike="noStrike" kern="0" cap="none" spc="-10" normalizeH="0" baseline="0" noProof="0" dirty="0">
                <a:ln>
                  <a:noFill/>
                </a:ln>
                <a:solidFill>
                  <a:srgbClr val="585858"/>
                </a:solidFill>
                <a:effectLst/>
                <a:uLnTx/>
                <a:uFillTx/>
                <a:latin typeface="Calibri"/>
                <a:cs typeface="Calibri"/>
              </a:rPr>
              <a:t>Student</a:t>
            </a:r>
            <a:endParaRPr kumimoji="0" sz="950" b="0" i="0" u="none" strike="noStrike" kern="0" cap="none" spc="0" normalizeH="0" baseline="0" noProof="0">
              <a:ln>
                <a:noFill/>
              </a:ln>
              <a:solidFill>
                <a:sysClr val="windowText" lastClr="000000"/>
              </a:solidFill>
              <a:effectLst/>
              <a:uLnTx/>
              <a:uFillTx/>
              <a:latin typeface="Calibri"/>
              <a:cs typeface="Calibri"/>
            </a:endParaRPr>
          </a:p>
          <a:p>
            <a:pPr marL="1993900" marR="0" lvl="0" indent="0" defTabSz="914400" eaLnBrk="1" fontAlgn="auto" latinLnBrk="0" hangingPunct="1">
              <a:lnSpc>
                <a:spcPct val="100000"/>
              </a:lnSpc>
              <a:spcBef>
                <a:spcPts val="80"/>
              </a:spcBef>
              <a:spcAft>
                <a:spcPts val="0"/>
              </a:spcAft>
              <a:buClrTx/>
              <a:buSzTx/>
              <a:buFontTx/>
              <a:buNone/>
              <a:tabLst/>
              <a:defRPr/>
            </a:pPr>
            <a:r>
              <a:rPr kumimoji="0" sz="950" b="0" i="0" u="none" strike="noStrike" kern="0" cap="none" spc="-10" normalizeH="0" baseline="0" noProof="0" dirty="0">
                <a:ln>
                  <a:noFill/>
                </a:ln>
                <a:solidFill>
                  <a:srgbClr val="585858"/>
                </a:solidFill>
                <a:effectLst/>
                <a:uLnTx/>
                <a:uFillTx/>
                <a:latin typeface="Calibri"/>
                <a:cs typeface="Calibri"/>
              </a:rPr>
              <a:t>Centeredness</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sp>
        <p:nvSpPr>
          <p:cNvPr id="26" name="object 26"/>
          <p:cNvSpPr/>
          <p:nvPr/>
        </p:nvSpPr>
        <p:spPr>
          <a:xfrm>
            <a:off x="4086225" y="4200525"/>
            <a:ext cx="76200" cy="66675"/>
          </a:xfrm>
          <a:custGeom>
            <a:avLst/>
            <a:gdLst/>
            <a:ahLst/>
            <a:cxnLst/>
            <a:rect l="l" t="t" r="r" b="b"/>
            <a:pathLst>
              <a:path w="76200" h="66675">
                <a:moveTo>
                  <a:pt x="76200" y="0"/>
                </a:moveTo>
                <a:lnTo>
                  <a:pt x="0" y="0"/>
                </a:lnTo>
                <a:lnTo>
                  <a:pt x="0" y="66675"/>
                </a:lnTo>
                <a:lnTo>
                  <a:pt x="76200" y="66675"/>
                </a:lnTo>
                <a:lnTo>
                  <a:pt x="76200"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4486275" y="4200525"/>
            <a:ext cx="76200" cy="66675"/>
          </a:xfrm>
          <a:custGeom>
            <a:avLst/>
            <a:gdLst/>
            <a:ahLst/>
            <a:cxnLst/>
            <a:rect l="l" t="t" r="r" b="b"/>
            <a:pathLst>
              <a:path w="76200" h="66675">
                <a:moveTo>
                  <a:pt x="76200" y="0"/>
                </a:moveTo>
                <a:lnTo>
                  <a:pt x="0" y="0"/>
                </a:lnTo>
                <a:lnTo>
                  <a:pt x="0" y="66675"/>
                </a:lnTo>
                <a:lnTo>
                  <a:pt x="76200" y="66675"/>
                </a:lnTo>
                <a:lnTo>
                  <a:pt x="76200" y="0"/>
                </a:lnTo>
                <a:close/>
              </a:path>
            </a:pathLst>
          </a:custGeom>
          <a:solidFill>
            <a:srgbClr val="7E7E7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txBox="1"/>
          <p:nvPr/>
        </p:nvSpPr>
        <p:spPr>
          <a:xfrm>
            <a:off x="4180840" y="3568065"/>
            <a:ext cx="1247775" cy="753110"/>
          </a:xfrm>
          <a:prstGeom prst="rect">
            <a:avLst/>
          </a:prstGeom>
        </p:spPr>
        <p:txBody>
          <a:bodyPr vert="horz" wrap="square" lIns="0" tIns="5080" rIns="0" bIns="0" rtlCol="0">
            <a:spAutoFit/>
          </a:bodyPr>
          <a:lstStyle/>
          <a:p>
            <a:pPr marL="425450" marR="5080" lvl="0" indent="0" algn="ctr" defTabSz="914400" eaLnBrk="1" fontAlgn="auto" latinLnBrk="0" hangingPunct="1">
              <a:lnSpc>
                <a:spcPct val="107200"/>
              </a:lnSpc>
              <a:spcBef>
                <a:spcPts val="40"/>
              </a:spcBef>
              <a:spcAft>
                <a:spcPts val="0"/>
              </a:spcAft>
              <a:buClrTx/>
              <a:buSzTx/>
              <a:buFontTx/>
              <a:buNone/>
              <a:tabLst/>
              <a:defRPr/>
            </a:pPr>
            <a:r>
              <a:rPr kumimoji="0" sz="950" b="0" i="0" u="none" strike="noStrike" kern="0" cap="none" spc="-10" normalizeH="0" baseline="0" noProof="0" dirty="0">
                <a:ln>
                  <a:noFill/>
                </a:ln>
                <a:solidFill>
                  <a:srgbClr val="585858"/>
                </a:solidFill>
                <a:effectLst/>
                <a:uLnTx/>
                <a:uFillTx/>
                <a:latin typeface="Calibri"/>
                <a:cs typeface="Calibri"/>
              </a:rPr>
              <a:t>Responsiveness </a:t>
            </a:r>
            <a:r>
              <a:rPr kumimoji="0" sz="950" b="0" i="0" u="none" strike="noStrike" kern="0" cap="none" spc="0" normalizeH="0" baseline="0" noProof="0" dirty="0">
                <a:ln>
                  <a:noFill/>
                </a:ln>
                <a:solidFill>
                  <a:srgbClr val="585858"/>
                </a:solidFill>
                <a:effectLst/>
                <a:uLnTx/>
                <a:uFillTx/>
                <a:latin typeface="Calibri"/>
                <a:cs typeface="Calibri"/>
              </a:rPr>
              <a:t>to</a:t>
            </a:r>
            <a:r>
              <a:rPr kumimoji="0" sz="950" b="0" i="0" u="none" strike="noStrike" kern="0" cap="none" spc="80" normalizeH="0" baseline="0" noProof="0" dirty="0">
                <a:ln>
                  <a:noFill/>
                </a:ln>
                <a:solidFill>
                  <a:srgbClr val="585858"/>
                </a:solidFill>
                <a:effectLst/>
                <a:uLnTx/>
                <a:uFillTx/>
                <a:latin typeface="Calibri"/>
                <a:cs typeface="Calibri"/>
              </a:rPr>
              <a:t> </a:t>
            </a:r>
            <a:r>
              <a:rPr kumimoji="0" sz="950" b="0" i="0" u="none" strike="noStrike" kern="0" cap="none" spc="-10" normalizeH="0" baseline="0" noProof="0" dirty="0">
                <a:ln>
                  <a:noFill/>
                </a:ln>
                <a:solidFill>
                  <a:srgbClr val="585858"/>
                </a:solidFill>
                <a:effectLst/>
                <a:uLnTx/>
                <a:uFillTx/>
                <a:latin typeface="Calibri"/>
                <a:cs typeface="Calibri"/>
              </a:rPr>
              <a:t>Diverse Populations</a:t>
            </a:r>
            <a:endParaRPr kumimoji="0" sz="9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975"/>
              </a:spcBef>
              <a:spcAft>
                <a:spcPts val="0"/>
              </a:spcAft>
              <a:buClrTx/>
              <a:buSzTx/>
              <a:buFontTx/>
              <a:buNone/>
              <a:tabLst>
                <a:tab pos="412750" algn="l"/>
              </a:tabLst>
              <a:defRPr/>
            </a:pPr>
            <a:r>
              <a:rPr kumimoji="0" sz="950" b="0" i="0" u="none" strike="noStrike" kern="0" cap="none" spc="-25" normalizeH="0" baseline="0" noProof="0" dirty="0">
                <a:ln>
                  <a:noFill/>
                </a:ln>
                <a:solidFill>
                  <a:srgbClr val="585858"/>
                </a:solidFill>
                <a:effectLst/>
                <a:uLnTx/>
                <a:uFillTx/>
                <a:latin typeface="Calibri"/>
                <a:cs typeface="Calibri"/>
              </a:rPr>
              <a:t>SAC</a:t>
            </a:r>
            <a:r>
              <a:rPr kumimoji="0" sz="950" b="0" i="0" u="none" strike="noStrike" kern="0" cap="none" spc="0" normalizeH="0" baseline="0" noProof="0" dirty="0">
                <a:ln>
                  <a:noFill/>
                </a:ln>
                <a:solidFill>
                  <a:srgbClr val="585858"/>
                </a:solidFill>
                <a:effectLst/>
                <a:uLnTx/>
                <a:uFillTx/>
                <a:latin typeface="Calibri"/>
                <a:cs typeface="Calibri"/>
              </a:rPr>
              <a:t>	</a:t>
            </a:r>
            <a:r>
              <a:rPr kumimoji="0" sz="950" b="0" i="0" u="none" strike="noStrike" kern="0" cap="none" spc="-10" normalizeH="0" baseline="0" noProof="0" dirty="0">
                <a:ln>
                  <a:noFill/>
                </a:ln>
                <a:solidFill>
                  <a:srgbClr val="585858"/>
                </a:solidFill>
                <a:effectLst/>
                <a:uLnTx/>
                <a:uFillTx/>
                <a:latin typeface="Calibri"/>
                <a:cs typeface="Calibri"/>
              </a:rPr>
              <a:t>National</a:t>
            </a:r>
            <a:endParaRPr kumimoji="0" sz="950" b="0" i="0" u="none" strike="noStrike" kern="0" cap="none" spc="0" normalizeH="0" baseline="0" noProof="0">
              <a:ln>
                <a:noFill/>
              </a:ln>
              <a:solidFill>
                <a:sysClr val="windowText" lastClr="000000"/>
              </a:solidFill>
              <a:effectLst/>
              <a:uLnTx/>
              <a:uFillTx/>
              <a:latin typeface="Calibri"/>
              <a:cs typeface="Calibri"/>
            </a:endParaRPr>
          </a:p>
        </p:txBody>
      </p:sp>
      <p:grpSp>
        <p:nvGrpSpPr>
          <p:cNvPr id="29" name="Group 5">
            <a:extLst>
              <a:ext uri="{FF2B5EF4-FFF2-40B4-BE49-F238E27FC236}">
                <a16:creationId xmlns:a16="http://schemas.microsoft.com/office/drawing/2014/main" id="{8C784377-C18B-5584-D0B2-7581542B359A}"/>
              </a:ext>
            </a:extLst>
          </p:cNvPr>
          <p:cNvGrpSpPr>
            <a:grpSpLocks/>
          </p:cNvGrpSpPr>
          <p:nvPr/>
        </p:nvGrpSpPr>
        <p:grpSpPr bwMode="auto">
          <a:xfrm>
            <a:off x="0" y="4476750"/>
            <a:ext cx="9144000" cy="658415"/>
            <a:chOff x="0" y="5982641"/>
            <a:chExt cx="12192000" cy="876947"/>
          </a:xfrm>
        </p:grpSpPr>
        <p:pic>
          <p:nvPicPr>
            <p:cNvPr id="30" name="Picture 2">
              <a:extLst>
                <a:ext uri="{FF2B5EF4-FFF2-40B4-BE49-F238E27FC236}">
                  <a16:creationId xmlns:a16="http://schemas.microsoft.com/office/drawing/2014/main" id="{C533B5A0-095C-3159-C3F1-176F1403CF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a:extLst>
                <a:ext uri="{FF2B5EF4-FFF2-40B4-BE49-F238E27FC236}">
                  <a16:creationId xmlns:a16="http://schemas.microsoft.com/office/drawing/2014/main" id="{4986812B-78CB-C30C-0D27-0EE765C160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1" descr="A logo for a company&#10;&#10;Description automatically generated">
            <a:extLst>
              <a:ext uri="{FF2B5EF4-FFF2-40B4-BE49-F238E27FC236}">
                <a16:creationId xmlns:a16="http://schemas.microsoft.com/office/drawing/2014/main" id="{AD0C50DB-C6E8-55CA-DC1F-709AECAF9F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424180"/>
            <a:ext cx="4614545" cy="449580"/>
          </a:xfrm>
          <a:prstGeom prst="rect">
            <a:avLst/>
          </a:prstGeom>
        </p:spPr>
        <p:txBody>
          <a:bodyPr vert="horz" wrap="square" lIns="0" tIns="16510" rIns="0" bIns="0" rtlCol="0">
            <a:spAutoFit/>
          </a:bodyPr>
          <a:lstStyle/>
          <a:p>
            <a:pPr marL="12700">
              <a:lnSpc>
                <a:spcPct val="100000"/>
              </a:lnSpc>
              <a:spcBef>
                <a:spcPts val="130"/>
              </a:spcBef>
            </a:pPr>
            <a:r>
              <a:rPr sz="2750" dirty="0">
                <a:solidFill>
                  <a:srgbClr val="B8222A"/>
                </a:solidFill>
                <a:latin typeface="Century Gothic"/>
                <a:cs typeface="Century Gothic"/>
              </a:rPr>
              <a:t>Highlights</a:t>
            </a:r>
            <a:r>
              <a:rPr sz="2750" spc="160" dirty="0">
                <a:solidFill>
                  <a:srgbClr val="B8222A"/>
                </a:solidFill>
                <a:latin typeface="Century Gothic"/>
                <a:cs typeface="Century Gothic"/>
              </a:rPr>
              <a:t> </a:t>
            </a:r>
            <a:r>
              <a:rPr sz="2750" dirty="0">
                <a:solidFill>
                  <a:srgbClr val="B8222A"/>
                </a:solidFill>
                <a:latin typeface="Century Gothic"/>
                <a:cs typeface="Century Gothic"/>
              </a:rPr>
              <a:t>&amp;</a:t>
            </a:r>
            <a:r>
              <a:rPr sz="2750" spc="100" dirty="0">
                <a:solidFill>
                  <a:srgbClr val="B8222A"/>
                </a:solidFill>
                <a:latin typeface="Century Gothic"/>
                <a:cs typeface="Century Gothic"/>
              </a:rPr>
              <a:t> </a:t>
            </a:r>
            <a:r>
              <a:rPr sz="2750" spc="-10" dirty="0">
                <a:solidFill>
                  <a:srgbClr val="B8222A"/>
                </a:solidFill>
                <a:latin typeface="Century Gothic"/>
                <a:cs typeface="Century Gothic"/>
              </a:rPr>
              <a:t>Achievements</a:t>
            </a:r>
            <a:endParaRPr sz="2750">
              <a:latin typeface="Century Gothic"/>
              <a:cs typeface="Century Gothic"/>
            </a:endParaRPr>
          </a:p>
        </p:txBody>
      </p:sp>
      <p:pic>
        <p:nvPicPr>
          <p:cNvPr id="3" name="object 3"/>
          <p:cNvPicPr/>
          <p:nvPr/>
        </p:nvPicPr>
        <p:blipFill>
          <a:blip r:embed="rId2" cstate="print"/>
          <a:stretch>
            <a:fillRect/>
          </a:stretch>
        </p:blipFill>
        <p:spPr>
          <a:xfrm>
            <a:off x="914400" y="1381125"/>
            <a:ext cx="2524125" cy="2514600"/>
          </a:xfrm>
          <a:prstGeom prst="rect">
            <a:avLst/>
          </a:prstGeom>
        </p:spPr>
      </p:pic>
      <p:sp>
        <p:nvSpPr>
          <p:cNvPr id="4" name="object 4"/>
          <p:cNvSpPr txBox="1"/>
          <p:nvPr/>
        </p:nvSpPr>
        <p:spPr>
          <a:xfrm>
            <a:off x="4407534" y="1278953"/>
            <a:ext cx="4173854" cy="2947035"/>
          </a:xfrm>
          <a:prstGeom prst="rect">
            <a:avLst/>
          </a:prstGeom>
        </p:spPr>
        <p:txBody>
          <a:bodyPr vert="horz" wrap="square" lIns="0" tIns="8890" rIns="0" bIns="0" rtlCol="0">
            <a:spAutoFit/>
          </a:bodyPr>
          <a:lstStyle/>
          <a:p>
            <a:pPr marL="355600" marR="251460" lvl="0" indent="-343535" defTabSz="914400" eaLnBrk="1" fontAlgn="auto" latinLnBrk="0" hangingPunct="1">
              <a:lnSpc>
                <a:spcPct val="102899"/>
              </a:lnSpc>
              <a:spcBef>
                <a:spcPts val="70"/>
              </a:spcBef>
              <a:spcAft>
                <a:spcPts val="0"/>
              </a:spcAft>
              <a:buClrTx/>
              <a:buSzTx/>
              <a:buFont typeface="Arial"/>
              <a:buChar char="•"/>
              <a:tabLst>
                <a:tab pos="355600" algn="l"/>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SAC</a:t>
            </a:r>
            <a:r>
              <a:rPr kumimoji="0" sz="155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received</a:t>
            </a:r>
            <a:r>
              <a:rPr kumimoji="0" sz="1550" b="0" i="0" u="none" strike="noStrike" kern="0" cap="none" spc="9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550" b="0" i="0" u="none" strike="noStrike" kern="0" cap="none" spc="15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2024</a:t>
            </a:r>
            <a:r>
              <a:rPr kumimoji="0" sz="155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Carnegie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Elective</a:t>
            </a:r>
            <a:r>
              <a:rPr kumimoji="0" sz="1550" b="0" i="0" u="none" strike="noStrike" kern="0" cap="none" spc="21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Classification</a:t>
            </a:r>
            <a:r>
              <a:rPr kumimoji="0" sz="155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for</a:t>
            </a:r>
            <a:r>
              <a:rPr kumimoji="0" sz="1550" b="0" i="0" u="none" strike="noStrike" kern="0" cap="none" spc="15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Leadership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for</a:t>
            </a:r>
            <a:r>
              <a:rPr kumimoji="0" sz="155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Public</a:t>
            </a:r>
            <a:r>
              <a:rPr kumimoji="0" sz="1550" b="0" i="0" u="none" strike="noStrike" kern="0" cap="none" spc="15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Purpose.</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5"/>
              </a:spcBef>
              <a:spcAft>
                <a:spcPts val="0"/>
              </a:spcAft>
              <a:buClrTx/>
              <a:buSzTx/>
              <a:buFont typeface="Arial"/>
              <a:buChar char="•"/>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355600" marR="328930" lvl="0" indent="-343535" defTabSz="914400" eaLnBrk="1" fontAlgn="auto" latinLnBrk="0" hangingPunct="1">
              <a:lnSpc>
                <a:spcPct val="103699"/>
              </a:lnSpc>
              <a:spcBef>
                <a:spcPts val="0"/>
              </a:spcBef>
              <a:spcAft>
                <a:spcPts val="0"/>
              </a:spcAft>
              <a:buClrTx/>
              <a:buSzTx/>
              <a:buFont typeface="Arial"/>
              <a:buChar char="•"/>
              <a:tabLst>
                <a:tab pos="355600" algn="l"/>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Recognition</a:t>
            </a:r>
            <a:r>
              <a:rPr kumimoji="0" sz="1550" b="0" i="0" u="none" strike="noStrike" kern="0" cap="none" spc="19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signifies</a:t>
            </a:r>
            <a:r>
              <a:rPr kumimoji="0" sz="1550" b="0" i="0" u="none" strike="noStrike" kern="0" cap="none" spc="16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our</a:t>
            </a:r>
            <a:r>
              <a:rPr kumimoji="0" sz="1550" b="0" i="0" u="none" strike="noStrike" kern="0" cap="none" spc="14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institution’s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exceptional</a:t>
            </a:r>
            <a:r>
              <a:rPr kumimoji="0" sz="1550" b="0" i="0" u="none" strike="noStrike" kern="0" cap="none" spc="26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commitment</a:t>
            </a:r>
            <a:r>
              <a:rPr kumimoji="0" sz="1550" b="0" i="0" u="none" strike="noStrike" kern="0" cap="none" spc="27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to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developing</a:t>
            </a:r>
            <a:r>
              <a:rPr kumimoji="0" sz="1550" b="0" i="0" u="none" strike="noStrike" kern="0" cap="none" spc="19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leaders</a:t>
            </a:r>
            <a:r>
              <a:rPr kumimoji="0" sz="155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who</a:t>
            </a:r>
            <a:r>
              <a:rPr kumimoji="0" sz="1550" b="0" i="0" u="none" strike="noStrike" kern="0" cap="none" spc="14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serve</a:t>
            </a:r>
            <a:r>
              <a:rPr kumimoji="0" sz="1550" b="0" i="0" u="none" strike="noStrike" kern="0" cap="none" spc="14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25" normalizeH="0" baseline="0" noProof="0" dirty="0">
                <a:ln>
                  <a:noFill/>
                </a:ln>
                <a:solidFill>
                  <a:sysClr val="windowText" lastClr="000000"/>
                </a:solidFill>
                <a:effectLst/>
                <a:uLnTx/>
                <a:uFillTx/>
                <a:latin typeface="Century Gothic"/>
                <a:cs typeface="Century Gothic"/>
              </a:rPr>
              <a:t>the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greater</a:t>
            </a:r>
            <a:r>
              <a:rPr kumimoji="0" sz="1550" b="0" i="0" u="none" strike="noStrike" kern="0" cap="none" spc="16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good.</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5"/>
              </a:spcBef>
              <a:spcAft>
                <a:spcPts val="0"/>
              </a:spcAft>
              <a:buClrTx/>
              <a:buSzTx/>
              <a:buFont typeface="Arial"/>
              <a:buChar char="•"/>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355600" marR="5080" lvl="0" indent="-343535" defTabSz="914400" eaLnBrk="1" fontAlgn="auto" latinLnBrk="0" hangingPunct="1">
              <a:lnSpc>
                <a:spcPct val="103000"/>
              </a:lnSpc>
              <a:spcBef>
                <a:spcPts val="0"/>
              </a:spcBef>
              <a:spcAft>
                <a:spcPts val="0"/>
              </a:spcAft>
              <a:buClrTx/>
              <a:buSzTx/>
              <a:buFont typeface="Arial"/>
              <a:buChar char="•"/>
              <a:tabLst>
                <a:tab pos="355600" algn="l"/>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25</a:t>
            </a:r>
            <a:r>
              <a:rPr kumimoji="0" sz="1550" b="0" i="0" u="none" strike="noStrike" kern="0" cap="none" spc="21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currently</a:t>
            </a:r>
            <a:r>
              <a:rPr kumimoji="0" sz="1550" b="0" i="0" u="none" strike="noStrike" kern="0" cap="none" spc="15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classified</a:t>
            </a:r>
            <a:r>
              <a:rPr kumimoji="0" sz="1550" b="0" i="0" u="none" strike="noStrike" kern="0" cap="none" spc="14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institutions</a:t>
            </a:r>
            <a:r>
              <a:rPr kumimoji="0" sz="1550" b="0" i="0" u="none" strike="noStrike" kern="0" cap="none" spc="16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across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55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nation</a:t>
            </a:r>
            <a:r>
              <a:rPr kumimoji="0" sz="155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(SAC</a:t>
            </a:r>
            <a:r>
              <a:rPr kumimoji="0" sz="1550" b="0" i="0" u="none" strike="noStrike" kern="0" cap="none" spc="7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55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Rice</a:t>
            </a:r>
            <a:r>
              <a:rPr kumimoji="0" sz="155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University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from</a:t>
            </a:r>
            <a:r>
              <a:rPr kumimoji="0" sz="155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Texas).</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 name="object 5"/>
          <p:cNvSpPr/>
          <p:nvPr/>
        </p:nvSpPr>
        <p:spPr>
          <a:xfrm>
            <a:off x="4038600" y="1171575"/>
            <a:ext cx="0" cy="3061335"/>
          </a:xfrm>
          <a:custGeom>
            <a:avLst/>
            <a:gdLst/>
            <a:ahLst/>
            <a:cxnLst/>
            <a:rect l="l" t="t" r="r" b="b"/>
            <a:pathLst>
              <a:path h="3061335">
                <a:moveTo>
                  <a:pt x="0" y="0"/>
                </a:moveTo>
                <a:lnTo>
                  <a:pt x="0" y="3061182"/>
                </a:lnTo>
              </a:path>
            </a:pathLst>
          </a:custGeom>
          <a:ln w="190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roup 5">
            <a:extLst>
              <a:ext uri="{FF2B5EF4-FFF2-40B4-BE49-F238E27FC236}">
                <a16:creationId xmlns:a16="http://schemas.microsoft.com/office/drawing/2014/main" id="{58552760-1199-E037-C249-B5772B3C53A7}"/>
              </a:ext>
            </a:extLst>
          </p:cNvPr>
          <p:cNvGrpSpPr>
            <a:grpSpLocks/>
          </p:cNvGrpSpPr>
          <p:nvPr/>
        </p:nvGrpSpPr>
        <p:grpSpPr bwMode="auto">
          <a:xfrm>
            <a:off x="0" y="4476750"/>
            <a:ext cx="9144000" cy="658415"/>
            <a:chOff x="0" y="5982641"/>
            <a:chExt cx="12192000" cy="876947"/>
          </a:xfrm>
        </p:grpSpPr>
        <p:pic>
          <p:nvPicPr>
            <p:cNvPr id="7" name="Picture 2">
              <a:extLst>
                <a:ext uri="{FF2B5EF4-FFF2-40B4-BE49-F238E27FC236}">
                  <a16:creationId xmlns:a16="http://schemas.microsoft.com/office/drawing/2014/main" id="{114C79EB-99BB-EE57-F580-58AEE715A3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51E764E9-6226-D345-471E-AA2EF96F56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 descr="A logo for a company&#10;&#10;Description automatically generated">
            <a:extLst>
              <a:ext uri="{FF2B5EF4-FFF2-40B4-BE49-F238E27FC236}">
                <a16:creationId xmlns:a16="http://schemas.microsoft.com/office/drawing/2014/main" id="{E5C2861C-48F9-2AE0-AB1D-DC78271B19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424180"/>
            <a:ext cx="4614545" cy="449580"/>
          </a:xfrm>
          <a:prstGeom prst="rect">
            <a:avLst/>
          </a:prstGeom>
        </p:spPr>
        <p:txBody>
          <a:bodyPr vert="horz" wrap="square" lIns="0" tIns="16510" rIns="0" bIns="0" rtlCol="0">
            <a:spAutoFit/>
          </a:bodyPr>
          <a:lstStyle/>
          <a:p>
            <a:pPr marL="12700">
              <a:lnSpc>
                <a:spcPct val="100000"/>
              </a:lnSpc>
              <a:spcBef>
                <a:spcPts val="130"/>
              </a:spcBef>
            </a:pPr>
            <a:r>
              <a:rPr sz="2750" dirty="0">
                <a:solidFill>
                  <a:srgbClr val="B8222A"/>
                </a:solidFill>
                <a:latin typeface="Century Gothic"/>
                <a:cs typeface="Century Gothic"/>
              </a:rPr>
              <a:t>Highlights</a:t>
            </a:r>
            <a:r>
              <a:rPr sz="2750" spc="160" dirty="0">
                <a:solidFill>
                  <a:srgbClr val="B8222A"/>
                </a:solidFill>
                <a:latin typeface="Century Gothic"/>
                <a:cs typeface="Century Gothic"/>
              </a:rPr>
              <a:t> </a:t>
            </a:r>
            <a:r>
              <a:rPr sz="2750" dirty="0">
                <a:solidFill>
                  <a:srgbClr val="B8222A"/>
                </a:solidFill>
                <a:latin typeface="Century Gothic"/>
                <a:cs typeface="Century Gothic"/>
              </a:rPr>
              <a:t>&amp;</a:t>
            </a:r>
            <a:r>
              <a:rPr sz="2750" spc="100" dirty="0">
                <a:solidFill>
                  <a:srgbClr val="B8222A"/>
                </a:solidFill>
                <a:latin typeface="Century Gothic"/>
                <a:cs typeface="Century Gothic"/>
              </a:rPr>
              <a:t> </a:t>
            </a:r>
            <a:r>
              <a:rPr sz="2750" spc="-10" dirty="0">
                <a:solidFill>
                  <a:srgbClr val="B8222A"/>
                </a:solidFill>
                <a:latin typeface="Century Gothic"/>
                <a:cs typeface="Century Gothic"/>
              </a:rPr>
              <a:t>Achievements</a:t>
            </a:r>
            <a:endParaRPr sz="2750">
              <a:latin typeface="Century Gothic"/>
              <a:cs typeface="Century Gothic"/>
            </a:endParaRPr>
          </a:p>
        </p:txBody>
      </p:sp>
      <p:pic>
        <p:nvPicPr>
          <p:cNvPr id="3" name="object 3"/>
          <p:cNvPicPr/>
          <p:nvPr/>
        </p:nvPicPr>
        <p:blipFill>
          <a:blip r:embed="rId2" cstate="print"/>
          <a:stretch>
            <a:fillRect/>
          </a:stretch>
        </p:blipFill>
        <p:spPr>
          <a:xfrm>
            <a:off x="2714625" y="2695575"/>
            <a:ext cx="2219325" cy="1685925"/>
          </a:xfrm>
          <a:prstGeom prst="rect">
            <a:avLst/>
          </a:prstGeom>
        </p:spPr>
      </p:pic>
      <p:pic>
        <p:nvPicPr>
          <p:cNvPr id="4" name="object 4"/>
          <p:cNvPicPr/>
          <p:nvPr/>
        </p:nvPicPr>
        <p:blipFill>
          <a:blip r:embed="rId3" cstate="print"/>
          <a:stretch>
            <a:fillRect/>
          </a:stretch>
        </p:blipFill>
        <p:spPr>
          <a:xfrm>
            <a:off x="2714625" y="1095375"/>
            <a:ext cx="2219325" cy="1476375"/>
          </a:xfrm>
          <a:prstGeom prst="rect">
            <a:avLst/>
          </a:prstGeom>
        </p:spPr>
      </p:pic>
      <p:sp>
        <p:nvSpPr>
          <p:cNvPr id="5" name="object 5"/>
          <p:cNvSpPr txBox="1"/>
          <p:nvPr/>
        </p:nvSpPr>
        <p:spPr>
          <a:xfrm>
            <a:off x="5234051" y="599122"/>
            <a:ext cx="3557904" cy="5772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William</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R.</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Sinkin</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Eco</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Centro</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and</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2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Garcia</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Street</a:t>
            </a:r>
            <a:r>
              <a:rPr kumimoji="0" sz="1800" b="0" i="0" u="none" strike="noStrike" kern="0" cap="none" spc="-8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Urban</a:t>
            </a:r>
            <a:r>
              <a:rPr kumimoji="0" sz="18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Farm</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6" name="object 6"/>
          <p:cNvSpPr txBox="1"/>
          <p:nvPr/>
        </p:nvSpPr>
        <p:spPr>
          <a:xfrm>
            <a:off x="5234051" y="1248092"/>
            <a:ext cx="3700779" cy="3239770"/>
          </a:xfrm>
          <a:prstGeom prst="rect">
            <a:avLst/>
          </a:prstGeom>
        </p:spPr>
        <p:txBody>
          <a:bodyPr vert="horz" wrap="square" lIns="0" tIns="14604" rIns="0" bIns="0" rtlCol="0">
            <a:spAutoFit/>
          </a:bodyPr>
          <a:lstStyle/>
          <a:p>
            <a:pPr marL="298450" marR="109855" lvl="0" indent="-286385" defTabSz="914400" eaLnBrk="1" fontAlgn="auto" latinLnBrk="0" hangingPunct="1">
              <a:lnSpc>
                <a:spcPct val="100600"/>
              </a:lnSpc>
              <a:spcBef>
                <a:spcPts val="114"/>
              </a:spcBef>
              <a:spcAft>
                <a:spcPts val="0"/>
              </a:spcAft>
              <a:buClrTx/>
              <a:buSzTx/>
              <a:buFont typeface="Arial"/>
              <a:buChar char="•"/>
              <a:tabLst>
                <a:tab pos="298450" algn="l"/>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A</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community</a:t>
            </a:r>
            <a:r>
              <a:rPr kumimoji="0" sz="14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environmental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sustainability</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center</a:t>
            </a:r>
            <a:r>
              <a:rPr kumimoji="0" sz="14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at</a:t>
            </a:r>
            <a:r>
              <a:rPr kumimoji="0" sz="14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San</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 Antonio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College</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that</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provides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information</a:t>
            </a:r>
            <a:r>
              <a:rPr kumimoji="0" sz="14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and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resources</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4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positively</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address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environmental</a:t>
            </a:r>
            <a:r>
              <a:rPr kumimoji="0" sz="14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4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social</a:t>
            </a:r>
            <a:r>
              <a:rPr kumimoji="0" sz="14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challenges</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298450" marR="5080" lvl="0" indent="-286385" defTabSz="914400" eaLnBrk="1" fontAlgn="auto" latinLnBrk="0" hangingPunct="1">
              <a:lnSpc>
                <a:spcPct val="100099"/>
              </a:lnSpc>
              <a:spcBef>
                <a:spcPts val="1700"/>
              </a:spcBef>
              <a:spcAft>
                <a:spcPts val="0"/>
              </a:spcAft>
              <a:buClrTx/>
              <a:buSzTx/>
              <a:buFont typeface="Arial"/>
              <a:buChar char="•"/>
              <a:tabLst>
                <a:tab pos="298450" algn="l"/>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Garcia</a:t>
            </a:r>
            <a:r>
              <a:rPr kumimoji="0" sz="14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Street Urban</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Farm</a:t>
            </a:r>
            <a:r>
              <a:rPr kumimoji="0" sz="14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is</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one</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the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only</a:t>
            </a:r>
            <a:r>
              <a:rPr kumimoji="0" sz="14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housing</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authority,</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community,</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and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higher</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 education-</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led</a:t>
            </a:r>
            <a:r>
              <a:rPr kumimoji="0" sz="14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urban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farming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4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food</a:t>
            </a:r>
            <a:r>
              <a:rPr kumimoji="0" sz="14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production</a:t>
            </a:r>
            <a:r>
              <a:rPr kumimoji="0" sz="14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initiatives</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4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the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nation</a:t>
            </a:r>
            <a:r>
              <a:rPr kumimoji="0" sz="14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building</a:t>
            </a:r>
            <a:r>
              <a:rPr kumimoji="0" sz="14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safe,</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healthy,</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and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sustainable</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environments</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for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our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neighbors,</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community</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members,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students</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4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4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0" normalizeH="0" baseline="0" noProof="0" dirty="0">
                <a:ln>
                  <a:noFill/>
                </a:ln>
                <a:solidFill>
                  <a:sysClr val="windowText" lastClr="000000"/>
                </a:solidFill>
                <a:effectLst/>
                <a:uLnTx/>
                <a:uFillTx/>
                <a:latin typeface="Century Gothic"/>
                <a:cs typeface="Century Gothic"/>
              </a:rPr>
              <a:t>greater San</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10" normalizeH="0" baseline="0" noProof="0" dirty="0">
                <a:ln>
                  <a:noFill/>
                </a:ln>
                <a:solidFill>
                  <a:sysClr val="windowText" lastClr="000000"/>
                </a:solidFill>
                <a:effectLst/>
                <a:uLnTx/>
                <a:uFillTx/>
                <a:latin typeface="Century Gothic"/>
                <a:cs typeface="Century Gothic"/>
              </a:rPr>
              <a:t>Antonio </a:t>
            </a:r>
            <a:r>
              <a:rPr kumimoji="0" sz="1400" b="0" i="0" u="none" strike="noStrike" kern="0" cap="none" spc="-20" normalizeH="0" baseline="0" noProof="0" dirty="0">
                <a:ln>
                  <a:noFill/>
                </a:ln>
                <a:solidFill>
                  <a:sysClr val="windowText" lastClr="000000"/>
                </a:solidFill>
                <a:effectLst/>
                <a:uLnTx/>
                <a:uFillTx/>
                <a:latin typeface="Century Gothic"/>
                <a:cs typeface="Century Gothic"/>
              </a:rPr>
              <a:t>area</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7" name="object 7"/>
          <p:cNvPicPr/>
          <p:nvPr/>
        </p:nvPicPr>
        <p:blipFill>
          <a:blip r:embed="rId4" cstate="print"/>
          <a:stretch>
            <a:fillRect/>
          </a:stretch>
        </p:blipFill>
        <p:spPr>
          <a:xfrm>
            <a:off x="133350" y="1095375"/>
            <a:ext cx="2466975" cy="3295650"/>
          </a:xfrm>
          <a:prstGeom prst="rect">
            <a:avLst/>
          </a:prstGeom>
        </p:spPr>
      </p:pic>
      <p:grpSp>
        <p:nvGrpSpPr>
          <p:cNvPr id="8" name="Group 5">
            <a:extLst>
              <a:ext uri="{FF2B5EF4-FFF2-40B4-BE49-F238E27FC236}">
                <a16:creationId xmlns:a16="http://schemas.microsoft.com/office/drawing/2014/main" id="{6FBD3A5F-DF2D-0A3E-8DCB-B6A1E41FAF45}"/>
              </a:ext>
            </a:extLst>
          </p:cNvPr>
          <p:cNvGrpSpPr>
            <a:grpSpLocks/>
          </p:cNvGrpSpPr>
          <p:nvPr/>
        </p:nvGrpSpPr>
        <p:grpSpPr bwMode="auto">
          <a:xfrm>
            <a:off x="0" y="4476750"/>
            <a:ext cx="9144000" cy="658415"/>
            <a:chOff x="0" y="5982641"/>
            <a:chExt cx="12192000" cy="876947"/>
          </a:xfrm>
        </p:grpSpPr>
        <p:pic>
          <p:nvPicPr>
            <p:cNvPr id="9" name="Picture 2">
              <a:extLst>
                <a:ext uri="{FF2B5EF4-FFF2-40B4-BE49-F238E27FC236}">
                  <a16:creationId xmlns:a16="http://schemas.microsoft.com/office/drawing/2014/main" id="{7E44F4A0-F75F-468B-82A4-99CCA21485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83318974-2D8A-40D9-5F78-6655174941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 descr="A logo for a company&#10;&#10;Description automatically generated">
            <a:extLst>
              <a:ext uri="{FF2B5EF4-FFF2-40B4-BE49-F238E27FC236}">
                <a16:creationId xmlns:a16="http://schemas.microsoft.com/office/drawing/2014/main" id="{7EE0D5BD-614B-7664-3DC0-6E462F86A3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3815" y="1827466"/>
            <a:ext cx="1442720" cy="391795"/>
          </a:xfrm>
          <a:prstGeom prst="rect">
            <a:avLst/>
          </a:prstGeom>
        </p:spPr>
        <p:txBody>
          <a:bodyPr vert="horz" wrap="square" lIns="0" tIns="12700" rIns="0" bIns="0" rtlCol="0">
            <a:spAutoFit/>
          </a:bodyPr>
          <a:lstStyle/>
          <a:p>
            <a:pPr marL="12700">
              <a:lnSpc>
                <a:spcPct val="100000"/>
              </a:lnSpc>
              <a:spcBef>
                <a:spcPts val="100"/>
              </a:spcBef>
            </a:pPr>
            <a:r>
              <a:rPr spc="-10" dirty="0"/>
              <a:t>Questions?</a:t>
            </a:r>
          </a:p>
        </p:txBody>
      </p:sp>
      <p:grpSp>
        <p:nvGrpSpPr>
          <p:cNvPr id="3" name="Group 5">
            <a:extLst>
              <a:ext uri="{FF2B5EF4-FFF2-40B4-BE49-F238E27FC236}">
                <a16:creationId xmlns:a16="http://schemas.microsoft.com/office/drawing/2014/main" id="{D3E65E66-E313-5B94-9EB7-C52AFC815B44}"/>
              </a:ext>
            </a:extLst>
          </p:cNvPr>
          <p:cNvGrpSpPr>
            <a:grpSpLocks/>
          </p:cNvGrpSpPr>
          <p:nvPr/>
        </p:nvGrpSpPr>
        <p:grpSpPr bwMode="auto">
          <a:xfrm>
            <a:off x="0" y="4476750"/>
            <a:ext cx="9144000" cy="658415"/>
            <a:chOff x="0" y="5982641"/>
            <a:chExt cx="12192000" cy="876947"/>
          </a:xfrm>
        </p:grpSpPr>
        <p:pic>
          <p:nvPicPr>
            <p:cNvPr id="4" name="Picture 2">
              <a:extLst>
                <a:ext uri="{FF2B5EF4-FFF2-40B4-BE49-F238E27FC236}">
                  <a16:creationId xmlns:a16="http://schemas.microsoft.com/office/drawing/2014/main" id="{BBA86A01-642C-30F6-4F57-1003BEBD7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455E2C5B-7AA3-2BA6-A690-B60491339D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 descr="A logo for a company&#10;&#10;Description automatically generated">
            <a:extLst>
              <a:ext uri="{FF2B5EF4-FFF2-40B4-BE49-F238E27FC236}">
                <a16:creationId xmlns:a16="http://schemas.microsoft.com/office/drawing/2014/main" id="{C66298BF-A44C-D712-F4F4-DB8F6976E8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3715" y="1827466"/>
            <a:ext cx="1501140" cy="391795"/>
          </a:xfrm>
          <a:prstGeom prst="rect">
            <a:avLst/>
          </a:prstGeom>
        </p:spPr>
        <p:txBody>
          <a:bodyPr vert="horz" wrap="square" lIns="0" tIns="12700" rIns="0" bIns="0" rtlCol="0">
            <a:spAutoFit/>
          </a:bodyPr>
          <a:lstStyle/>
          <a:p>
            <a:pPr marL="12700">
              <a:lnSpc>
                <a:spcPct val="100000"/>
              </a:lnSpc>
              <a:spcBef>
                <a:spcPts val="100"/>
              </a:spcBef>
            </a:pPr>
            <a:r>
              <a:rPr spc="-10" dirty="0"/>
              <a:t>Appendices</a:t>
            </a:r>
          </a:p>
        </p:txBody>
      </p:sp>
      <p:grpSp>
        <p:nvGrpSpPr>
          <p:cNvPr id="3" name="Group 5">
            <a:extLst>
              <a:ext uri="{FF2B5EF4-FFF2-40B4-BE49-F238E27FC236}">
                <a16:creationId xmlns:a16="http://schemas.microsoft.com/office/drawing/2014/main" id="{7A24C2EE-EEE6-7874-3664-87CE9F641E73}"/>
              </a:ext>
            </a:extLst>
          </p:cNvPr>
          <p:cNvGrpSpPr>
            <a:grpSpLocks/>
          </p:cNvGrpSpPr>
          <p:nvPr/>
        </p:nvGrpSpPr>
        <p:grpSpPr bwMode="auto">
          <a:xfrm>
            <a:off x="0" y="4476750"/>
            <a:ext cx="9144000" cy="658415"/>
            <a:chOff x="0" y="5982641"/>
            <a:chExt cx="12192000" cy="876947"/>
          </a:xfrm>
        </p:grpSpPr>
        <p:pic>
          <p:nvPicPr>
            <p:cNvPr id="4" name="Picture 2">
              <a:extLst>
                <a:ext uri="{FF2B5EF4-FFF2-40B4-BE49-F238E27FC236}">
                  <a16:creationId xmlns:a16="http://schemas.microsoft.com/office/drawing/2014/main" id="{280EEB1B-6BA0-3D3C-7ED7-7F836F120E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9FA5E4E9-858C-5898-8B40-16D19F777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 descr="A logo for a company&#10;&#10;Description automatically generated">
            <a:extLst>
              <a:ext uri="{FF2B5EF4-FFF2-40B4-BE49-F238E27FC236}">
                <a16:creationId xmlns:a16="http://schemas.microsoft.com/office/drawing/2014/main" id="{FE75F47D-94E1-D2C5-AA54-C268B951CD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5934" y="166369"/>
            <a:ext cx="6043930" cy="438150"/>
          </a:xfrm>
          <a:prstGeom prst="rect">
            <a:avLst/>
          </a:prstGeom>
        </p:spPr>
        <p:txBody>
          <a:bodyPr vert="horz" wrap="square" lIns="0" tIns="13335" rIns="0" bIns="0" rtlCol="0">
            <a:spAutoFit/>
          </a:bodyPr>
          <a:lstStyle/>
          <a:p>
            <a:pPr marL="12700">
              <a:lnSpc>
                <a:spcPct val="100000"/>
              </a:lnSpc>
              <a:spcBef>
                <a:spcPts val="105"/>
              </a:spcBef>
            </a:pPr>
            <a:r>
              <a:rPr sz="2700" dirty="0"/>
              <a:t>Productive</a:t>
            </a:r>
            <a:r>
              <a:rPr sz="2700" spc="-10" dirty="0"/>
              <a:t> </a:t>
            </a:r>
            <a:r>
              <a:rPr sz="2700" dirty="0"/>
              <a:t>Grade</a:t>
            </a:r>
            <a:r>
              <a:rPr sz="2700" spc="-10" dirty="0"/>
              <a:t> </a:t>
            </a:r>
            <a:r>
              <a:rPr sz="2700" dirty="0"/>
              <a:t>Rates</a:t>
            </a:r>
            <a:r>
              <a:rPr sz="2700" spc="-45" dirty="0"/>
              <a:t> </a:t>
            </a:r>
            <a:r>
              <a:rPr sz="2700" dirty="0"/>
              <a:t>by</a:t>
            </a:r>
            <a:r>
              <a:rPr sz="2700" spc="-60" dirty="0"/>
              <a:t> </a:t>
            </a:r>
            <a:r>
              <a:rPr sz="2700" dirty="0"/>
              <a:t>Equity</a:t>
            </a:r>
            <a:r>
              <a:rPr sz="2700" spc="5" dirty="0"/>
              <a:t> </a:t>
            </a:r>
            <a:r>
              <a:rPr sz="2700" spc="-10" dirty="0"/>
              <a:t>Subgroup</a:t>
            </a:r>
            <a:endParaRPr sz="2700"/>
          </a:p>
        </p:txBody>
      </p:sp>
      <p:graphicFrame>
        <p:nvGraphicFramePr>
          <p:cNvPr id="3" name="object 3"/>
          <p:cNvGraphicFramePr>
            <a:graphicFrameLocks noGrp="1"/>
          </p:cNvGraphicFramePr>
          <p:nvPr/>
        </p:nvGraphicFramePr>
        <p:xfrm>
          <a:off x="485140" y="815594"/>
          <a:ext cx="8162289" cy="3422650"/>
        </p:xfrm>
        <a:graphic>
          <a:graphicData uri="http://schemas.openxmlformats.org/drawingml/2006/table">
            <a:tbl>
              <a:tblPr firstRow="1" bandRow="1">
                <a:tableStyleId>{2D5ABB26-0587-4C30-8999-92F81FD0307C}</a:tableStyleId>
              </a:tblPr>
              <a:tblGrid>
                <a:gridCol w="1473200">
                  <a:extLst>
                    <a:ext uri="{9D8B030D-6E8A-4147-A177-3AD203B41FA5}">
                      <a16:colId xmlns:a16="http://schemas.microsoft.com/office/drawing/2014/main" val="20000"/>
                    </a:ext>
                  </a:extLst>
                </a:gridCol>
                <a:gridCol w="1273810">
                  <a:extLst>
                    <a:ext uri="{9D8B030D-6E8A-4147-A177-3AD203B41FA5}">
                      <a16:colId xmlns:a16="http://schemas.microsoft.com/office/drawing/2014/main" val="20001"/>
                    </a:ext>
                  </a:extLst>
                </a:gridCol>
                <a:gridCol w="1353819">
                  <a:extLst>
                    <a:ext uri="{9D8B030D-6E8A-4147-A177-3AD203B41FA5}">
                      <a16:colId xmlns:a16="http://schemas.microsoft.com/office/drawing/2014/main" val="20002"/>
                    </a:ext>
                  </a:extLst>
                </a:gridCol>
                <a:gridCol w="1353820">
                  <a:extLst>
                    <a:ext uri="{9D8B030D-6E8A-4147-A177-3AD203B41FA5}">
                      <a16:colId xmlns:a16="http://schemas.microsoft.com/office/drawing/2014/main" val="20003"/>
                    </a:ext>
                  </a:extLst>
                </a:gridCol>
                <a:gridCol w="1353820">
                  <a:extLst>
                    <a:ext uri="{9D8B030D-6E8A-4147-A177-3AD203B41FA5}">
                      <a16:colId xmlns:a16="http://schemas.microsoft.com/office/drawing/2014/main" val="20004"/>
                    </a:ext>
                  </a:extLst>
                </a:gridCol>
                <a:gridCol w="1353820">
                  <a:extLst>
                    <a:ext uri="{9D8B030D-6E8A-4147-A177-3AD203B41FA5}">
                      <a16:colId xmlns:a16="http://schemas.microsoft.com/office/drawing/2014/main" val="20005"/>
                    </a:ext>
                  </a:extLst>
                </a:gridCol>
              </a:tblGrid>
              <a:tr h="431800">
                <a:tc>
                  <a:txBody>
                    <a:bodyPr/>
                    <a:lstStyle/>
                    <a:p>
                      <a:pPr marL="228600">
                        <a:lnSpc>
                          <a:spcPct val="100000"/>
                        </a:lnSpc>
                        <a:spcBef>
                          <a:spcPts val="285"/>
                        </a:spcBef>
                      </a:pPr>
                      <a:r>
                        <a:rPr sz="1200" b="1" spc="-10" dirty="0">
                          <a:solidFill>
                            <a:srgbClr val="FFFFFF"/>
                          </a:solidFill>
                          <a:latin typeface="Century Gothic"/>
                          <a:cs typeface="Century Gothic"/>
                        </a:rPr>
                        <a:t>Demographic</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2019</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317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2020</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571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2021</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952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2022</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12065" algn="ctr">
                        <a:lnSpc>
                          <a:spcPct val="100000"/>
                        </a:lnSpc>
                        <a:spcBef>
                          <a:spcPts val="285"/>
                        </a:spcBef>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spc="-20" dirty="0">
                          <a:solidFill>
                            <a:srgbClr val="FFFFFF"/>
                          </a:solidFill>
                          <a:latin typeface="Century Gothic"/>
                          <a:cs typeface="Century Gothic"/>
                        </a:rPr>
                        <a:t>2023</a:t>
                      </a:r>
                      <a:endParaRPr sz="1200">
                        <a:latin typeface="Century Gothic"/>
                        <a:cs typeface="Century Gothic"/>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extLst>
                  <a:ext uri="{0D108BD9-81ED-4DB2-BD59-A6C34878D82A}">
                    <a16:rowId xmlns:a16="http://schemas.microsoft.com/office/drawing/2014/main" val="10000"/>
                  </a:ext>
                </a:extLst>
              </a:tr>
              <a:tr h="299085">
                <a:tc>
                  <a:txBody>
                    <a:bodyPr/>
                    <a:lstStyle/>
                    <a:p>
                      <a:pPr marL="6985">
                        <a:lnSpc>
                          <a:spcPct val="100000"/>
                        </a:lnSpc>
                        <a:spcBef>
                          <a:spcPts val="505"/>
                        </a:spcBef>
                      </a:pPr>
                      <a:r>
                        <a:rPr sz="1200" spc="-10" dirty="0">
                          <a:latin typeface="Century Gothic"/>
                          <a:cs typeface="Century Gothic"/>
                        </a:rPr>
                        <a:t>Asian</a:t>
                      </a:r>
                      <a:endParaRPr sz="1200">
                        <a:latin typeface="Century Gothic"/>
                        <a:cs typeface="Century Gothic"/>
                      </a:endParaRPr>
                    </a:p>
                  </a:txBody>
                  <a:tcPr marL="0" marR="0" marT="641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6350" algn="ctr">
                        <a:lnSpc>
                          <a:spcPts val="1395"/>
                        </a:lnSpc>
                        <a:spcBef>
                          <a:spcPts val="865"/>
                        </a:spcBef>
                      </a:pPr>
                      <a:r>
                        <a:rPr sz="1200" spc="-10" dirty="0">
                          <a:latin typeface="Century Gothic"/>
                          <a:cs typeface="Century Gothic"/>
                        </a:rPr>
                        <a:t>84.03%</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0160" algn="ctr">
                        <a:lnSpc>
                          <a:spcPts val="1395"/>
                        </a:lnSpc>
                        <a:spcBef>
                          <a:spcPts val="865"/>
                        </a:spcBef>
                      </a:pPr>
                      <a:r>
                        <a:rPr sz="1200" spc="-10" dirty="0">
                          <a:latin typeface="Century Gothic"/>
                          <a:cs typeface="Century Gothic"/>
                        </a:rPr>
                        <a:t>87.92%</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2065" algn="ctr">
                        <a:lnSpc>
                          <a:spcPts val="1395"/>
                        </a:lnSpc>
                        <a:spcBef>
                          <a:spcPts val="865"/>
                        </a:spcBef>
                      </a:pPr>
                      <a:r>
                        <a:rPr sz="1200" spc="-10" dirty="0">
                          <a:latin typeface="Century Gothic"/>
                          <a:cs typeface="Century Gothic"/>
                        </a:rPr>
                        <a:t>88.11%</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4604" algn="ctr">
                        <a:lnSpc>
                          <a:spcPts val="1395"/>
                        </a:lnSpc>
                        <a:spcBef>
                          <a:spcPts val="865"/>
                        </a:spcBef>
                      </a:pPr>
                      <a:r>
                        <a:rPr sz="1200" spc="-10" dirty="0">
                          <a:latin typeface="Century Gothic"/>
                          <a:cs typeface="Century Gothic"/>
                        </a:rPr>
                        <a:t>84.74%</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8415" algn="ctr">
                        <a:lnSpc>
                          <a:spcPts val="1395"/>
                        </a:lnSpc>
                        <a:spcBef>
                          <a:spcPts val="865"/>
                        </a:spcBef>
                      </a:pPr>
                      <a:r>
                        <a:rPr sz="1200" spc="-10" dirty="0">
                          <a:latin typeface="Century Gothic"/>
                          <a:cs typeface="Century Gothic"/>
                        </a:rPr>
                        <a:t>84.17%</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299085">
                <a:tc>
                  <a:txBody>
                    <a:bodyPr/>
                    <a:lstStyle/>
                    <a:p>
                      <a:pPr marL="6985">
                        <a:lnSpc>
                          <a:spcPct val="100000"/>
                        </a:lnSpc>
                        <a:spcBef>
                          <a:spcPts val="509"/>
                        </a:spcBef>
                      </a:pPr>
                      <a:r>
                        <a:rPr sz="1200" dirty="0">
                          <a:latin typeface="Century Gothic"/>
                          <a:cs typeface="Century Gothic"/>
                        </a:rPr>
                        <a:t>African</a:t>
                      </a:r>
                      <a:r>
                        <a:rPr sz="1200" spc="5" dirty="0">
                          <a:latin typeface="Century Gothic"/>
                          <a:cs typeface="Century Gothic"/>
                        </a:rPr>
                        <a:t> </a:t>
                      </a:r>
                      <a:r>
                        <a:rPr sz="1200" spc="-10" dirty="0">
                          <a:latin typeface="Century Gothic"/>
                          <a:cs typeface="Century Gothic"/>
                        </a:rPr>
                        <a:t>American</a:t>
                      </a:r>
                      <a:endParaRPr sz="1200">
                        <a:latin typeface="Century Gothic"/>
                        <a:cs typeface="Century Gothic"/>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6350" algn="ctr">
                        <a:lnSpc>
                          <a:spcPts val="1390"/>
                        </a:lnSpc>
                        <a:spcBef>
                          <a:spcPts val="865"/>
                        </a:spcBef>
                      </a:pPr>
                      <a:r>
                        <a:rPr sz="1200" spc="-10" dirty="0">
                          <a:latin typeface="Century Gothic"/>
                          <a:cs typeface="Century Gothic"/>
                        </a:rPr>
                        <a:t>75.94%</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0160" algn="ctr">
                        <a:lnSpc>
                          <a:spcPts val="1390"/>
                        </a:lnSpc>
                        <a:spcBef>
                          <a:spcPts val="865"/>
                        </a:spcBef>
                      </a:pPr>
                      <a:r>
                        <a:rPr sz="1200" spc="-10" dirty="0">
                          <a:latin typeface="Century Gothic"/>
                          <a:cs typeface="Century Gothic"/>
                        </a:rPr>
                        <a:t>74.96%</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ts val="1390"/>
                        </a:lnSpc>
                        <a:spcBef>
                          <a:spcPts val="865"/>
                        </a:spcBef>
                      </a:pPr>
                      <a:r>
                        <a:rPr sz="1200" spc="-10" dirty="0">
                          <a:latin typeface="Century Gothic"/>
                          <a:cs typeface="Century Gothic"/>
                        </a:rPr>
                        <a:t>71.13%</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4604" algn="ctr">
                        <a:lnSpc>
                          <a:spcPts val="1390"/>
                        </a:lnSpc>
                        <a:spcBef>
                          <a:spcPts val="865"/>
                        </a:spcBef>
                      </a:pPr>
                      <a:r>
                        <a:rPr sz="1200" spc="-10" dirty="0">
                          <a:latin typeface="Century Gothic"/>
                          <a:cs typeface="Century Gothic"/>
                        </a:rPr>
                        <a:t>72.21%</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8415" algn="ctr">
                        <a:lnSpc>
                          <a:spcPts val="1390"/>
                        </a:lnSpc>
                        <a:spcBef>
                          <a:spcPts val="865"/>
                        </a:spcBef>
                      </a:pPr>
                      <a:r>
                        <a:rPr sz="1200" spc="-10" dirty="0">
                          <a:latin typeface="Century Gothic"/>
                          <a:cs typeface="Century Gothic"/>
                        </a:rPr>
                        <a:t>75.90%</a:t>
                      </a:r>
                      <a:endParaRPr sz="1200">
                        <a:latin typeface="Century Gothic"/>
                        <a:cs typeface="Century Gothic"/>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299085">
                <a:tc>
                  <a:txBody>
                    <a:bodyPr/>
                    <a:lstStyle/>
                    <a:p>
                      <a:pPr marL="6985">
                        <a:lnSpc>
                          <a:spcPct val="100000"/>
                        </a:lnSpc>
                        <a:spcBef>
                          <a:spcPts val="515"/>
                        </a:spcBef>
                      </a:pPr>
                      <a:r>
                        <a:rPr sz="1200" spc="-10" dirty="0">
                          <a:latin typeface="Century Gothic"/>
                          <a:cs typeface="Century Gothic"/>
                        </a:rPr>
                        <a:t>Hispanic</a:t>
                      </a:r>
                      <a:endParaRPr sz="1200">
                        <a:latin typeface="Century Gothic"/>
                        <a:cs typeface="Century Gothic"/>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6350" algn="ctr">
                        <a:lnSpc>
                          <a:spcPts val="1385"/>
                        </a:lnSpc>
                        <a:spcBef>
                          <a:spcPts val="869"/>
                        </a:spcBef>
                      </a:pPr>
                      <a:r>
                        <a:rPr sz="1200" spc="-10" dirty="0">
                          <a:latin typeface="Century Gothic"/>
                          <a:cs typeface="Century Gothic"/>
                        </a:rPr>
                        <a:t>75.27%</a:t>
                      </a:r>
                      <a:endParaRPr sz="1200">
                        <a:latin typeface="Century Gothic"/>
                        <a:cs typeface="Century Gothic"/>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0160" algn="ctr">
                        <a:lnSpc>
                          <a:spcPts val="1385"/>
                        </a:lnSpc>
                        <a:spcBef>
                          <a:spcPts val="869"/>
                        </a:spcBef>
                      </a:pPr>
                      <a:r>
                        <a:rPr sz="1200" spc="-10" dirty="0">
                          <a:latin typeface="Century Gothic"/>
                          <a:cs typeface="Century Gothic"/>
                        </a:rPr>
                        <a:t>77.06%</a:t>
                      </a:r>
                      <a:endParaRPr sz="1200">
                        <a:latin typeface="Century Gothic"/>
                        <a:cs typeface="Century Gothic"/>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2065" algn="ctr">
                        <a:lnSpc>
                          <a:spcPts val="1385"/>
                        </a:lnSpc>
                        <a:spcBef>
                          <a:spcPts val="869"/>
                        </a:spcBef>
                      </a:pPr>
                      <a:r>
                        <a:rPr sz="1200" spc="-10" dirty="0">
                          <a:latin typeface="Century Gothic"/>
                          <a:cs typeface="Century Gothic"/>
                        </a:rPr>
                        <a:t>75.00%</a:t>
                      </a:r>
                      <a:endParaRPr sz="1200">
                        <a:latin typeface="Century Gothic"/>
                        <a:cs typeface="Century Gothic"/>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4604" algn="ctr">
                        <a:lnSpc>
                          <a:spcPts val="1385"/>
                        </a:lnSpc>
                        <a:spcBef>
                          <a:spcPts val="869"/>
                        </a:spcBef>
                      </a:pPr>
                      <a:r>
                        <a:rPr sz="1200" spc="-10" dirty="0">
                          <a:latin typeface="Century Gothic"/>
                          <a:cs typeface="Century Gothic"/>
                        </a:rPr>
                        <a:t>75.07%</a:t>
                      </a:r>
                      <a:endParaRPr sz="1200">
                        <a:latin typeface="Century Gothic"/>
                        <a:cs typeface="Century Gothic"/>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8415" algn="ctr">
                        <a:lnSpc>
                          <a:spcPts val="1385"/>
                        </a:lnSpc>
                        <a:spcBef>
                          <a:spcPts val="869"/>
                        </a:spcBef>
                      </a:pPr>
                      <a:r>
                        <a:rPr sz="1200" spc="-10" dirty="0">
                          <a:latin typeface="Century Gothic"/>
                          <a:cs typeface="Century Gothic"/>
                        </a:rPr>
                        <a:t>77.83%</a:t>
                      </a:r>
                      <a:endParaRPr sz="1200">
                        <a:latin typeface="Century Gothic"/>
                        <a:cs typeface="Century Gothic"/>
                      </a:endParaRPr>
                    </a:p>
                  </a:txBody>
                  <a:tcPr marL="0" marR="0" marT="11048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299085">
                <a:tc>
                  <a:txBody>
                    <a:bodyPr/>
                    <a:lstStyle/>
                    <a:p>
                      <a:pPr marL="6985">
                        <a:lnSpc>
                          <a:spcPts val="1380"/>
                        </a:lnSpc>
                        <a:spcBef>
                          <a:spcPts val="875"/>
                        </a:spcBef>
                      </a:pPr>
                      <a:r>
                        <a:rPr sz="1200" spc="-10" dirty="0">
                          <a:latin typeface="Century Gothic"/>
                          <a:cs typeface="Century Gothic"/>
                        </a:rPr>
                        <a:t>White</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6350" algn="ctr">
                        <a:lnSpc>
                          <a:spcPts val="1380"/>
                        </a:lnSpc>
                        <a:spcBef>
                          <a:spcPts val="875"/>
                        </a:spcBef>
                      </a:pPr>
                      <a:r>
                        <a:rPr sz="1200" spc="-10" dirty="0">
                          <a:latin typeface="Century Gothic"/>
                          <a:cs typeface="Century Gothic"/>
                        </a:rPr>
                        <a:t>81.64%</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0160" algn="ctr">
                        <a:lnSpc>
                          <a:spcPts val="1380"/>
                        </a:lnSpc>
                        <a:spcBef>
                          <a:spcPts val="875"/>
                        </a:spcBef>
                      </a:pPr>
                      <a:r>
                        <a:rPr sz="1200" spc="-10" dirty="0">
                          <a:latin typeface="Century Gothic"/>
                          <a:cs typeface="Century Gothic"/>
                        </a:rPr>
                        <a:t>84.11%</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ts val="1380"/>
                        </a:lnSpc>
                        <a:spcBef>
                          <a:spcPts val="875"/>
                        </a:spcBef>
                      </a:pPr>
                      <a:r>
                        <a:rPr sz="1200" spc="-10" dirty="0">
                          <a:latin typeface="Century Gothic"/>
                          <a:cs typeface="Century Gothic"/>
                        </a:rPr>
                        <a:t>81.77%</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4604" algn="ctr">
                        <a:lnSpc>
                          <a:spcPts val="1380"/>
                        </a:lnSpc>
                        <a:spcBef>
                          <a:spcPts val="875"/>
                        </a:spcBef>
                      </a:pPr>
                      <a:r>
                        <a:rPr sz="1200" spc="-10" dirty="0">
                          <a:latin typeface="Century Gothic"/>
                          <a:cs typeface="Century Gothic"/>
                        </a:rPr>
                        <a:t>82.40%</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8415" algn="ctr">
                        <a:lnSpc>
                          <a:spcPts val="1380"/>
                        </a:lnSpc>
                        <a:spcBef>
                          <a:spcPts val="875"/>
                        </a:spcBef>
                      </a:pPr>
                      <a:r>
                        <a:rPr sz="1200" spc="-10" dirty="0">
                          <a:latin typeface="Century Gothic"/>
                          <a:cs typeface="Century Gothic"/>
                        </a:rPr>
                        <a:t>83.70%</a:t>
                      </a:r>
                      <a:endParaRPr sz="1200">
                        <a:latin typeface="Century Gothic"/>
                        <a:cs typeface="Century Gothic"/>
                      </a:endParaRPr>
                    </a:p>
                  </a:txBody>
                  <a:tcPr marL="0" marR="0" marT="1111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299085">
                <a:tc>
                  <a:txBody>
                    <a:bodyPr/>
                    <a:lstStyle/>
                    <a:p>
                      <a:pPr marL="6985">
                        <a:lnSpc>
                          <a:spcPts val="1375"/>
                        </a:lnSpc>
                        <a:spcBef>
                          <a:spcPts val="880"/>
                        </a:spcBef>
                      </a:pPr>
                      <a:r>
                        <a:rPr sz="1200" spc="-10" dirty="0">
                          <a:latin typeface="Century Gothic"/>
                          <a:cs typeface="Century Gothic"/>
                        </a:rPr>
                        <a:t>Other</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75"/>
                        </a:lnSpc>
                        <a:spcBef>
                          <a:spcPts val="880"/>
                        </a:spcBef>
                      </a:pPr>
                      <a:r>
                        <a:rPr sz="1200" spc="-10" dirty="0">
                          <a:latin typeface="Century Gothic"/>
                          <a:cs typeface="Century Gothic"/>
                        </a:rPr>
                        <a:t>79.01%</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75"/>
                        </a:lnSpc>
                        <a:spcBef>
                          <a:spcPts val="880"/>
                        </a:spcBef>
                      </a:pPr>
                      <a:r>
                        <a:rPr sz="1200" spc="-10" dirty="0">
                          <a:latin typeface="Century Gothic"/>
                          <a:cs typeface="Century Gothic"/>
                        </a:rPr>
                        <a:t>82.11%</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75"/>
                        </a:lnSpc>
                        <a:spcBef>
                          <a:spcPts val="880"/>
                        </a:spcBef>
                      </a:pPr>
                      <a:r>
                        <a:rPr sz="1200" spc="-10" dirty="0">
                          <a:latin typeface="Century Gothic"/>
                          <a:cs typeface="Century Gothic"/>
                        </a:rPr>
                        <a:t>78.73%</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4604" algn="ctr">
                        <a:lnSpc>
                          <a:spcPts val="1375"/>
                        </a:lnSpc>
                        <a:spcBef>
                          <a:spcPts val="880"/>
                        </a:spcBef>
                      </a:pPr>
                      <a:r>
                        <a:rPr sz="1200" spc="-10" dirty="0">
                          <a:latin typeface="Century Gothic"/>
                          <a:cs typeface="Century Gothic"/>
                        </a:rPr>
                        <a:t>83.61%</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75"/>
                        </a:lnSpc>
                        <a:spcBef>
                          <a:spcPts val="880"/>
                        </a:spcBef>
                      </a:pPr>
                      <a:r>
                        <a:rPr sz="1200" spc="-10" dirty="0">
                          <a:latin typeface="Century Gothic"/>
                          <a:cs typeface="Century Gothic"/>
                        </a:rPr>
                        <a:t>86.62%</a:t>
                      </a:r>
                      <a:endParaRPr sz="1200">
                        <a:latin typeface="Century Gothic"/>
                        <a:cs typeface="Century Gothic"/>
                      </a:endParaRPr>
                    </a:p>
                  </a:txBody>
                  <a:tcPr marL="0" marR="0" marT="11176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5"/>
                  </a:ext>
                </a:extLst>
              </a:tr>
              <a:tr h="299085">
                <a:tc>
                  <a:txBody>
                    <a:bodyPr/>
                    <a:lstStyle/>
                    <a:p>
                      <a:pPr marL="6985">
                        <a:lnSpc>
                          <a:spcPts val="1370"/>
                        </a:lnSpc>
                        <a:spcBef>
                          <a:spcPts val="885"/>
                        </a:spcBef>
                      </a:pPr>
                      <a:r>
                        <a:rPr sz="1200" spc="-10" dirty="0">
                          <a:latin typeface="Century Gothic"/>
                          <a:cs typeface="Century Gothic"/>
                        </a:rPr>
                        <a:t>Female</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6350" algn="ctr">
                        <a:lnSpc>
                          <a:spcPts val="1370"/>
                        </a:lnSpc>
                        <a:spcBef>
                          <a:spcPts val="885"/>
                        </a:spcBef>
                      </a:pPr>
                      <a:r>
                        <a:rPr sz="1200" spc="-10" dirty="0">
                          <a:latin typeface="Century Gothic"/>
                          <a:cs typeface="Century Gothic"/>
                        </a:rPr>
                        <a:t>78.41%</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0160" algn="ctr">
                        <a:lnSpc>
                          <a:spcPts val="1370"/>
                        </a:lnSpc>
                        <a:spcBef>
                          <a:spcPts val="885"/>
                        </a:spcBef>
                      </a:pPr>
                      <a:r>
                        <a:rPr sz="1200" spc="-10" dirty="0">
                          <a:latin typeface="Century Gothic"/>
                          <a:cs typeface="Century Gothic"/>
                        </a:rPr>
                        <a:t>79.81%</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2065" algn="ctr">
                        <a:lnSpc>
                          <a:spcPts val="1370"/>
                        </a:lnSpc>
                        <a:spcBef>
                          <a:spcPts val="885"/>
                        </a:spcBef>
                      </a:pPr>
                      <a:r>
                        <a:rPr sz="1200" spc="-10" dirty="0">
                          <a:latin typeface="Century Gothic"/>
                          <a:cs typeface="Century Gothic"/>
                        </a:rPr>
                        <a:t>77.02%</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3335" algn="ctr">
                        <a:lnSpc>
                          <a:spcPts val="1370"/>
                        </a:lnSpc>
                        <a:spcBef>
                          <a:spcPts val="885"/>
                        </a:spcBef>
                      </a:pPr>
                      <a:r>
                        <a:rPr sz="1200" spc="-10" dirty="0">
                          <a:latin typeface="Century Gothic"/>
                          <a:cs typeface="Century Gothic"/>
                        </a:rPr>
                        <a:t>76.8%</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8415" algn="ctr">
                        <a:lnSpc>
                          <a:spcPts val="1370"/>
                        </a:lnSpc>
                        <a:spcBef>
                          <a:spcPts val="885"/>
                        </a:spcBef>
                      </a:pPr>
                      <a:r>
                        <a:rPr sz="1200" spc="-10" dirty="0">
                          <a:latin typeface="Century Gothic"/>
                          <a:cs typeface="Century Gothic"/>
                        </a:rPr>
                        <a:t>79.71%</a:t>
                      </a:r>
                      <a:endParaRPr sz="1200">
                        <a:latin typeface="Century Gothic"/>
                        <a:cs typeface="Century Gothic"/>
                      </a:endParaRPr>
                    </a:p>
                  </a:txBody>
                  <a:tcPr marL="0" marR="0" marT="11239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6"/>
                  </a:ext>
                </a:extLst>
              </a:tr>
              <a:tr h="299085">
                <a:tc>
                  <a:txBody>
                    <a:bodyPr/>
                    <a:lstStyle/>
                    <a:p>
                      <a:pPr marL="6985">
                        <a:lnSpc>
                          <a:spcPts val="1370"/>
                        </a:lnSpc>
                        <a:spcBef>
                          <a:spcPts val="890"/>
                        </a:spcBef>
                      </a:pPr>
                      <a:r>
                        <a:rPr sz="1200" spc="-20" dirty="0">
                          <a:latin typeface="Century Gothic"/>
                          <a:cs typeface="Century Gothic"/>
                        </a:rPr>
                        <a:t>Male</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70"/>
                        </a:lnSpc>
                        <a:spcBef>
                          <a:spcPts val="890"/>
                        </a:spcBef>
                      </a:pPr>
                      <a:r>
                        <a:rPr sz="1200" spc="-10" dirty="0">
                          <a:latin typeface="Century Gothic"/>
                          <a:cs typeface="Century Gothic"/>
                        </a:rPr>
                        <a:t>74.98%</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70"/>
                        </a:lnSpc>
                        <a:spcBef>
                          <a:spcPts val="890"/>
                        </a:spcBef>
                      </a:pPr>
                      <a:r>
                        <a:rPr sz="1200" spc="-10" dirty="0">
                          <a:latin typeface="Century Gothic"/>
                          <a:cs typeface="Century Gothic"/>
                        </a:rPr>
                        <a:t>77.13%</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70"/>
                        </a:lnSpc>
                        <a:spcBef>
                          <a:spcPts val="890"/>
                        </a:spcBef>
                      </a:pPr>
                      <a:r>
                        <a:rPr sz="1200" spc="-10" dirty="0">
                          <a:latin typeface="Century Gothic"/>
                          <a:cs typeface="Century Gothic"/>
                        </a:rPr>
                        <a:t>75.39%</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3335" algn="ctr">
                        <a:lnSpc>
                          <a:spcPts val="1370"/>
                        </a:lnSpc>
                        <a:spcBef>
                          <a:spcPts val="890"/>
                        </a:spcBef>
                      </a:pPr>
                      <a:r>
                        <a:rPr sz="1200" spc="-10" dirty="0">
                          <a:latin typeface="Century Gothic"/>
                          <a:cs typeface="Century Gothic"/>
                        </a:rPr>
                        <a:t>75.9%</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70"/>
                        </a:lnSpc>
                        <a:spcBef>
                          <a:spcPts val="890"/>
                        </a:spcBef>
                      </a:pPr>
                      <a:r>
                        <a:rPr sz="1200" spc="-10" dirty="0">
                          <a:latin typeface="Century Gothic"/>
                          <a:cs typeface="Century Gothic"/>
                        </a:rPr>
                        <a:t>77.89%</a:t>
                      </a:r>
                      <a:endParaRPr sz="1200">
                        <a:latin typeface="Century Gothic"/>
                        <a:cs typeface="Century Gothic"/>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7"/>
                  </a:ext>
                </a:extLst>
              </a:tr>
              <a:tr h="299085">
                <a:tc>
                  <a:txBody>
                    <a:bodyPr/>
                    <a:lstStyle/>
                    <a:p>
                      <a:pPr marL="6985">
                        <a:lnSpc>
                          <a:spcPts val="1360"/>
                        </a:lnSpc>
                        <a:spcBef>
                          <a:spcPts val="894"/>
                        </a:spcBef>
                      </a:pPr>
                      <a:r>
                        <a:rPr sz="1200" spc="-10" dirty="0">
                          <a:latin typeface="Century Gothic"/>
                          <a:cs typeface="Century Gothic"/>
                        </a:rPr>
                        <a:t>Non-</a:t>
                      </a:r>
                      <a:r>
                        <a:rPr sz="1200" spc="-25" dirty="0">
                          <a:latin typeface="Century Gothic"/>
                          <a:cs typeface="Century Gothic"/>
                        </a:rPr>
                        <a:t>Vet</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6350" algn="ctr">
                        <a:lnSpc>
                          <a:spcPts val="1360"/>
                        </a:lnSpc>
                        <a:spcBef>
                          <a:spcPts val="894"/>
                        </a:spcBef>
                      </a:pPr>
                      <a:r>
                        <a:rPr sz="1200" spc="-10" dirty="0">
                          <a:latin typeface="Century Gothic"/>
                          <a:cs typeface="Century Gothic"/>
                        </a:rPr>
                        <a:t>77.12%</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0160" algn="ctr">
                        <a:lnSpc>
                          <a:spcPts val="1360"/>
                        </a:lnSpc>
                        <a:spcBef>
                          <a:spcPts val="894"/>
                        </a:spcBef>
                      </a:pPr>
                      <a:r>
                        <a:rPr sz="1200" spc="-10" dirty="0">
                          <a:latin typeface="Century Gothic"/>
                          <a:cs typeface="Century Gothic"/>
                        </a:rPr>
                        <a:t>78.71%</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2065" algn="ctr">
                        <a:lnSpc>
                          <a:spcPts val="1360"/>
                        </a:lnSpc>
                        <a:spcBef>
                          <a:spcPts val="894"/>
                        </a:spcBef>
                      </a:pPr>
                      <a:r>
                        <a:rPr sz="1200" spc="-10" dirty="0">
                          <a:latin typeface="Century Gothic"/>
                          <a:cs typeface="Century Gothic"/>
                        </a:rPr>
                        <a:t>76.37%</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4604" algn="ctr">
                        <a:lnSpc>
                          <a:spcPts val="1360"/>
                        </a:lnSpc>
                        <a:spcBef>
                          <a:spcPts val="894"/>
                        </a:spcBef>
                      </a:pPr>
                      <a:r>
                        <a:rPr sz="1200" spc="-10" dirty="0">
                          <a:latin typeface="Century Gothic"/>
                          <a:cs typeface="Century Gothic"/>
                        </a:rPr>
                        <a:t>76.30%</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8415" algn="ctr">
                        <a:lnSpc>
                          <a:spcPts val="1360"/>
                        </a:lnSpc>
                        <a:spcBef>
                          <a:spcPts val="894"/>
                        </a:spcBef>
                      </a:pPr>
                      <a:r>
                        <a:rPr sz="1200" spc="-10" dirty="0">
                          <a:latin typeface="Century Gothic"/>
                          <a:cs typeface="Century Gothic"/>
                        </a:rPr>
                        <a:t>78.87%</a:t>
                      </a:r>
                      <a:endParaRPr sz="1200">
                        <a:latin typeface="Century Gothic"/>
                        <a:cs typeface="Century Gothic"/>
                      </a:endParaRPr>
                    </a:p>
                  </a:txBody>
                  <a:tcPr marL="0" marR="0" marT="113664"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8"/>
                  </a:ext>
                </a:extLst>
              </a:tr>
              <a:tr h="299085">
                <a:tc>
                  <a:txBody>
                    <a:bodyPr/>
                    <a:lstStyle/>
                    <a:p>
                      <a:pPr marL="6985">
                        <a:lnSpc>
                          <a:spcPts val="1360"/>
                        </a:lnSpc>
                        <a:spcBef>
                          <a:spcPts val="900"/>
                        </a:spcBef>
                      </a:pPr>
                      <a:r>
                        <a:rPr sz="1200" spc="-25" dirty="0">
                          <a:latin typeface="Century Gothic"/>
                          <a:cs typeface="Century Gothic"/>
                        </a:rPr>
                        <a:t>Vet</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6350" algn="ctr">
                        <a:lnSpc>
                          <a:spcPts val="1360"/>
                        </a:lnSpc>
                        <a:spcBef>
                          <a:spcPts val="900"/>
                        </a:spcBef>
                      </a:pPr>
                      <a:r>
                        <a:rPr sz="1200" spc="-10" dirty="0">
                          <a:latin typeface="Century Gothic"/>
                          <a:cs typeface="Century Gothic"/>
                        </a:rPr>
                        <a:t>76.79%</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0160" algn="ctr">
                        <a:lnSpc>
                          <a:spcPts val="1360"/>
                        </a:lnSpc>
                        <a:spcBef>
                          <a:spcPts val="900"/>
                        </a:spcBef>
                      </a:pPr>
                      <a:r>
                        <a:rPr sz="1200" spc="-10" dirty="0">
                          <a:latin typeface="Century Gothic"/>
                          <a:cs typeface="Century Gothic"/>
                        </a:rPr>
                        <a:t>80.32%</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2065" algn="ctr">
                        <a:lnSpc>
                          <a:spcPts val="1360"/>
                        </a:lnSpc>
                        <a:spcBef>
                          <a:spcPts val="900"/>
                        </a:spcBef>
                      </a:pPr>
                      <a:r>
                        <a:rPr sz="1200" spc="-10" dirty="0">
                          <a:latin typeface="Century Gothic"/>
                          <a:cs typeface="Century Gothic"/>
                        </a:rPr>
                        <a:t>77.02%</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4604" algn="ctr">
                        <a:lnSpc>
                          <a:spcPts val="1360"/>
                        </a:lnSpc>
                        <a:spcBef>
                          <a:spcPts val="900"/>
                        </a:spcBef>
                      </a:pPr>
                      <a:r>
                        <a:rPr sz="1200" spc="-10" dirty="0">
                          <a:latin typeface="Century Gothic"/>
                          <a:cs typeface="Century Gothic"/>
                        </a:rPr>
                        <a:t>78.99%</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18415" algn="ctr">
                        <a:lnSpc>
                          <a:spcPts val="1360"/>
                        </a:lnSpc>
                        <a:spcBef>
                          <a:spcPts val="900"/>
                        </a:spcBef>
                      </a:pPr>
                      <a:r>
                        <a:rPr sz="1200" spc="-10" dirty="0">
                          <a:latin typeface="Century Gothic"/>
                          <a:cs typeface="Century Gothic"/>
                        </a:rPr>
                        <a:t>81.12%</a:t>
                      </a:r>
                      <a:endParaRPr sz="1200">
                        <a:latin typeface="Century Gothic"/>
                        <a:cs typeface="Century Gothic"/>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9"/>
                  </a:ext>
                </a:extLst>
              </a:tr>
              <a:tr h="299085">
                <a:tc>
                  <a:txBody>
                    <a:bodyPr/>
                    <a:lstStyle/>
                    <a:p>
                      <a:pPr marL="6985">
                        <a:lnSpc>
                          <a:spcPts val="1355"/>
                        </a:lnSpc>
                        <a:spcBef>
                          <a:spcPts val="905"/>
                        </a:spcBef>
                      </a:pPr>
                      <a:r>
                        <a:rPr sz="1200" b="1" spc="-10" dirty="0">
                          <a:latin typeface="Century Gothic"/>
                          <a:cs typeface="Century Gothic"/>
                        </a:rPr>
                        <a:t>Overall</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255" algn="ctr">
                        <a:lnSpc>
                          <a:spcPts val="1355"/>
                        </a:lnSpc>
                        <a:spcBef>
                          <a:spcPts val="905"/>
                        </a:spcBef>
                      </a:pPr>
                      <a:r>
                        <a:rPr sz="1200" b="1" spc="-10" dirty="0">
                          <a:latin typeface="Century Gothic"/>
                          <a:cs typeface="Century Gothic"/>
                        </a:rPr>
                        <a:t>77.08%</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1430" algn="ctr">
                        <a:lnSpc>
                          <a:spcPts val="1355"/>
                        </a:lnSpc>
                        <a:spcBef>
                          <a:spcPts val="905"/>
                        </a:spcBef>
                      </a:pPr>
                      <a:r>
                        <a:rPr sz="1200" b="1" spc="-10" dirty="0">
                          <a:latin typeface="Century Gothic"/>
                          <a:cs typeface="Century Gothic"/>
                        </a:rPr>
                        <a:t>78.84%</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3970" algn="ctr">
                        <a:lnSpc>
                          <a:spcPts val="1355"/>
                        </a:lnSpc>
                        <a:spcBef>
                          <a:spcPts val="905"/>
                        </a:spcBef>
                      </a:pPr>
                      <a:r>
                        <a:rPr sz="1200" b="1" spc="-10" dirty="0">
                          <a:latin typeface="Century Gothic"/>
                          <a:cs typeface="Century Gothic"/>
                        </a:rPr>
                        <a:t>76.43%</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7780" algn="ctr">
                        <a:lnSpc>
                          <a:spcPts val="1355"/>
                        </a:lnSpc>
                        <a:spcBef>
                          <a:spcPts val="905"/>
                        </a:spcBef>
                      </a:pPr>
                      <a:r>
                        <a:rPr sz="1200" b="1" spc="-10" dirty="0">
                          <a:latin typeface="Century Gothic"/>
                          <a:cs typeface="Century Gothic"/>
                        </a:rPr>
                        <a:t>76.46%</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19685" algn="ctr">
                        <a:lnSpc>
                          <a:spcPts val="1355"/>
                        </a:lnSpc>
                        <a:spcBef>
                          <a:spcPts val="905"/>
                        </a:spcBef>
                      </a:pPr>
                      <a:r>
                        <a:rPr sz="1200" b="1" spc="-10" dirty="0">
                          <a:latin typeface="Century Gothic"/>
                          <a:cs typeface="Century Gothic"/>
                        </a:rPr>
                        <a:t>79.00%</a:t>
                      </a:r>
                      <a:endParaRPr sz="1200">
                        <a:latin typeface="Century Gothic"/>
                        <a:cs typeface="Century Gothic"/>
                      </a:endParaRPr>
                    </a:p>
                  </a:txBody>
                  <a:tcPr marL="0" marR="0" marT="11493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10"/>
                  </a:ext>
                </a:extLst>
              </a:tr>
            </a:tbl>
          </a:graphicData>
        </a:graphic>
      </p:graphicFrame>
      <p:grpSp>
        <p:nvGrpSpPr>
          <p:cNvPr id="4" name="Group 5">
            <a:extLst>
              <a:ext uri="{FF2B5EF4-FFF2-40B4-BE49-F238E27FC236}">
                <a16:creationId xmlns:a16="http://schemas.microsoft.com/office/drawing/2014/main" id="{2B2F7A63-4CDB-A0E0-ED26-4811D59C8137}"/>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AA2B9F03-E804-4ADF-9DCC-8A08856DB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6AC3378-4001-859D-7A9B-B6458905A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E24616A7-AE46-0553-B5ED-6A61F30D88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162560"/>
            <a:ext cx="6773545" cy="438150"/>
          </a:xfrm>
          <a:prstGeom prst="rect">
            <a:avLst/>
          </a:prstGeom>
        </p:spPr>
        <p:txBody>
          <a:bodyPr vert="horz" wrap="square" lIns="0" tIns="13335" rIns="0" bIns="0" rtlCol="0">
            <a:spAutoFit/>
          </a:bodyPr>
          <a:lstStyle/>
          <a:p>
            <a:pPr marL="12700">
              <a:lnSpc>
                <a:spcPct val="100000"/>
              </a:lnSpc>
              <a:spcBef>
                <a:spcPts val="105"/>
              </a:spcBef>
            </a:pPr>
            <a:r>
              <a:rPr sz="2700" dirty="0"/>
              <a:t>Fall</a:t>
            </a:r>
            <a:r>
              <a:rPr sz="2700" spc="35" dirty="0"/>
              <a:t> </a:t>
            </a:r>
            <a:r>
              <a:rPr sz="2700" dirty="0"/>
              <a:t>to</a:t>
            </a:r>
            <a:r>
              <a:rPr sz="2700" spc="-65" dirty="0"/>
              <a:t> </a:t>
            </a:r>
            <a:r>
              <a:rPr sz="2700" dirty="0"/>
              <a:t>Fall</a:t>
            </a:r>
            <a:r>
              <a:rPr sz="2700" spc="-35" dirty="0"/>
              <a:t> </a:t>
            </a:r>
            <a:r>
              <a:rPr sz="2700" dirty="0"/>
              <a:t>Persistence</a:t>
            </a:r>
            <a:r>
              <a:rPr sz="2700" spc="-65" dirty="0"/>
              <a:t> </a:t>
            </a:r>
            <a:r>
              <a:rPr sz="2700" dirty="0"/>
              <a:t>Rates</a:t>
            </a:r>
            <a:r>
              <a:rPr sz="2700" spc="35" dirty="0"/>
              <a:t> </a:t>
            </a:r>
            <a:r>
              <a:rPr sz="2700" dirty="0"/>
              <a:t>by</a:t>
            </a:r>
            <a:r>
              <a:rPr sz="2700" spc="25" dirty="0"/>
              <a:t> </a:t>
            </a:r>
            <a:r>
              <a:rPr sz="2700" dirty="0"/>
              <a:t>Equity</a:t>
            </a:r>
            <a:r>
              <a:rPr sz="2700" spc="-50" dirty="0"/>
              <a:t> </a:t>
            </a:r>
            <a:r>
              <a:rPr sz="2700" spc="-10" dirty="0"/>
              <a:t>Subgroup</a:t>
            </a:r>
            <a:endParaRPr sz="2700"/>
          </a:p>
        </p:txBody>
      </p:sp>
      <p:graphicFrame>
        <p:nvGraphicFramePr>
          <p:cNvPr id="3" name="object 3"/>
          <p:cNvGraphicFramePr>
            <a:graphicFrameLocks noGrp="1"/>
          </p:cNvGraphicFramePr>
          <p:nvPr/>
        </p:nvGraphicFramePr>
        <p:xfrm>
          <a:off x="382270" y="865758"/>
          <a:ext cx="8365485" cy="2731770"/>
        </p:xfrm>
        <a:graphic>
          <a:graphicData uri="http://schemas.openxmlformats.org/drawingml/2006/table">
            <a:tbl>
              <a:tblPr firstRow="1" bandRow="1">
                <a:tableStyleId>{2D5ABB26-0587-4C30-8999-92F81FD0307C}</a:tableStyleId>
              </a:tblPr>
              <a:tblGrid>
                <a:gridCol w="1372870">
                  <a:extLst>
                    <a:ext uri="{9D8B030D-6E8A-4147-A177-3AD203B41FA5}">
                      <a16:colId xmlns:a16="http://schemas.microsoft.com/office/drawing/2014/main" val="20000"/>
                    </a:ext>
                  </a:extLst>
                </a:gridCol>
                <a:gridCol w="44069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7994">
                  <a:extLst>
                    <a:ext uri="{9D8B030D-6E8A-4147-A177-3AD203B41FA5}">
                      <a16:colId xmlns:a16="http://schemas.microsoft.com/office/drawing/2014/main" val="20005"/>
                    </a:ext>
                  </a:extLst>
                </a:gridCol>
                <a:gridCol w="467995">
                  <a:extLst>
                    <a:ext uri="{9D8B030D-6E8A-4147-A177-3AD203B41FA5}">
                      <a16:colId xmlns:a16="http://schemas.microsoft.com/office/drawing/2014/main" val="20006"/>
                    </a:ext>
                  </a:extLst>
                </a:gridCol>
                <a:gridCol w="467995">
                  <a:extLst>
                    <a:ext uri="{9D8B030D-6E8A-4147-A177-3AD203B41FA5}">
                      <a16:colId xmlns:a16="http://schemas.microsoft.com/office/drawing/2014/main" val="20007"/>
                    </a:ext>
                  </a:extLst>
                </a:gridCol>
                <a:gridCol w="467995">
                  <a:extLst>
                    <a:ext uri="{9D8B030D-6E8A-4147-A177-3AD203B41FA5}">
                      <a16:colId xmlns:a16="http://schemas.microsoft.com/office/drawing/2014/main" val="20008"/>
                    </a:ext>
                  </a:extLst>
                </a:gridCol>
                <a:gridCol w="467995">
                  <a:extLst>
                    <a:ext uri="{9D8B030D-6E8A-4147-A177-3AD203B41FA5}">
                      <a16:colId xmlns:a16="http://schemas.microsoft.com/office/drawing/2014/main" val="20009"/>
                    </a:ext>
                  </a:extLst>
                </a:gridCol>
                <a:gridCol w="467995">
                  <a:extLst>
                    <a:ext uri="{9D8B030D-6E8A-4147-A177-3AD203B41FA5}">
                      <a16:colId xmlns:a16="http://schemas.microsoft.com/office/drawing/2014/main" val="20010"/>
                    </a:ext>
                  </a:extLst>
                </a:gridCol>
                <a:gridCol w="467995">
                  <a:extLst>
                    <a:ext uri="{9D8B030D-6E8A-4147-A177-3AD203B41FA5}">
                      <a16:colId xmlns:a16="http://schemas.microsoft.com/office/drawing/2014/main" val="20011"/>
                    </a:ext>
                  </a:extLst>
                </a:gridCol>
                <a:gridCol w="467994">
                  <a:extLst>
                    <a:ext uri="{9D8B030D-6E8A-4147-A177-3AD203B41FA5}">
                      <a16:colId xmlns:a16="http://schemas.microsoft.com/office/drawing/2014/main" val="20012"/>
                    </a:ext>
                  </a:extLst>
                </a:gridCol>
                <a:gridCol w="467995">
                  <a:extLst>
                    <a:ext uri="{9D8B030D-6E8A-4147-A177-3AD203B41FA5}">
                      <a16:colId xmlns:a16="http://schemas.microsoft.com/office/drawing/2014/main" val="20013"/>
                    </a:ext>
                  </a:extLst>
                </a:gridCol>
                <a:gridCol w="467995">
                  <a:extLst>
                    <a:ext uri="{9D8B030D-6E8A-4147-A177-3AD203B41FA5}">
                      <a16:colId xmlns:a16="http://schemas.microsoft.com/office/drawing/2014/main" val="20014"/>
                    </a:ext>
                  </a:extLst>
                </a:gridCol>
                <a:gridCol w="467995">
                  <a:extLst>
                    <a:ext uri="{9D8B030D-6E8A-4147-A177-3AD203B41FA5}">
                      <a16:colId xmlns:a16="http://schemas.microsoft.com/office/drawing/2014/main" val="20015"/>
                    </a:ext>
                  </a:extLst>
                </a:gridCol>
              </a:tblGrid>
              <a:tr h="375285">
                <a:tc rowSpan="2">
                  <a:txBody>
                    <a:bodyPr/>
                    <a:lstStyle/>
                    <a:p>
                      <a:pPr>
                        <a:lnSpc>
                          <a:spcPct val="100000"/>
                        </a:lnSpc>
                        <a:spcBef>
                          <a:spcPts val="165"/>
                        </a:spcBef>
                      </a:pPr>
                      <a:endParaRPr sz="1200">
                        <a:latin typeface="Times New Roman"/>
                        <a:cs typeface="Times New Roman"/>
                      </a:endParaRPr>
                    </a:p>
                    <a:p>
                      <a:pPr marL="198755">
                        <a:lnSpc>
                          <a:spcPct val="100000"/>
                        </a:lnSpc>
                      </a:pPr>
                      <a:r>
                        <a:rPr sz="1200" b="1" spc="-10" dirty="0">
                          <a:solidFill>
                            <a:srgbClr val="FFFFFF"/>
                          </a:solidFill>
                          <a:latin typeface="Century Gothic"/>
                          <a:cs typeface="Century Gothic"/>
                        </a:rPr>
                        <a:t>Demographic</a:t>
                      </a:r>
                      <a:endParaRPr sz="1200">
                        <a:latin typeface="Century Gothic"/>
                        <a:cs typeface="Century Gothic"/>
                      </a:endParaRPr>
                    </a:p>
                  </a:txBody>
                  <a:tcPr marL="0" marR="0" marT="2095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C8282C"/>
                    </a:solidFill>
                  </a:tcPr>
                </a:tc>
                <a:tc gridSpan="3">
                  <a:txBody>
                    <a:bodyPr/>
                    <a:lstStyle/>
                    <a:p>
                      <a:pPr marL="518795" marR="129539" indent="-382270">
                        <a:lnSpc>
                          <a:spcPts val="1500"/>
                        </a:lnSpc>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dirty="0">
                          <a:solidFill>
                            <a:srgbClr val="FFFFFF"/>
                          </a:solidFill>
                          <a:latin typeface="Century Gothic"/>
                          <a:cs typeface="Century Gothic"/>
                        </a:rPr>
                        <a:t>2018</a:t>
                      </a:r>
                      <a:r>
                        <a:rPr sz="1200" b="1" spc="15" dirty="0">
                          <a:solidFill>
                            <a:srgbClr val="FFFFFF"/>
                          </a:solidFill>
                          <a:latin typeface="Century Gothic"/>
                          <a:cs typeface="Century Gothic"/>
                        </a:rPr>
                        <a:t> </a:t>
                      </a:r>
                      <a:r>
                        <a:rPr sz="1200" b="1" dirty="0">
                          <a:solidFill>
                            <a:srgbClr val="FFFFFF"/>
                          </a:solidFill>
                          <a:latin typeface="Century Gothic"/>
                          <a:cs typeface="Century Gothic"/>
                        </a:rPr>
                        <a:t>to</a:t>
                      </a:r>
                      <a:r>
                        <a:rPr sz="1200" b="1" spc="-75" dirty="0">
                          <a:solidFill>
                            <a:srgbClr val="FFFFFF"/>
                          </a:solidFill>
                          <a:latin typeface="Century Gothic"/>
                          <a:cs typeface="Century Gothic"/>
                        </a:rPr>
                        <a:t> </a:t>
                      </a:r>
                      <a:r>
                        <a:rPr sz="1200" b="1" spc="-20" dirty="0">
                          <a:solidFill>
                            <a:srgbClr val="FFFFFF"/>
                          </a:solidFill>
                          <a:latin typeface="Century Gothic"/>
                          <a:cs typeface="Century Gothic"/>
                        </a:rPr>
                        <a:t>Fall 2019</a:t>
                      </a:r>
                      <a:endParaRPr sz="1200">
                        <a:latin typeface="Century Gothic"/>
                        <a:cs typeface="Century Gothic"/>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534035" marR="142240" indent="-382270">
                        <a:lnSpc>
                          <a:spcPts val="1500"/>
                        </a:lnSpc>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dirty="0">
                          <a:solidFill>
                            <a:srgbClr val="FFFFFF"/>
                          </a:solidFill>
                          <a:latin typeface="Century Gothic"/>
                          <a:cs typeface="Century Gothic"/>
                        </a:rPr>
                        <a:t>2019</a:t>
                      </a:r>
                      <a:r>
                        <a:rPr sz="1200" b="1" spc="15" dirty="0">
                          <a:solidFill>
                            <a:srgbClr val="FFFFFF"/>
                          </a:solidFill>
                          <a:latin typeface="Century Gothic"/>
                          <a:cs typeface="Century Gothic"/>
                        </a:rPr>
                        <a:t> </a:t>
                      </a:r>
                      <a:r>
                        <a:rPr sz="1200" b="1" dirty="0">
                          <a:solidFill>
                            <a:srgbClr val="FFFFFF"/>
                          </a:solidFill>
                          <a:latin typeface="Century Gothic"/>
                          <a:cs typeface="Century Gothic"/>
                        </a:rPr>
                        <a:t>to</a:t>
                      </a:r>
                      <a:r>
                        <a:rPr sz="1200" b="1" spc="-75" dirty="0">
                          <a:solidFill>
                            <a:srgbClr val="FFFFFF"/>
                          </a:solidFill>
                          <a:latin typeface="Century Gothic"/>
                          <a:cs typeface="Century Gothic"/>
                        </a:rPr>
                        <a:t> </a:t>
                      </a:r>
                      <a:r>
                        <a:rPr sz="1200" b="1" spc="-20" dirty="0">
                          <a:solidFill>
                            <a:srgbClr val="FFFFFF"/>
                          </a:solidFill>
                          <a:latin typeface="Century Gothic"/>
                          <a:cs typeface="Century Gothic"/>
                        </a:rPr>
                        <a:t>Fall 2020</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535940" marR="138430" indent="-382270">
                        <a:lnSpc>
                          <a:spcPts val="1500"/>
                        </a:lnSpc>
                      </a:pPr>
                      <a:r>
                        <a:rPr sz="1200" b="1" dirty="0">
                          <a:solidFill>
                            <a:srgbClr val="FFFFFF"/>
                          </a:solidFill>
                          <a:latin typeface="Century Gothic"/>
                          <a:cs typeface="Century Gothic"/>
                        </a:rPr>
                        <a:t>Fall</a:t>
                      </a:r>
                      <a:r>
                        <a:rPr sz="1200" b="1" spc="-45" dirty="0">
                          <a:solidFill>
                            <a:srgbClr val="FFFFFF"/>
                          </a:solidFill>
                          <a:latin typeface="Century Gothic"/>
                          <a:cs typeface="Century Gothic"/>
                        </a:rPr>
                        <a:t> </a:t>
                      </a:r>
                      <a:r>
                        <a:rPr sz="1200" b="1" dirty="0">
                          <a:solidFill>
                            <a:srgbClr val="FFFFFF"/>
                          </a:solidFill>
                          <a:latin typeface="Century Gothic"/>
                          <a:cs typeface="Century Gothic"/>
                        </a:rPr>
                        <a:t>2020</a:t>
                      </a:r>
                      <a:r>
                        <a:rPr sz="1200" b="1" spc="25" dirty="0">
                          <a:solidFill>
                            <a:srgbClr val="FFFFFF"/>
                          </a:solidFill>
                          <a:latin typeface="Century Gothic"/>
                          <a:cs typeface="Century Gothic"/>
                        </a:rPr>
                        <a:t> </a:t>
                      </a:r>
                      <a:r>
                        <a:rPr sz="1200" b="1" dirty="0">
                          <a:solidFill>
                            <a:srgbClr val="FFFFFF"/>
                          </a:solidFill>
                          <a:latin typeface="Century Gothic"/>
                          <a:cs typeface="Century Gothic"/>
                        </a:rPr>
                        <a:t>to</a:t>
                      </a:r>
                      <a:r>
                        <a:rPr sz="1200" b="1" spc="-70" dirty="0">
                          <a:solidFill>
                            <a:srgbClr val="FFFFFF"/>
                          </a:solidFill>
                          <a:latin typeface="Century Gothic"/>
                          <a:cs typeface="Century Gothic"/>
                        </a:rPr>
                        <a:t> </a:t>
                      </a:r>
                      <a:r>
                        <a:rPr sz="1200" b="1" spc="-20" dirty="0">
                          <a:solidFill>
                            <a:srgbClr val="FFFFFF"/>
                          </a:solidFill>
                          <a:latin typeface="Century Gothic"/>
                          <a:cs typeface="Century Gothic"/>
                        </a:rPr>
                        <a:t>Fall 2021</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537210" marR="139065" indent="-382270">
                        <a:lnSpc>
                          <a:spcPts val="1500"/>
                        </a:lnSpc>
                      </a:pPr>
                      <a:r>
                        <a:rPr sz="1200" b="1" dirty="0">
                          <a:solidFill>
                            <a:srgbClr val="FFFFFF"/>
                          </a:solidFill>
                          <a:latin typeface="Century Gothic"/>
                          <a:cs typeface="Century Gothic"/>
                        </a:rPr>
                        <a:t>Fall</a:t>
                      </a:r>
                      <a:r>
                        <a:rPr sz="1200" b="1" spc="-50" dirty="0">
                          <a:solidFill>
                            <a:srgbClr val="FFFFFF"/>
                          </a:solidFill>
                          <a:latin typeface="Century Gothic"/>
                          <a:cs typeface="Century Gothic"/>
                        </a:rPr>
                        <a:t> </a:t>
                      </a:r>
                      <a:r>
                        <a:rPr sz="1200" b="1" dirty="0">
                          <a:solidFill>
                            <a:srgbClr val="FFFFFF"/>
                          </a:solidFill>
                          <a:latin typeface="Century Gothic"/>
                          <a:cs typeface="Century Gothic"/>
                        </a:rPr>
                        <a:t>2021</a:t>
                      </a:r>
                      <a:r>
                        <a:rPr sz="1200" b="1" spc="15" dirty="0">
                          <a:solidFill>
                            <a:srgbClr val="FFFFFF"/>
                          </a:solidFill>
                          <a:latin typeface="Century Gothic"/>
                          <a:cs typeface="Century Gothic"/>
                        </a:rPr>
                        <a:t> </a:t>
                      </a:r>
                      <a:r>
                        <a:rPr sz="1200" b="1" dirty="0">
                          <a:solidFill>
                            <a:srgbClr val="FFFFFF"/>
                          </a:solidFill>
                          <a:latin typeface="Century Gothic"/>
                          <a:cs typeface="Century Gothic"/>
                        </a:rPr>
                        <a:t>to</a:t>
                      </a:r>
                      <a:r>
                        <a:rPr sz="1200" b="1" spc="-75" dirty="0">
                          <a:solidFill>
                            <a:srgbClr val="FFFFFF"/>
                          </a:solidFill>
                          <a:latin typeface="Century Gothic"/>
                          <a:cs typeface="Century Gothic"/>
                        </a:rPr>
                        <a:t> </a:t>
                      </a:r>
                      <a:r>
                        <a:rPr sz="1200" b="1" spc="-20" dirty="0">
                          <a:solidFill>
                            <a:srgbClr val="FFFFFF"/>
                          </a:solidFill>
                          <a:latin typeface="Century Gothic"/>
                          <a:cs typeface="Century Gothic"/>
                        </a:rPr>
                        <a:t>Fall 2022</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538480" marR="132715" indent="-382270">
                        <a:lnSpc>
                          <a:spcPts val="1500"/>
                        </a:lnSpc>
                      </a:pPr>
                      <a:r>
                        <a:rPr sz="1200" b="1" dirty="0">
                          <a:solidFill>
                            <a:srgbClr val="FFFFFF"/>
                          </a:solidFill>
                          <a:latin typeface="Century Gothic"/>
                          <a:cs typeface="Century Gothic"/>
                        </a:rPr>
                        <a:t>Fall</a:t>
                      </a:r>
                      <a:r>
                        <a:rPr sz="1200" b="1" spc="-30" dirty="0">
                          <a:solidFill>
                            <a:srgbClr val="FFFFFF"/>
                          </a:solidFill>
                          <a:latin typeface="Century Gothic"/>
                          <a:cs typeface="Century Gothic"/>
                        </a:rPr>
                        <a:t> </a:t>
                      </a:r>
                      <a:r>
                        <a:rPr sz="1200" b="1" dirty="0">
                          <a:solidFill>
                            <a:srgbClr val="FFFFFF"/>
                          </a:solidFill>
                          <a:latin typeface="Century Gothic"/>
                          <a:cs typeface="Century Gothic"/>
                        </a:rPr>
                        <a:t>2022</a:t>
                      </a:r>
                      <a:r>
                        <a:rPr sz="1200" b="1" spc="25" dirty="0">
                          <a:solidFill>
                            <a:srgbClr val="FFFFFF"/>
                          </a:solidFill>
                          <a:latin typeface="Century Gothic"/>
                          <a:cs typeface="Century Gothic"/>
                        </a:rPr>
                        <a:t> </a:t>
                      </a:r>
                      <a:r>
                        <a:rPr sz="1200" b="1" dirty="0">
                          <a:solidFill>
                            <a:srgbClr val="FFFFFF"/>
                          </a:solidFill>
                          <a:latin typeface="Century Gothic"/>
                          <a:cs typeface="Century Gothic"/>
                        </a:rPr>
                        <a:t>to</a:t>
                      </a:r>
                      <a:r>
                        <a:rPr sz="1200" b="1" spc="-60" dirty="0">
                          <a:solidFill>
                            <a:srgbClr val="FFFFFF"/>
                          </a:solidFill>
                          <a:latin typeface="Century Gothic"/>
                          <a:cs typeface="Century Gothic"/>
                        </a:rPr>
                        <a:t> </a:t>
                      </a:r>
                      <a:r>
                        <a:rPr sz="1200" b="1" spc="-20" dirty="0">
                          <a:solidFill>
                            <a:srgbClr val="FFFFFF"/>
                          </a:solidFill>
                          <a:latin typeface="Century Gothic"/>
                          <a:cs typeface="Century Gothic"/>
                        </a:rPr>
                        <a:t>Fall 2023</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3675">
                <a:tc vMerge="1">
                  <a:txBody>
                    <a:bodyPr/>
                    <a:lstStyle/>
                    <a:p>
                      <a:endParaRPr/>
                    </a:p>
                  </a:txBody>
                  <a:tcPr marL="0" marR="0" marT="2095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1016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8255"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5715"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3335"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1430"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8890"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5875"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4604"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1430"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905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7145"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4604"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2159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20320"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7780"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extLst>
                  <a:ext uri="{0D108BD9-81ED-4DB2-BD59-A6C34878D82A}">
                    <a16:rowId xmlns:a16="http://schemas.microsoft.com/office/drawing/2014/main" val="10001"/>
                  </a:ext>
                </a:extLst>
              </a:tr>
              <a:tr h="189865">
                <a:tc>
                  <a:txBody>
                    <a:bodyPr/>
                    <a:lstStyle/>
                    <a:p>
                      <a:pPr marL="6985">
                        <a:lnSpc>
                          <a:spcPts val="1395"/>
                        </a:lnSpc>
                      </a:pPr>
                      <a:r>
                        <a:rPr sz="1200" spc="-20" dirty="0">
                          <a:latin typeface="Century Gothic"/>
                          <a:cs typeface="Century Gothic"/>
                        </a:rPr>
                        <a:t>Male</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4E9E9"/>
                    </a:solidFill>
                  </a:tcPr>
                </a:tc>
                <a:tc>
                  <a:txBody>
                    <a:bodyPr/>
                    <a:lstStyle/>
                    <a:p>
                      <a:pPr marL="57150" algn="ctr">
                        <a:lnSpc>
                          <a:spcPts val="1210"/>
                        </a:lnSpc>
                        <a:spcBef>
                          <a:spcPts val="185"/>
                        </a:spcBef>
                      </a:pPr>
                      <a:r>
                        <a:rPr sz="1050" spc="-10" dirty="0">
                          <a:latin typeface="Century Gothic"/>
                          <a:cs typeface="Century Gothic"/>
                        </a:rPr>
                        <a:t>64.8%</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4455" algn="ctr">
                        <a:lnSpc>
                          <a:spcPts val="1210"/>
                        </a:lnSpc>
                        <a:spcBef>
                          <a:spcPts val="185"/>
                        </a:spcBef>
                      </a:pPr>
                      <a:r>
                        <a:rPr sz="1050" spc="-10" dirty="0">
                          <a:latin typeface="Century Gothic"/>
                          <a:cs typeface="Century Gothic"/>
                        </a:rPr>
                        <a:t>34.5%</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3175" algn="r">
                        <a:lnSpc>
                          <a:spcPts val="1210"/>
                        </a:lnSpc>
                        <a:spcBef>
                          <a:spcPts val="185"/>
                        </a:spcBef>
                      </a:pPr>
                      <a:r>
                        <a:rPr sz="1050" spc="-10" dirty="0">
                          <a:latin typeface="Century Gothic"/>
                          <a:cs typeface="Century Gothic"/>
                        </a:rPr>
                        <a:t>45.5%</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0010" algn="ctr">
                        <a:lnSpc>
                          <a:spcPts val="1210"/>
                        </a:lnSpc>
                        <a:spcBef>
                          <a:spcPts val="185"/>
                        </a:spcBef>
                      </a:pPr>
                      <a:r>
                        <a:rPr sz="1050" spc="-10" dirty="0">
                          <a:latin typeface="Century Gothic"/>
                          <a:cs typeface="Century Gothic"/>
                        </a:rPr>
                        <a:t>53.3%</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1280" algn="ctr">
                        <a:lnSpc>
                          <a:spcPts val="1210"/>
                        </a:lnSpc>
                        <a:spcBef>
                          <a:spcPts val="185"/>
                        </a:spcBef>
                      </a:pPr>
                      <a:r>
                        <a:rPr sz="1050" spc="-10" dirty="0">
                          <a:latin typeface="Century Gothic"/>
                          <a:cs typeface="Century Gothic"/>
                        </a:rPr>
                        <a:t>29.3%</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5080" algn="r">
                        <a:lnSpc>
                          <a:spcPts val="1210"/>
                        </a:lnSpc>
                        <a:spcBef>
                          <a:spcPts val="185"/>
                        </a:spcBef>
                      </a:pPr>
                      <a:r>
                        <a:rPr sz="1050" spc="-10" dirty="0">
                          <a:latin typeface="Century Gothic"/>
                          <a:cs typeface="Century Gothic"/>
                        </a:rPr>
                        <a:t>40.3%</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8900" algn="ctr">
                        <a:lnSpc>
                          <a:spcPts val="1210"/>
                        </a:lnSpc>
                        <a:spcBef>
                          <a:spcPts val="185"/>
                        </a:spcBef>
                      </a:pPr>
                      <a:r>
                        <a:rPr sz="1050" spc="-10" dirty="0">
                          <a:latin typeface="Century Gothic"/>
                          <a:cs typeface="Century Gothic"/>
                        </a:rPr>
                        <a:t>57.4%</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35" algn="r">
                        <a:lnSpc>
                          <a:spcPts val="1210"/>
                        </a:lnSpc>
                        <a:spcBef>
                          <a:spcPts val="185"/>
                        </a:spcBef>
                      </a:pPr>
                      <a:r>
                        <a:rPr sz="1050" spc="-10" dirty="0">
                          <a:latin typeface="Century Gothic"/>
                          <a:cs typeface="Century Gothic"/>
                        </a:rPr>
                        <a:t>31.8%</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0805" algn="ctr">
                        <a:lnSpc>
                          <a:spcPts val="1210"/>
                        </a:lnSpc>
                        <a:spcBef>
                          <a:spcPts val="185"/>
                        </a:spcBef>
                      </a:pPr>
                      <a:r>
                        <a:rPr sz="1050" spc="-10" dirty="0">
                          <a:latin typeface="Century Gothic"/>
                          <a:cs typeface="Century Gothic"/>
                        </a:rPr>
                        <a:t>40.3%</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10" dirty="0">
                          <a:latin typeface="Century Gothic"/>
                          <a:cs typeface="Century Gothic"/>
                        </a:rPr>
                        <a:t>60.0%</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3345" algn="ctr">
                        <a:lnSpc>
                          <a:spcPts val="1210"/>
                        </a:lnSpc>
                        <a:spcBef>
                          <a:spcPts val="185"/>
                        </a:spcBef>
                      </a:pPr>
                      <a:r>
                        <a:rPr sz="1050" spc="-10" dirty="0">
                          <a:latin typeface="Century Gothic"/>
                          <a:cs typeface="Century Gothic"/>
                        </a:rPr>
                        <a:t>38.0%</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10" dirty="0">
                          <a:latin typeface="Century Gothic"/>
                          <a:cs typeface="Century Gothic"/>
                        </a:rPr>
                        <a:t>45.8%</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250" algn="ctr">
                        <a:lnSpc>
                          <a:spcPts val="1210"/>
                        </a:lnSpc>
                        <a:spcBef>
                          <a:spcPts val="185"/>
                        </a:spcBef>
                      </a:pPr>
                      <a:r>
                        <a:rPr sz="1050" spc="-10" dirty="0">
                          <a:latin typeface="Century Gothic"/>
                          <a:cs typeface="Century Gothic"/>
                        </a:rPr>
                        <a:t>60.2%</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885" algn="ctr">
                        <a:lnSpc>
                          <a:spcPts val="1210"/>
                        </a:lnSpc>
                        <a:spcBef>
                          <a:spcPts val="185"/>
                        </a:spcBef>
                      </a:pPr>
                      <a:r>
                        <a:rPr sz="1050" spc="-10" dirty="0">
                          <a:latin typeface="Century Gothic"/>
                          <a:cs typeface="Century Gothic"/>
                        </a:rPr>
                        <a:t>34.0%</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10" dirty="0">
                          <a:latin typeface="Century Gothic"/>
                          <a:cs typeface="Century Gothic"/>
                        </a:rPr>
                        <a:t>45.1%</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193675">
                <a:tc>
                  <a:txBody>
                    <a:bodyPr/>
                    <a:lstStyle/>
                    <a:p>
                      <a:pPr marL="6985">
                        <a:lnSpc>
                          <a:spcPts val="1390"/>
                        </a:lnSpc>
                        <a:spcBef>
                          <a:spcPts val="35"/>
                        </a:spcBef>
                      </a:pPr>
                      <a:r>
                        <a:rPr sz="1200" spc="-10" dirty="0">
                          <a:latin typeface="Century Gothic"/>
                          <a:cs typeface="Century Gothic"/>
                        </a:rPr>
                        <a:t>Female</a:t>
                      </a:r>
                      <a:endParaRPr sz="1200">
                        <a:latin typeface="Century Gothic"/>
                        <a:cs typeface="Century Gothic"/>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210"/>
                        </a:lnSpc>
                        <a:spcBef>
                          <a:spcPts val="215"/>
                        </a:spcBef>
                      </a:pPr>
                      <a:r>
                        <a:rPr sz="1050" spc="-10" dirty="0">
                          <a:latin typeface="Century Gothic"/>
                          <a:cs typeface="Century Gothic"/>
                        </a:rPr>
                        <a:t>69.3%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210"/>
                        </a:lnSpc>
                        <a:spcBef>
                          <a:spcPts val="215"/>
                        </a:spcBef>
                      </a:pPr>
                      <a:r>
                        <a:rPr sz="1050" spc="-10" dirty="0">
                          <a:latin typeface="Century Gothic"/>
                          <a:cs typeface="Century Gothic"/>
                        </a:rPr>
                        <a:t>43.2%</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210"/>
                        </a:lnSpc>
                        <a:spcBef>
                          <a:spcPts val="215"/>
                        </a:spcBef>
                      </a:pPr>
                      <a:r>
                        <a:rPr sz="1050" spc="-10" dirty="0">
                          <a:latin typeface="Century Gothic"/>
                          <a:cs typeface="Century Gothic"/>
                        </a:rPr>
                        <a:t>53.3%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79375" algn="ctr">
                        <a:lnSpc>
                          <a:spcPts val="1210"/>
                        </a:lnSpc>
                        <a:spcBef>
                          <a:spcPts val="215"/>
                        </a:spcBef>
                      </a:pPr>
                      <a:r>
                        <a:rPr sz="1050" spc="-10" dirty="0">
                          <a:latin typeface="Century Gothic"/>
                          <a:cs typeface="Century Gothic"/>
                        </a:rPr>
                        <a:t>59.4%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1280" algn="ctr">
                        <a:lnSpc>
                          <a:spcPts val="1210"/>
                        </a:lnSpc>
                        <a:spcBef>
                          <a:spcPts val="215"/>
                        </a:spcBef>
                      </a:pPr>
                      <a:r>
                        <a:rPr sz="1050" spc="-10" dirty="0">
                          <a:latin typeface="Century Gothic"/>
                          <a:cs typeface="Century Gothic"/>
                        </a:rPr>
                        <a:t>36.8%</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5715" algn="r">
                        <a:lnSpc>
                          <a:spcPts val="1210"/>
                        </a:lnSpc>
                        <a:spcBef>
                          <a:spcPts val="215"/>
                        </a:spcBef>
                      </a:pPr>
                      <a:r>
                        <a:rPr sz="1050" spc="-10" dirty="0">
                          <a:latin typeface="Century Gothic"/>
                          <a:cs typeface="Century Gothic"/>
                        </a:rPr>
                        <a:t>47.6%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210"/>
                        </a:lnSpc>
                        <a:spcBef>
                          <a:spcPts val="215"/>
                        </a:spcBef>
                      </a:pPr>
                      <a:r>
                        <a:rPr sz="1050" spc="-10" dirty="0">
                          <a:latin typeface="Century Gothic"/>
                          <a:cs typeface="Century Gothic"/>
                        </a:rPr>
                        <a:t>60.6%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210"/>
                        </a:lnSpc>
                        <a:spcBef>
                          <a:spcPts val="215"/>
                        </a:spcBef>
                      </a:pPr>
                      <a:r>
                        <a:rPr sz="1050" spc="-10" dirty="0">
                          <a:latin typeface="Century Gothic"/>
                          <a:cs typeface="Century Gothic"/>
                        </a:rPr>
                        <a:t>35.8%</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210"/>
                        </a:lnSpc>
                        <a:spcBef>
                          <a:spcPts val="215"/>
                        </a:spcBef>
                      </a:pPr>
                      <a:r>
                        <a:rPr sz="1050" spc="-10" dirty="0">
                          <a:latin typeface="Century Gothic"/>
                          <a:cs typeface="Century Gothic"/>
                        </a:rPr>
                        <a:t>45.7%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10"/>
                        </a:lnSpc>
                        <a:spcBef>
                          <a:spcPts val="215"/>
                        </a:spcBef>
                      </a:pPr>
                      <a:r>
                        <a:rPr sz="1050" spc="-10" dirty="0">
                          <a:latin typeface="Century Gothic"/>
                          <a:cs typeface="Century Gothic"/>
                        </a:rPr>
                        <a:t>61.4%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2710" algn="ctr">
                        <a:lnSpc>
                          <a:spcPts val="1210"/>
                        </a:lnSpc>
                        <a:spcBef>
                          <a:spcPts val="215"/>
                        </a:spcBef>
                      </a:pPr>
                      <a:r>
                        <a:rPr sz="1050" spc="-10" dirty="0">
                          <a:latin typeface="Century Gothic"/>
                          <a:cs typeface="Century Gothic"/>
                        </a:rPr>
                        <a:t>39.0%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10"/>
                        </a:lnSpc>
                        <a:spcBef>
                          <a:spcPts val="215"/>
                        </a:spcBef>
                      </a:pPr>
                      <a:r>
                        <a:rPr sz="1050" spc="-10" dirty="0">
                          <a:latin typeface="Century Gothic"/>
                          <a:cs typeface="Century Gothic"/>
                        </a:rPr>
                        <a:t>47.9%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10"/>
                        </a:lnSpc>
                        <a:spcBef>
                          <a:spcPts val="215"/>
                        </a:spcBef>
                      </a:pPr>
                      <a:r>
                        <a:rPr sz="1050" spc="-10" dirty="0">
                          <a:latin typeface="Century Gothic"/>
                          <a:cs typeface="Century Gothic"/>
                        </a:rPr>
                        <a:t>65.0%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10"/>
                        </a:lnSpc>
                        <a:spcBef>
                          <a:spcPts val="215"/>
                        </a:spcBef>
                      </a:pPr>
                      <a:r>
                        <a:rPr sz="1050" spc="-10" dirty="0">
                          <a:latin typeface="Century Gothic"/>
                          <a:cs typeface="Century Gothic"/>
                        </a:rPr>
                        <a:t>39.6%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10"/>
                        </a:lnSpc>
                        <a:spcBef>
                          <a:spcPts val="215"/>
                        </a:spcBef>
                      </a:pPr>
                      <a:r>
                        <a:rPr sz="1050" spc="-10" dirty="0">
                          <a:latin typeface="Century Gothic"/>
                          <a:cs typeface="Century Gothic"/>
                        </a:rPr>
                        <a:t>50.7%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3"/>
                  </a:ext>
                </a:extLst>
              </a:tr>
              <a:tr h="193675">
                <a:tc>
                  <a:txBody>
                    <a:bodyPr/>
                    <a:lstStyle/>
                    <a:p>
                      <a:pPr marL="6985">
                        <a:lnSpc>
                          <a:spcPts val="1385"/>
                        </a:lnSpc>
                        <a:spcBef>
                          <a:spcPts val="40"/>
                        </a:spcBef>
                      </a:pPr>
                      <a:r>
                        <a:rPr sz="1200" spc="-25" dirty="0">
                          <a:latin typeface="Century Gothic"/>
                          <a:cs typeface="Century Gothic"/>
                        </a:rPr>
                        <a:t>Vet</a:t>
                      </a:r>
                      <a:endParaRPr sz="1200">
                        <a:latin typeface="Century Gothic"/>
                        <a:cs typeface="Century Gothic"/>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205"/>
                        </a:lnSpc>
                        <a:spcBef>
                          <a:spcPts val="215"/>
                        </a:spcBef>
                      </a:pPr>
                      <a:r>
                        <a:rPr sz="1050" spc="-10" dirty="0">
                          <a:latin typeface="Century Gothic"/>
                          <a:cs typeface="Century Gothic"/>
                        </a:rPr>
                        <a:t>61.3%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205"/>
                        </a:lnSpc>
                        <a:spcBef>
                          <a:spcPts val="215"/>
                        </a:spcBef>
                      </a:pPr>
                      <a:r>
                        <a:rPr sz="1050" spc="-10" dirty="0">
                          <a:latin typeface="Century Gothic"/>
                          <a:cs typeface="Century Gothic"/>
                        </a:rPr>
                        <a:t>42.5%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205"/>
                        </a:lnSpc>
                        <a:spcBef>
                          <a:spcPts val="215"/>
                        </a:spcBef>
                      </a:pPr>
                      <a:r>
                        <a:rPr sz="1050" spc="-10" dirty="0">
                          <a:latin typeface="Century Gothic"/>
                          <a:cs typeface="Century Gothic"/>
                        </a:rPr>
                        <a:t>50.7%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6360" algn="ctr">
                        <a:lnSpc>
                          <a:spcPts val="1205"/>
                        </a:lnSpc>
                        <a:spcBef>
                          <a:spcPts val="215"/>
                        </a:spcBef>
                      </a:pPr>
                      <a:r>
                        <a:rPr sz="1050" spc="-10" dirty="0">
                          <a:latin typeface="Century Gothic"/>
                          <a:cs typeface="Century Gothic"/>
                        </a:rPr>
                        <a:t>60.5%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7630" algn="ctr">
                        <a:lnSpc>
                          <a:spcPts val="1205"/>
                        </a:lnSpc>
                        <a:spcBef>
                          <a:spcPts val="215"/>
                        </a:spcBef>
                      </a:pPr>
                      <a:r>
                        <a:rPr sz="1050" spc="-10" dirty="0">
                          <a:latin typeface="Century Gothic"/>
                          <a:cs typeface="Century Gothic"/>
                        </a:rPr>
                        <a:t>44.1%</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1905" algn="r">
                        <a:lnSpc>
                          <a:spcPts val="1205"/>
                        </a:lnSpc>
                        <a:spcBef>
                          <a:spcPts val="215"/>
                        </a:spcBef>
                      </a:pPr>
                      <a:r>
                        <a:rPr sz="1050" spc="-10" dirty="0">
                          <a:latin typeface="Century Gothic"/>
                          <a:cs typeface="Century Gothic"/>
                        </a:rPr>
                        <a:t>51.0%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205"/>
                        </a:lnSpc>
                        <a:spcBef>
                          <a:spcPts val="215"/>
                        </a:spcBef>
                      </a:pPr>
                      <a:r>
                        <a:rPr sz="1050" spc="-10" dirty="0">
                          <a:latin typeface="Century Gothic"/>
                          <a:cs typeface="Century Gothic"/>
                        </a:rPr>
                        <a:t>48.6%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205"/>
                        </a:lnSpc>
                        <a:spcBef>
                          <a:spcPts val="215"/>
                        </a:spcBef>
                      </a:pPr>
                      <a:r>
                        <a:rPr sz="1050" spc="-10" dirty="0">
                          <a:latin typeface="Century Gothic"/>
                          <a:cs typeface="Century Gothic"/>
                        </a:rPr>
                        <a:t>51.7%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205"/>
                        </a:lnSpc>
                        <a:spcBef>
                          <a:spcPts val="215"/>
                        </a:spcBef>
                      </a:pPr>
                      <a:r>
                        <a:rPr sz="1050" spc="-10" dirty="0">
                          <a:latin typeface="Century Gothic"/>
                          <a:cs typeface="Century Gothic"/>
                        </a:rPr>
                        <a:t>50.5%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5"/>
                        </a:lnSpc>
                        <a:spcBef>
                          <a:spcPts val="215"/>
                        </a:spcBef>
                      </a:pPr>
                      <a:r>
                        <a:rPr sz="1050" spc="-10" dirty="0">
                          <a:latin typeface="Century Gothic"/>
                          <a:cs typeface="Century Gothic"/>
                        </a:rPr>
                        <a:t>39.3%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3345" algn="ctr">
                        <a:lnSpc>
                          <a:spcPts val="1205"/>
                        </a:lnSpc>
                        <a:spcBef>
                          <a:spcPts val="215"/>
                        </a:spcBef>
                      </a:pPr>
                      <a:r>
                        <a:rPr sz="1050" spc="-10" dirty="0">
                          <a:latin typeface="Century Gothic"/>
                          <a:cs typeface="Century Gothic"/>
                        </a:rPr>
                        <a:t>58.7%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5"/>
                        </a:lnSpc>
                        <a:spcBef>
                          <a:spcPts val="215"/>
                        </a:spcBef>
                      </a:pPr>
                      <a:r>
                        <a:rPr sz="1050" spc="-10" dirty="0">
                          <a:latin typeface="Century Gothic"/>
                          <a:cs typeface="Century Gothic"/>
                        </a:rPr>
                        <a:t>52.7%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205"/>
                        </a:lnSpc>
                        <a:spcBef>
                          <a:spcPts val="215"/>
                        </a:spcBef>
                      </a:pPr>
                      <a:r>
                        <a:rPr sz="1050" spc="-10" dirty="0">
                          <a:latin typeface="Century Gothic"/>
                          <a:cs typeface="Century Gothic"/>
                        </a:rPr>
                        <a:t>63.0%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885" algn="ctr">
                        <a:lnSpc>
                          <a:spcPts val="1205"/>
                        </a:lnSpc>
                        <a:spcBef>
                          <a:spcPts val="215"/>
                        </a:spcBef>
                      </a:pPr>
                      <a:r>
                        <a:rPr sz="1050" spc="-10" dirty="0">
                          <a:latin typeface="Century Gothic"/>
                          <a:cs typeface="Century Gothic"/>
                        </a:rPr>
                        <a:t>32.8%</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5"/>
                        </a:lnSpc>
                        <a:spcBef>
                          <a:spcPts val="215"/>
                        </a:spcBef>
                      </a:pPr>
                      <a:r>
                        <a:rPr sz="1050" spc="-10" dirty="0">
                          <a:latin typeface="Century Gothic"/>
                          <a:cs typeface="Century Gothic"/>
                        </a:rPr>
                        <a:t>42.4%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193675">
                <a:tc>
                  <a:txBody>
                    <a:bodyPr/>
                    <a:lstStyle/>
                    <a:p>
                      <a:pPr marL="6985">
                        <a:lnSpc>
                          <a:spcPts val="1380"/>
                        </a:lnSpc>
                        <a:spcBef>
                          <a:spcPts val="40"/>
                        </a:spcBef>
                      </a:pPr>
                      <a:r>
                        <a:rPr sz="1200" spc="-10" dirty="0">
                          <a:latin typeface="Century Gothic"/>
                          <a:cs typeface="Century Gothic"/>
                        </a:rPr>
                        <a:t>Non-</a:t>
                      </a:r>
                      <a:r>
                        <a:rPr sz="1200" spc="-25" dirty="0">
                          <a:latin typeface="Century Gothic"/>
                          <a:cs typeface="Century Gothic"/>
                        </a:rPr>
                        <a:t>Vet</a:t>
                      </a:r>
                      <a:endParaRPr sz="1200">
                        <a:latin typeface="Century Gothic"/>
                        <a:cs typeface="Century Gothic"/>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200"/>
                        </a:lnSpc>
                        <a:spcBef>
                          <a:spcPts val="220"/>
                        </a:spcBef>
                      </a:pPr>
                      <a:r>
                        <a:rPr sz="1050" spc="-10" dirty="0">
                          <a:latin typeface="Century Gothic"/>
                          <a:cs typeface="Century Gothic"/>
                        </a:rPr>
                        <a:t>67.7%</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200"/>
                        </a:lnSpc>
                        <a:spcBef>
                          <a:spcPts val="220"/>
                        </a:spcBef>
                      </a:pPr>
                      <a:r>
                        <a:rPr sz="1050" spc="-10" dirty="0">
                          <a:latin typeface="Century Gothic"/>
                          <a:cs typeface="Century Gothic"/>
                        </a:rPr>
                        <a:t>39.5%</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200"/>
                        </a:lnSpc>
                        <a:spcBef>
                          <a:spcPts val="220"/>
                        </a:spcBef>
                      </a:pPr>
                      <a:r>
                        <a:rPr sz="1050" spc="-10" dirty="0">
                          <a:latin typeface="Century Gothic"/>
                          <a:cs typeface="Century Gothic"/>
                        </a:rPr>
                        <a:t>50.0%</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5725" algn="ctr">
                        <a:lnSpc>
                          <a:spcPts val="1200"/>
                        </a:lnSpc>
                        <a:spcBef>
                          <a:spcPts val="220"/>
                        </a:spcBef>
                      </a:pPr>
                      <a:r>
                        <a:rPr sz="1050" spc="-10" dirty="0">
                          <a:latin typeface="Century Gothic"/>
                          <a:cs typeface="Century Gothic"/>
                        </a:rPr>
                        <a:t>56.9%</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7630" algn="ctr">
                        <a:lnSpc>
                          <a:spcPts val="1200"/>
                        </a:lnSpc>
                        <a:spcBef>
                          <a:spcPts val="220"/>
                        </a:spcBef>
                      </a:pPr>
                      <a:r>
                        <a:rPr sz="1050" spc="-10" dirty="0">
                          <a:latin typeface="Century Gothic"/>
                          <a:cs typeface="Century Gothic"/>
                        </a:rPr>
                        <a:t>33.4%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2540" algn="r">
                        <a:lnSpc>
                          <a:spcPts val="1200"/>
                        </a:lnSpc>
                        <a:spcBef>
                          <a:spcPts val="220"/>
                        </a:spcBef>
                      </a:pPr>
                      <a:r>
                        <a:rPr sz="1050" spc="-10" dirty="0">
                          <a:latin typeface="Century Gothic"/>
                          <a:cs typeface="Century Gothic"/>
                        </a:rPr>
                        <a:t>44.4%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200"/>
                        </a:lnSpc>
                        <a:spcBef>
                          <a:spcPts val="220"/>
                        </a:spcBef>
                      </a:pPr>
                      <a:r>
                        <a:rPr sz="1050" spc="-10" dirty="0">
                          <a:latin typeface="Century Gothic"/>
                          <a:cs typeface="Century Gothic"/>
                        </a:rPr>
                        <a:t>59.8%</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200"/>
                        </a:lnSpc>
                        <a:spcBef>
                          <a:spcPts val="220"/>
                        </a:spcBef>
                      </a:pPr>
                      <a:r>
                        <a:rPr sz="1050" spc="-10" dirty="0">
                          <a:latin typeface="Century Gothic"/>
                          <a:cs typeface="Century Gothic"/>
                        </a:rPr>
                        <a:t>33.6%</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200"/>
                        </a:lnSpc>
                        <a:spcBef>
                          <a:spcPts val="220"/>
                        </a:spcBef>
                      </a:pPr>
                      <a:r>
                        <a:rPr sz="1050" spc="-10" dirty="0">
                          <a:latin typeface="Century Gothic"/>
                          <a:cs typeface="Century Gothic"/>
                        </a:rPr>
                        <a:t>43.3%</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00"/>
                        </a:lnSpc>
                        <a:spcBef>
                          <a:spcPts val="220"/>
                        </a:spcBef>
                      </a:pPr>
                      <a:r>
                        <a:rPr sz="1050" spc="-10" dirty="0">
                          <a:latin typeface="Century Gothic"/>
                          <a:cs typeface="Century Gothic"/>
                        </a:rPr>
                        <a:t>61.4%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2710" algn="ctr">
                        <a:lnSpc>
                          <a:spcPts val="1200"/>
                        </a:lnSpc>
                        <a:spcBef>
                          <a:spcPts val="220"/>
                        </a:spcBef>
                      </a:pPr>
                      <a:r>
                        <a:rPr sz="1050" spc="-10" dirty="0">
                          <a:latin typeface="Century Gothic"/>
                          <a:cs typeface="Century Gothic"/>
                        </a:rPr>
                        <a:t>37.9%</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00"/>
                        </a:lnSpc>
                        <a:spcBef>
                          <a:spcPts val="220"/>
                        </a:spcBef>
                      </a:pPr>
                      <a:r>
                        <a:rPr sz="1050" spc="-10" dirty="0">
                          <a:latin typeface="Century Gothic"/>
                          <a:cs typeface="Century Gothic"/>
                        </a:rPr>
                        <a:t>46.9%</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00"/>
                        </a:lnSpc>
                        <a:spcBef>
                          <a:spcPts val="220"/>
                        </a:spcBef>
                      </a:pPr>
                      <a:r>
                        <a:rPr sz="1050" spc="-10" dirty="0">
                          <a:latin typeface="Century Gothic"/>
                          <a:cs typeface="Century Gothic"/>
                        </a:rPr>
                        <a:t>63.1%</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00"/>
                        </a:lnSpc>
                        <a:spcBef>
                          <a:spcPts val="220"/>
                        </a:spcBef>
                      </a:pPr>
                      <a:r>
                        <a:rPr sz="1050" spc="-10" dirty="0">
                          <a:latin typeface="Century Gothic"/>
                          <a:cs typeface="Century Gothic"/>
                        </a:rPr>
                        <a:t>37.4%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00"/>
                        </a:lnSpc>
                        <a:spcBef>
                          <a:spcPts val="220"/>
                        </a:spcBef>
                      </a:pPr>
                      <a:r>
                        <a:rPr sz="1050" spc="-10" dirty="0">
                          <a:latin typeface="Century Gothic"/>
                          <a:cs typeface="Century Gothic"/>
                        </a:rPr>
                        <a:t>48.6%</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5"/>
                  </a:ext>
                </a:extLst>
              </a:tr>
              <a:tr h="193675">
                <a:tc>
                  <a:txBody>
                    <a:bodyPr/>
                    <a:lstStyle/>
                    <a:p>
                      <a:pPr marL="6985">
                        <a:lnSpc>
                          <a:spcPts val="1380"/>
                        </a:lnSpc>
                        <a:spcBef>
                          <a:spcPts val="45"/>
                        </a:spcBef>
                      </a:pPr>
                      <a:r>
                        <a:rPr sz="1200" spc="-20" dirty="0">
                          <a:latin typeface="Century Gothic"/>
                          <a:cs typeface="Century Gothic"/>
                        </a:rPr>
                        <a:t>Pell</a:t>
                      </a:r>
                      <a:endParaRPr sz="1200">
                        <a:latin typeface="Century Gothic"/>
                        <a:cs typeface="Century Gothic"/>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200"/>
                        </a:lnSpc>
                        <a:spcBef>
                          <a:spcPts val="225"/>
                        </a:spcBef>
                      </a:pPr>
                      <a:r>
                        <a:rPr sz="1050" spc="-10" dirty="0">
                          <a:latin typeface="Century Gothic"/>
                          <a:cs typeface="Century Gothic"/>
                        </a:rPr>
                        <a:t>67.8%</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200"/>
                        </a:lnSpc>
                        <a:spcBef>
                          <a:spcPts val="225"/>
                        </a:spcBef>
                      </a:pPr>
                      <a:r>
                        <a:rPr sz="1050" spc="-10" dirty="0">
                          <a:latin typeface="Century Gothic"/>
                          <a:cs typeface="Century Gothic"/>
                        </a:rPr>
                        <a:t>39.8%</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200"/>
                        </a:lnSpc>
                        <a:spcBef>
                          <a:spcPts val="225"/>
                        </a:spcBef>
                      </a:pPr>
                      <a:r>
                        <a:rPr sz="1050" spc="-10" dirty="0">
                          <a:latin typeface="Century Gothic"/>
                          <a:cs typeface="Century Gothic"/>
                        </a:rPr>
                        <a:t>51.1%</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0010" algn="ctr">
                        <a:lnSpc>
                          <a:spcPts val="1200"/>
                        </a:lnSpc>
                        <a:spcBef>
                          <a:spcPts val="225"/>
                        </a:spcBef>
                      </a:pPr>
                      <a:r>
                        <a:rPr sz="1050" spc="-10" dirty="0">
                          <a:latin typeface="Century Gothic"/>
                          <a:cs typeface="Century Gothic"/>
                        </a:rPr>
                        <a:t>55.6%</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1280" algn="ctr">
                        <a:lnSpc>
                          <a:spcPts val="1200"/>
                        </a:lnSpc>
                        <a:spcBef>
                          <a:spcPts val="225"/>
                        </a:spcBef>
                      </a:pPr>
                      <a:r>
                        <a:rPr sz="1050" spc="-10" dirty="0">
                          <a:latin typeface="Century Gothic"/>
                          <a:cs typeface="Century Gothic"/>
                        </a:rPr>
                        <a:t>33.6%</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5080" algn="r">
                        <a:lnSpc>
                          <a:spcPts val="1200"/>
                        </a:lnSpc>
                        <a:spcBef>
                          <a:spcPts val="225"/>
                        </a:spcBef>
                      </a:pPr>
                      <a:r>
                        <a:rPr sz="1050" spc="-10" dirty="0">
                          <a:latin typeface="Century Gothic"/>
                          <a:cs typeface="Century Gothic"/>
                        </a:rPr>
                        <a:t>44.4%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200"/>
                        </a:lnSpc>
                        <a:spcBef>
                          <a:spcPts val="225"/>
                        </a:spcBef>
                      </a:pPr>
                      <a:r>
                        <a:rPr sz="1050" spc="-10" dirty="0">
                          <a:latin typeface="Century Gothic"/>
                          <a:cs typeface="Century Gothic"/>
                        </a:rPr>
                        <a:t>63.0%</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200"/>
                        </a:lnSpc>
                        <a:spcBef>
                          <a:spcPts val="225"/>
                        </a:spcBef>
                      </a:pPr>
                      <a:r>
                        <a:rPr sz="1050" spc="-10" dirty="0">
                          <a:latin typeface="Century Gothic"/>
                          <a:cs typeface="Century Gothic"/>
                        </a:rPr>
                        <a:t>35.7%</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200"/>
                        </a:lnSpc>
                        <a:spcBef>
                          <a:spcPts val="225"/>
                        </a:spcBef>
                      </a:pPr>
                      <a:r>
                        <a:rPr sz="1050" spc="-10" dirty="0">
                          <a:latin typeface="Century Gothic"/>
                          <a:cs typeface="Century Gothic"/>
                        </a:rPr>
                        <a:t>46.6%</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10" dirty="0">
                          <a:latin typeface="Century Gothic"/>
                          <a:cs typeface="Century Gothic"/>
                        </a:rPr>
                        <a:t>60.9%</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3345" algn="ctr">
                        <a:lnSpc>
                          <a:spcPts val="1200"/>
                        </a:lnSpc>
                        <a:spcBef>
                          <a:spcPts val="225"/>
                        </a:spcBef>
                      </a:pPr>
                      <a:r>
                        <a:rPr sz="1050" spc="-10" dirty="0">
                          <a:latin typeface="Century Gothic"/>
                          <a:cs typeface="Century Gothic"/>
                        </a:rPr>
                        <a:t>38.2%</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10" dirty="0">
                          <a:latin typeface="Century Gothic"/>
                          <a:cs typeface="Century Gothic"/>
                        </a:rPr>
                        <a:t>47.4%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200"/>
                        </a:lnSpc>
                        <a:spcBef>
                          <a:spcPts val="225"/>
                        </a:spcBef>
                      </a:pPr>
                      <a:r>
                        <a:rPr sz="1050" spc="-10" dirty="0">
                          <a:latin typeface="Century Gothic"/>
                          <a:cs typeface="Century Gothic"/>
                        </a:rPr>
                        <a:t>63.3%</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885" algn="ctr">
                        <a:lnSpc>
                          <a:spcPts val="1200"/>
                        </a:lnSpc>
                        <a:spcBef>
                          <a:spcPts val="225"/>
                        </a:spcBef>
                      </a:pPr>
                      <a:r>
                        <a:rPr sz="1050" spc="-10" dirty="0">
                          <a:latin typeface="Century Gothic"/>
                          <a:cs typeface="Century Gothic"/>
                        </a:rPr>
                        <a:t>38.3%</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10" dirty="0">
                          <a:latin typeface="Century Gothic"/>
                          <a:cs typeface="Century Gothic"/>
                        </a:rPr>
                        <a:t>49.5%</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6"/>
                  </a:ext>
                </a:extLst>
              </a:tr>
              <a:tr h="193675">
                <a:tc>
                  <a:txBody>
                    <a:bodyPr/>
                    <a:lstStyle/>
                    <a:p>
                      <a:pPr marL="6985">
                        <a:lnSpc>
                          <a:spcPts val="1375"/>
                        </a:lnSpc>
                        <a:spcBef>
                          <a:spcPts val="50"/>
                        </a:spcBef>
                      </a:pPr>
                      <a:r>
                        <a:rPr sz="1200" spc="-10" dirty="0">
                          <a:latin typeface="Century Gothic"/>
                          <a:cs typeface="Century Gothic"/>
                        </a:rPr>
                        <a:t>Non-</a:t>
                      </a:r>
                      <a:r>
                        <a:rPr sz="1200" spc="-20" dirty="0">
                          <a:latin typeface="Century Gothic"/>
                          <a:cs typeface="Century Gothic"/>
                        </a:rPr>
                        <a:t>Pell</a:t>
                      </a:r>
                      <a:endParaRPr sz="1200">
                        <a:latin typeface="Century Gothic"/>
                        <a:cs typeface="Century Gothic"/>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195"/>
                        </a:lnSpc>
                        <a:spcBef>
                          <a:spcPts val="229"/>
                        </a:spcBef>
                      </a:pPr>
                      <a:r>
                        <a:rPr sz="1050" spc="-10" dirty="0">
                          <a:latin typeface="Century Gothic"/>
                          <a:cs typeface="Century Gothic"/>
                        </a:rPr>
                        <a:t>66.9%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195"/>
                        </a:lnSpc>
                        <a:spcBef>
                          <a:spcPts val="229"/>
                        </a:spcBef>
                      </a:pPr>
                      <a:r>
                        <a:rPr sz="1050" spc="-10" dirty="0">
                          <a:latin typeface="Century Gothic"/>
                          <a:cs typeface="Century Gothic"/>
                        </a:rPr>
                        <a:t>39.2%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195"/>
                        </a:lnSpc>
                        <a:spcBef>
                          <a:spcPts val="229"/>
                        </a:spcBef>
                      </a:pPr>
                      <a:r>
                        <a:rPr sz="1050" spc="-10" dirty="0">
                          <a:latin typeface="Century Gothic"/>
                          <a:cs typeface="Century Gothic"/>
                        </a:rPr>
                        <a:t>48.6%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79375" algn="ctr">
                        <a:lnSpc>
                          <a:spcPts val="1195"/>
                        </a:lnSpc>
                        <a:spcBef>
                          <a:spcPts val="229"/>
                        </a:spcBef>
                      </a:pPr>
                      <a:r>
                        <a:rPr sz="1050" spc="-10" dirty="0">
                          <a:latin typeface="Century Gothic"/>
                          <a:cs typeface="Century Gothic"/>
                        </a:rPr>
                        <a:t>59.8%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1280" algn="ctr">
                        <a:lnSpc>
                          <a:spcPts val="1195"/>
                        </a:lnSpc>
                        <a:spcBef>
                          <a:spcPts val="229"/>
                        </a:spcBef>
                      </a:pPr>
                      <a:r>
                        <a:rPr sz="1050" spc="-10" dirty="0">
                          <a:latin typeface="Century Gothic"/>
                          <a:cs typeface="Century Gothic"/>
                        </a:rPr>
                        <a:t>34.0%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5715" algn="r">
                        <a:lnSpc>
                          <a:spcPts val="1195"/>
                        </a:lnSpc>
                        <a:spcBef>
                          <a:spcPts val="229"/>
                        </a:spcBef>
                      </a:pPr>
                      <a:r>
                        <a:rPr sz="1050" spc="-10" dirty="0">
                          <a:latin typeface="Century Gothic"/>
                          <a:cs typeface="Century Gothic"/>
                        </a:rPr>
                        <a:t>45.1%</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195"/>
                        </a:lnSpc>
                        <a:spcBef>
                          <a:spcPts val="229"/>
                        </a:spcBef>
                      </a:pPr>
                      <a:r>
                        <a:rPr sz="1050" spc="-10" dirty="0">
                          <a:latin typeface="Century Gothic"/>
                          <a:cs typeface="Century Gothic"/>
                        </a:rPr>
                        <a:t>55.0%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195"/>
                        </a:lnSpc>
                        <a:spcBef>
                          <a:spcPts val="229"/>
                        </a:spcBef>
                      </a:pPr>
                      <a:r>
                        <a:rPr sz="1050" spc="-10" dirty="0">
                          <a:latin typeface="Century Gothic"/>
                          <a:cs typeface="Century Gothic"/>
                        </a:rPr>
                        <a:t>32.5%</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195"/>
                        </a:lnSpc>
                        <a:spcBef>
                          <a:spcPts val="229"/>
                        </a:spcBef>
                      </a:pPr>
                      <a:r>
                        <a:rPr sz="1050" spc="-10" dirty="0">
                          <a:latin typeface="Century Gothic"/>
                          <a:cs typeface="Century Gothic"/>
                        </a:rPr>
                        <a:t>40.2%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195"/>
                        </a:lnSpc>
                        <a:spcBef>
                          <a:spcPts val="229"/>
                        </a:spcBef>
                      </a:pPr>
                      <a:r>
                        <a:rPr sz="1050" spc="-10" dirty="0">
                          <a:latin typeface="Century Gothic"/>
                          <a:cs typeface="Century Gothic"/>
                        </a:rPr>
                        <a:t>60.7%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2710" algn="ctr">
                        <a:lnSpc>
                          <a:spcPts val="1195"/>
                        </a:lnSpc>
                        <a:spcBef>
                          <a:spcPts val="229"/>
                        </a:spcBef>
                      </a:pPr>
                      <a:r>
                        <a:rPr sz="1050" spc="-10" dirty="0">
                          <a:latin typeface="Century Gothic"/>
                          <a:cs typeface="Century Gothic"/>
                        </a:rPr>
                        <a:t>39.1%</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195"/>
                        </a:lnSpc>
                        <a:spcBef>
                          <a:spcPts val="229"/>
                        </a:spcBef>
                      </a:pPr>
                      <a:r>
                        <a:rPr sz="1050" spc="-10" dirty="0">
                          <a:latin typeface="Century Gothic"/>
                          <a:cs typeface="Century Gothic"/>
                        </a:rPr>
                        <a:t>46.6%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195"/>
                        </a:lnSpc>
                        <a:spcBef>
                          <a:spcPts val="229"/>
                        </a:spcBef>
                      </a:pPr>
                      <a:r>
                        <a:rPr sz="1050" spc="-10" dirty="0">
                          <a:latin typeface="Century Gothic"/>
                          <a:cs typeface="Century Gothic"/>
                        </a:rPr>
                        <a:t>62.9%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195"/>
                        </a:lnSpc>
                        <a:spcBef>
                          <a:spcPts val="229"/>
                        </a:spcBef>
                      </a:pPr>
                      <a:r>
                        <a:rPr sz="1050" spc="-10" dirty="0">
                          <a:latin typeface="Century Gothic"/>
                          <a:cs typeface="Century Gothic"/>
                        </a:rPr>
                        <a:t>35.6%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195"/>
                        </a:lnSpc>
                        <a:spcBef>
                          <a:spcPts val="229"/>
                        </a:spcBef>
                      </a:pPr>
                      <a:r>
                        <a:rPr sz="1050" spc="-10" dirty="0">
                          <a:latin typeface="Century Gothic"/>
                          <a:cs typeface="Century Gothic"/>
                        </a:rPr>
                        <a:t>46.5%</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7"/>
                  </a:ext>
                </a:extLst>
              </a:tr>
              <a:tr h="229870">
                <a:tc>
                  <a:txBody>
                    <a:bodyPr/>
                    <a:lstStyle/>
                    <a:p>
                      <a:pPr marL="6985">
                        <a:lnSpc>
                          <a:spcPts val="1375"/>
                        </a:lnSpc>
                        <a:spcBef>
                          <a:spcPts val="340"/>
                        </a:spcBef>
                      </a:pPr>
                      <a:r>
                        <a:rPr sz="1200" dirty="0">
                          <a:latin typeface="Century Gothic"/>
                          <a:cs typeface="Century Gothic"/>
                        </a:rPr>
                        <a:t>African </a:t>
                      </a:r>
                      <a:r>
                        <a:rPr sz="1200" spc="-10" dirty="0">
                          <a:latin typeface="Century Gothic"/>
                          <a:cs typeface="Century Gothic"/>
                        </a:rPr>
                        <a:t>American</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195"/>
                        </a:lnSpc>
                        <a:spcBef>
                          <a:spcPts val="520"/>
                        </a:spcBef>
                      </a:pPr>
                      <a:r>
                        <a:rPr sz="1050" spc="-10" dirty="0">
                          <a:latin typeface="Century Gothic"/>
                          <a:cs typeface="Century Gothic"/>
                        </a:rPr>
                        <a:t>62.1%</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195"/>
                        </a:lnSpc>
                        <a:spcBef>
                          <a:spcPts val="520"/>
                        </a:spcBef>
                      </a:pPr>
                      <a:r>
                        <a:rPr sz="1050" spc="-10" dirty="0">
                          <a:latin typeface="Century Gothic"/>
                          <a:cs typeface="Century Gothic"/>
                        </a:rPr>
                        <a:t>32.6%</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195"/>
                        </a:lnSpc>
                        <a:spcBef>
                          <a:spcPts val="520"/>
                        </a:spcBef>
                      </a:pPr>
                      <a:r>
                        <a:rPr sz="1050" spc="-10" dirty="0">
                          <a:latin typeface="Century Gothic"/>
                          <a:cs typeface="Century Gothic"/>
                        </a:rPr>
                        <a:t>42.2%</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0010" algn="ctr">
                        <a:lnSpc>
                          <a:spcPts val="1195"/>
                        </a:lnSpc>
                        <a:spcBef>
                          <a:spcPts val="520"/>
                        </a:spcBef>
                      </a:pPr>
                      <a:r>
                        <a:rPr sz="1050" spc="-10" dirty="0">
                          <a:latin typeface="Century Gothic"/>
                          <a:cs typeface="Century Gothic"/>
                        </a:rPr>
                        <a:t>62.2%</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1280" algn="ctr">
                        <a:lnSpc>
                          <a:spcPts val="1195"/>
                        </a:lnSpc>
                        <a:spcBef>
                          <a:spcPts val="520"/>
                        </a:spcBef>
                      </a:pPr>
                      <a:r>
                        <a:rPr sz="1050" spc="-10" dirty="0">
                          <a:latin typeface="Century Gothic"/>
                          <a:cs typeface="Century Gothic"/>
                        </a:rPr>
                        <a:t>28.8%</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5080" algn="r">
                        <a:lnSpc>
                          <a:spcPts val="1195"/>
                        </a:lnSpc>
                        <a:spcBef>
                          <a:spcPts val="520"/>
                        </a:spcBef>
                      </a:pPr>
                      <a:r>
                        <a:rPr sz="1050" spc="-10" dirty="0">
                          <a:latin typeface="Century Gothic"/>
                          <a:cs typeface="Century Gothic"/>
                        </a:rPr>
                        <a:t>40.8%</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195"/>
                        </a:lnSpc>
                        <a:spcBef>
                          <a:spcPts val="520"/>
                        </a:spcBef>
                      </a:pPr>
                      <a:r>
                        <a:rPr sz="1050" spc="-10" dirty="0">
                          <a:latin typeface="Century Gothic"/>
                          <a:cs typeface="Century Gothic"/>
                        </a:rPr>
                        <a:t>51.2%</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195"/>
                        </a:lnSpc>
                        <a:spcBef>
                          <a:spcPts val="520"/>
                        </a:spcBef>
                      </a:pPr>
                      <a:r>
                        <a:rPr sz="1050" spc="-10" dirty="0">
                          <a:latin typeface="Century Gothic"/>
                          <a:cs typeface="Century Gothic"/>
                        </a:rPr>
                        <a:t>32.6%</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195"/>
                        </a:lnSpc>
                        <a:spcBef>
                          <a:spcPts val="520"/>
                        </a:spcBef>
                      </a:pPr>
                      <a:r>
                        <a:rPr sz="1050" spc="-10" dirty="0">
                          <a:latin typeface="Century Gothic"/>
                          <a:cs typeface="Century Gothic"/>
                        </a:rPr>
                        <a:t>38.6%</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10" dirty="0">
                          <a:latin typeface="Century Gothic"/>
                          <a:cs typeface="Century Gothic"/>
                        </a:rPr>
                        <a:t>57.6%</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3345" algn="ctr">
                        <a:lnSpc>
                          <a:spcPts val="1195"/>
                        </a:lnSpc>
                        <a:spcBef>
                          <a:spcPts val="520"/>
                        </a:spcBef>
                      </a:pPr>
                      <a:r>
                        <a:rPr sz="1050" spc="-10" dirty="0">
                          <a:latin typeface="Century Gothic"/>
                          <a:cs typeface="Century Gothic"/>
                        </a:rPr>
                        <a:t>32.3%</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10" dirty="0">
                          <a:latin typeface="Century Gothic"/>
                          <a:cs typeface="Century Gothic"/>
                        </a:rPr>
                        <a:t>39.7%</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195"/>
                        </a:lnSpc>
                        <a:spcBef>
                          <a:spcPts val="520"/>
                        </a:spcBef>
                      </a:pPr>
                      <a:r>
                        <a:rPr sz="1050" spc="-10" dirty="0">
                          <a:latin typeface="Century Gothic"/>
                          <a:cs typeface="Century Gothic"/>
                        </a:rPr>
                        <a:t>49.5%</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885" algn="ctr">
                        <a:lnSpc>
                          <a:spcPts val="1195"/>
                        </a:lnSpc>
                        <a:spcBef>
                          <a:spcPts val="520"/>
                        </a:spcBef>
                      </a:pPr>
                      <a:r>
                        <a:rPr sz="1050" spc="-10" dirty="0">
                          <a:latin typeface="Century Gothic"/>
                          <a:cs typeface="Century Gothic"/>
                        </a:rPr>
                        <a:t>33.1%</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10" dirty="0">
                          <a:latin typeface="Century Gothic"/>
                          <a:cs typeface="Century Gothic"/>
                        </a:rPr>
                        <a:t>38.7%</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8"/>
                  </a:ext>
                </a:extLst>
              </a:tr>
              <a:tr h="193675">
                <a:tc>
                  <a:txBody>
                    <a:bodyPr/>
                    <a:lstStyle/>
                    <a:p>
                      <a:pPr marL="6985">
                        <a:lnSpc>
                          <a:spcPts val="1375"/>
                        </a:lnSpc>
                        <a:spcBef>
                          <a:spcPts val="50"/>
                        </a:spcBef>
                      </a:pPr>
                      <a:r>
                        <a:rPr sz="1200" spc="-10" dirty="0">
                          <a:latin typeface="Century Gothic"/>
                          <a:cs typeface="Century Gothic"/>
                        </a:rPr>
                        <a:t>Asian</a:t>
                      </a:r>
                      <a:endParaRPr sz="1200">
                        <a:latin typeface="Century Gothic"/>
                        <a:cs typeface="Century Gothic"/>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57150" algn="ctr">
                        <a:lnSpc>
                          <a:spcPts val="1190"/>
                        </a:lnSpc>
                        <a:spcBef>
                          <a:spcPts val="229"/>
                        </a:spcBef>
                      </a:pPr>
                      <a:r>
                        <a:rPr sz="1050" spc="-10" dirty="0">
                          <a:latin typeface="Century Gothic"/>
                          <a:cs typeface="Century Gothic"/>
                        </a:rPr>
                        <a:t>91.7%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4455" algn="ctr">
                        <a:lnSpc>
                          <a:spcPts val="1190"/>
                        </a:lnSpc>
                        <a:spcBef>
                          <a:spcPts val="229"/>
                        </a:spcBef>
                      </a:pPr>
                      <a:r>
                        <a:rPr sz="1050" spc="-10" dirty="0">
                          <a:latin typeface="Century Gothic"/>
                          <a:cs typeface="Century Gothic"/>
                        </a:rPr>
                        <a:t>40.6%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3175" algn="r">
                        <a:lnSpc>
                          <a:spcPts val="1190"/>
                        </a:lnSpc>
                        <a:spcBef>
                          <a:spcPts val="229"/>
                        </a:spcBef>
                      </a:pPr>
                      <a:r>
                        <a:rPr sz="1050" spc="-10" dirty="0">
                          <a:latin typeface="Century Gothic"/>
                          <a:cs typeface="Century Gothic"/>
                        </a:rPr>
                        <a:t>62.5%</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0010" algn="ctr">
                        <a:lnSpc>
                          <a:spcPts val="1190"/>
                        </a:lnSpc>
                        <a:spcBef>
                          <a:spcPts val="229"/>
                        </a:spcBef>
                      </a:pPr>
                      <a:r>
                        <a:rPr sz="1050" spc="-10" dirty="0">
                          <a:latin typeface="Century Gothic"/>
                          <a:cs typeface="Century Gothic"/>
                        </a:rPr>
                        <a:t>63.0%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1280" algn="ctr">
                        <a:lnSpc>
                          <a:spcPts val="1190"/>
                        </a:lnSpc>
                        <a:spcBef>
                          <a:spcPts val="229"/>
                        </a:spcBef>
                      </a:pPr>
                      <a:r>
                        <a:rPr sz="1050" spc="-10" dirty="0">
                          <a:latin typeface="Century Gothic"/>
                          <a:cs typeface="Century Gothic"/>
                        </a:rPr>
                        <a:t>20.6%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5080" algn="r">
                        <a:lnSpc>
                          <a:spcPts val="1190"/>
                        </a:lnSpc>
                        <a:spcBef>
                          <a:spcPts val="229"/>
                        </a:spcBef>
                      </a:pPr>
                      <a:r>
                        <a:rPr sz="1050" spc="-10" dirty="0">
                          <a:latin typeface="Century Gothic"/>
                          <a:cs typeface="Century Gothic"/>
                        </a:rPr>
                        <a:t>45.0%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8900" algn="ctr">
                        <a:lnSpc>
                          <a:spcPts val="1190"/>
                        </a:lnSpc>
                        <a:spcBef>
                          <a:spcPts val="229"/>
                        </a:spcBef>
                      </a:pPr>
                      <a:r>
                        <a:rPr sz="1050" spc="-10" dirty="0">
                          <a:latin typeface="Century Gothic"/>
                          <a:cs typeface="Century Gothic"/>
                        </a:rPr>
                        <a:t>73.3%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35" algn="r">
                        <a:lnSpc>
                          <a:spcPts val="1190"/>
                        </a:lnSpc>
                        <a:spcBef>
                          <a:spcPts val="229"/>
                        </a:spcBef>
                      </a:pPr>
                      <a:r>
                        <a:rPr sz="1050" spc="-10" dirty="0">
                          <a:latin typeface="Century Gothic"/>
                          <a:cs typeface="Century Gothic"/>
                        </a:rPr>
                        <a:t>27.1%</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0805" algn="ctr">
                        <a:lnSpc>
                          <a:spcPts val="1190"/>
                        </a:lnSpc>
                        <a:spcBef>
                          <a:spcPts val="229"/>
                        </a:spcBef>
                      </a:pPr>
                      <a:r>
                        <a:rPr sz="1050" spc="-10" dirty="0">
                          <a:latin typeface="Century Gothic"/>
                          <a:cs typeface="Century Gothic"/>
                        </a:rPr>
                        <a:t>44.9%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10" dirty="0">
                          <a:latin typeface="Century Gothic"/>
                          <a:cs typeface="Century Gothic"/>
                        </a:rPr>
                        <a:t>77.4%</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3345" algn="ctr">
                        <a:lnSpc>
                          <a:spcPts val="1190"/>
                        </a:lnSpc>
                        <a:spcBef>
                          <a:spcPts val="229"/>
                        </a:spcBef>
                      </a:pPr>
                      <a:r>
                        <a:rPr sz="1050" spc="-10" dirty="0">
                          <a:latin typeface="Century Gothic"/>
                          <a:cs typeface="Century Gothic"/>
                        </a:rPr>
                        <a:t>52.8%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10" dirty="0">
                          <a:latin typeface="Century Gothic"/>
                          <a:cs typeface="Century Gothic"/>
                        </a:rPr>
                        <a:t>64.2%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250" algn="ctr">
                        <a:lnSpc>
                          <a:spcPts val="1190"/>
                        </a:lnSpc>
                        <a:spcBef>
                          <a:spcPts val="229"/>
                        </a:spcBef>
                      </a:pPr>
                      <a:r>
                        <a:rPr sz="1050" spc="-10" dirty="0">
                          <a:latin typeface="Century Gothic"/>
                          <a:cs typeface="Century Gothic"/>
                        </a:rPr>
                        <a:t>64.9%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885" algn="ctr">
                        <a:lnSpc>
                          <a:spcPts val="1190"/>
                        </a:lnSpc>
                        <a:spcBef>
                          <a:spcPts val="229"/>
                        </a:spcBef>
                      </a:pPr>
                      <a:r>
                        <a:rPr sz="1050" spc="-10" dirty="0">
                          <a:latin typeface="Century Gothic"/>
                          <a:cs typeface="Century Gothic"/>
                        </a:rPr>
                        <a:t>42.2%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10" dirty="0">
                          <a:latin typeface="Century Gothic"/>
                          <a:cs typeface="Century Gothic"/>
                        </a:rPr>
                        <a:t>52.4%</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9"/>
                  </a:ext>
                </a:extLst>
              </a:tr>
              <a:tr h="193675">
                <a:tc>
                  <a:txBody>
                    <a:bodyPr/>
                    <a:lstStyle/>
                    <a:p>
                      <a:pPr marL="6985">
                        <a:lnSpc>
                          <a:spcPts val="1370"/>
                        </a:lnSpc>
                        <a:spcBef>
                          <a:spcPts val="55"/>
                        </a:spcBef>
                      </a:pPr>
                      <a:r>
                        <a:rPr sz="1200" spc="-10" dirty="0">
                          <a:latin typeface="Century Gothic"/>
                          <a:cs typeface="Century Gothic"/>
                        </a:rPr>
                        <a:t>Hispanic</a:t>
                      </a:r>
                      <a:endParaRPr sz="1200">
                        <a:latin typeface="Century Gothic"/>
                        <a:cs typeface="Century Gothic"/>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57150" algn="ctr">
                        <a:lnSpc>
                          <a:spcPts val="1190"/>
                        </a:lnSpc>
                        <a:spcBef>
                          <a:spcPts val="235"/>
                        </a:spcBef>
                      </a:pPr>
                      <a:r>
                        <a:rPr sz="1050" spc="-10" dirty="0">
                          <a:latin typeface="Century Gothic"/>
                          <a:cs typeface="Century Gothic"/>
                        </a:rPr>
                        <a:t>68.0%</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4455" algn="ctr">
                        <a:lnSpc>
                          <a:spcPts val="1190"/>
                        </a:lnSpc>
                        <a:spcBef>
                          <a:spcPts val="235"/>
                        </a:spcBef>
                      </a:pPr>
                      <a:r>
                        <a:rPr sz="1050" spc="-10" dirty="0">
                          <a:latin typeface="Century Gothic"/>
                          <a:cs typeface="Century Gothic"/>
                        </a:rPr>
                        <a:t>41.2%</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3175" algn="r">
                        <a:lnSpc>
                          <a:spcPts val="1190"/>
                        </a:lnSpc>
                        <a:spcBef>
                          <a:spcPts val="235"/>
                        </a:spcBef>
                      </a:pPr>
                      <a:r>
                        <a:rPr sz="1050" spc="-10" dirty="0">
                          <a:latin typeface="Century Gothic"/>
                          <a:cs typeface="Century Gothic"/>
                        </a:rPr>
                        <a:t>51.9%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0010" algn="ctr">
                        <a:lnSpc>
                          <a:spcPts val="1190"/>
                        </a:lnSpc>
                        <a:spcBef>
                          <a:spcPts val="235"/>
                        </a:spcBef>
                      </a:pPr>
                      <a:r>
                        <a:rPr sz="1050" spc="-10" dirty="0">
                          <a:latin typeface="Century Gothic"/>
                          <a:cs typeface="Century Gothic"/>
                        </a:rPr>
                        <a:t>55.9%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1280" algn="ctr">
                        <a:lnSpc>
                          <a:spcPts val="1190"/>
                        </a:lnSpc>
                        <a:spcBef>
                          <a:spcPts val="235"/>
                        </a:spcBef>
                      </a:pPr>
                      <a:r>
                        <a:rPr sz="1050" spc="-10" dirty="0">
                          <a:latin typeface="Century Gothic"/>
                          <a:cs typeface="Century Gothic"/>
                        </a:rPr>
                        <a:t>34.1%</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5080" algn="r">
                        <a:lnSpc>
                          <a:spcPts val="1190"/>
                        </a:lnSpc>
                        <a:spcBef>
                          <a:spcPts val="235"/>
                        </a:spcBef>
                      </a:pPr>
                      <a:r>
                        <a:rPr sz="1050" spc="-10" dirty="0">
                          <a:latin typeface="Century Gothic"/>
                          <a:cs typeface="Century Gothic"/>
                        </a:rPr>
                        <a:t>44.8%</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8900" algn="ctr">
                        <a:lnSpc>
                          <a:spcPts val="1190"/>
                        </a:lnSpc>
                        <a:spcBef>
                          <a:spcPts val="235"/>
                        </a:spcBef>
                      </a:pPr>
                      <a:r>
                        <a:rPr sz="1050" spc="-10" dirty="0">
                          <a:latin typeface="Century Gothic"/>
                          <a:cs typeface="Century Gothic"/>
                        </a:rPr>
                        <a:t>61.1%</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35" algn="r">
                        <a:lnSpc>
                          <a:spcPts val="1190"/>
                        </a:lnSpc>
                        <a:spcBef>
                          <a:spcPts val="235"/>
                        </a:spcBef>
                      </a:pPr>
                      <a:r>
                        <a:rPr sz="1050" spc="-10" dirty="0">
                          <a:latin typeface="Century Gothic"/>
                          <a:cs typeface="Century Gothic"/>
                        </a:rPr>
                        <a:t>35.1%</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0805" algn="ctr">
                        <a:lnSpc>
                          <a:spcPts val="1190"/>
                        </a:lnSpc>
                        <a:spcBef>
                          <a:spcPts val="235"/>
                        </a:spcBef>
                      </a:pPr>
                      <a:r>
                        <a:rPr sz="1050" spc="-10" dirty="0">
                          <a:latin typeface="Century Gothic"/>
                          <a:cs typeface="Century Gothic"/>
                        </a:rPr>
                        <a:t>45.1%</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190"/>
                        </a:lnSpc>
                        <a:spcBef>
                          <a:spcPts val="235"/>
                        </a:spcBef>
                      </a:pPr>
                      <a:r>
                        <a:rPr sz="1050" spc="-10" dirty="0">
                          <a:latin typeface="Century Gothic"/>
                          <a:cs typeface="Century Gothic"/>
                        </a:rPr>
                        <a:t>60.6%</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3345" algn="ctr">
                        <a:lnSpc>
                          <a:spcPts val="1190"/>
                        </a:lnSpc>
                        <a:spcBef>
                          <a:spcPts val="235"/>
                        </a:spcBef>
                      </a:pPr>
                      <a:r>
                        <a:rPr sz="1050" spc="-10" dirty="0">
                          <a:latin typeface="Century Gothic"/>
                          <a:cs typeface="Century Gothic"/>
                        </a:rPr>
                        <a:t>38.0%</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190"/>
                        </a:lnSpc>
                        <a:spcBef>
                          <a:spcPts val="235"/>
                        </a:spcBef>
                      </a:pPr>
                      <a:r>
                        <a:rPr sz="1050" spc="-10" dirty="0">
                          <a:latin typeface="Century Gothic"/>
                          <a:cs typeface="Century Gothic"/>
                        </a:rPr>
                        <a:t>46.8%</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250" algn="ctr">
                        <a:lnSpc>
                          <a:spcPts val="1190"/>
                        </a:lnSpc>
                        <a:spcBef>
                          <a:spcPts val="235"/>
                        </a:spcBef>
                      </a:pPr>
                      <a:r>
                        <a:rPr sz="1050" spc="-10" dirty="0">
                          <a:latin typeface="Century Gothic"/>
                          <a:cs typeface="Century Gothic"/>
                        </a:rPr>
                        <a:t>62.9%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885" algn="ctr">
                        <a:lnSpc>
                          <a:spcPts val="1190"/>
                        </a:lnSpc>
                        <a:spcBef>
                          <a:spcPts val="235"/>
                        </a:spcBef>
                      </a:pPr>
                      <a:r>
                        <a:rPr sz="1050" spc="-10" dirty="0">
                          <a:latin typeface="Century Gothic"/>
                          <a:cs typeface="Century Gothic"/>
                        </a:rPr>
                        <a:t>37.5%</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190"/>
                        </a:lnSpc>
                        <a:spcBef>
                          <a:spcPts val="235"/>
                        </a:spcBef>
                      </a:pPr>
                      <a:r>
                        <a:rPr sz="1050" spc="-10" dirty="0">
                          <a:latin typeface="Century Gothic"/>
                          <a:cs typeface="Century Gothic"/>
                        </a:rPr>
                        <a:t>48.7%</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10"/>
                  </a:ext>
                </a:extLst>
              </a:tr>
              <a:tr h="193675">
                <a:tc>
                  <a:txBody>
                    <a:bodyPr/>
                    <a:lstStyle/>
                    <a:p>
                      <a:pPr marL="6985">
                        <a:lnSpc>
                          <a:spcPts val="1365"/>
                        </a:lnSpc>
                        <a:spcBef>
                          <a:spcPts val="60"/>
                        </a:spcBef>
                      </a:pPr>
                      <a:r>
                        <a:rPr sz="1200" spc="-10" dirty="0">
                          <a:latin typeface="Century Gothic"/>
                          <a:cs typeface="Century Gothic"/>
                        </a:rPr>
                        <a:t>White</a:t>
                      </a:r>
                      <a:endParaRPr sz="1200">
                        <a:latin typeface="Century Gothic"/>
                        <a:cs typeface="Century Gothic"/>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57150" algn="ctr">
                        <a:lnSpc>
                          <a:spcPts val="1185"/>
                        </a:lnSpc>
                        <a:spcBef>
                          <a:spcPts val="240"/>
                        </a:spcBef>
                      </a:pPr>
                      <a:r>
                        <a:rPr sz="1050" spc="-10" dirty="0">
                          <a:latin typeface="Century Gothic"/>
                          <a:cs typeface="Century Gothic"/>
                        </a:rPr>
                        <a:t>64.9%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4455" algn="ctr">
                        <a:lnSpc>
                          <a:spcPts val="1185"/>
                        </a:lnSpc>
                        <a:spcBef>
                          <a:spcPts val="240"/>
                        </a:spcBef>
                      </a:pPr>
                      <a:r>
                        <a:rPr sz="1050" spc="-10" dirty="0">
                          <a:latin typeface="Century Gothic"/>
                          <a:cs typeface="Century Gothic"/>
                        </a:rPr>
                        <a:t>37.1%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3175" algn="r">
                        <a:lnSpc>
                          <a:spcPts val="1185"/>
                        </a:lnSpc>
                        <a:spcBef>
                          <a:spcPts val="240"/>
                        </a:spcBef>
                      </a:pPr>
                      <a:r>
                        <a:rPr sz="1050" spc="-10" dirty="0">
                          <a:latin typeface="Century Gothic"/>
                          <a:cs typeface="Century Gothic"/>
                        </a:rPr>
                        <a:t>45.7%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0010" algn="ctr">
                        <a:lnSpc>
                          <a:spcPts val="1185"/>
                        </a:lnSpc>
                        <a:spcBef>
                          <a:spcPts val="240"/>
                        </a:spcBef>
                      </a:pPr>
                      <a:r>
                        <a:rPr sz="1050" spc="-10" dirty="0">
                          <a:latin typeface="Century Gothic"/>
                          <a:cs typeface="Century Gothic"/>
                        </a:rPr>
                        <a:t>57.4%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1280" algn="ctr">
                        <a:lnSpc>
                          <a:spcPts val="1185"/>
                        </a:lnSpc>
                        <a:spcBef>
                          <a:spcPts val="240"/>
                        </a:spcBef>
                      </a:pPr>
                      <a:r>
                        <a:rPr sz="1050" spc="-10" dirty="0">
                          <a:latin typeface="Century Gothic"/>
                          <a:cs typeface="Century Gothic"/>
                        </a:rPr>
                        <a:t>35.7%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5080" algn="r">
                        <a:lnSpc>
                          <a:spcPts val="1185"/>
                        </a:lnSpc>
                        <a:spcBef>
                          <a:spcPts val="240"/>
                        </a:spcBef>
                      </a:pPr>
                      <a:r>
                        <a:rPr sz="1050" spc="-10" dirty="0">
                          <a:latin typeface="Century Gothic"/>
                          <a:cs typeface="Century Gothic"/>
                        </a:rPr>
                        <a:t>44.7%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8900" algn="ctr">
                        <a:lnSpc>
                          <a:spcPts val="1185"/>
                        </a:lnSpc>
                        <a:spcBef>
                          <a:spcPts val="240"/>
                        </a:spcBef>
                      </a:pPr>
                      <a:r>
                        <a:rPr sz="1050" spc="-10" dirty="0">
                          <a:latin typeface="Century Gothic"/>
                          <a:cs typeface="Century Gothic"/>
                        </a:rPr>
                        <a:t>53.0%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35" algn="r">
                        <a:lnSpc>
                          <a:spcPts val="1185"/>
                        </a:lnSpc>
                        <a:spcBef>
                          <a:spcPts val="240"/>
                        </a:spcBef>
                      </a:pPr>
                      <a:r>
                        <a:rPr sz="1050" spc="-10" dirty="0">
                          <a:latin typeface="Century Gothic"/>
                          <a:cs typeface="Century Gothic"/>
                        </a:rPr>
                        <a:t>32.4%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0805" algn="ctr">
                        <a:lnSpc>
                          <a:spcPts val="1185"/>
                        </a:lnSpc>
                        <a:spcBef>
                          <a:spcPts val="240"/>
                        </a:spcBef>
                      </a:pPr>
                      <a:r>
                        <a:rPr sz="1050" spc="-10" dirty="0">
                          <a:latin typeface="Century Gothic"/>
                          <a:cs typeface="Century Gothic"/>
                        </a:rPr>
                        <a:t>39.5%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85"/>
                        </a:lnSpc>
                        <a:spcBef>
                          <a:spcPts val="240"/>
                        </a:spcBef>
                      </a:pPr>
                      <a:r>
                        <a:rPr sz="1050" spc="-10" dirty="0">
                          <a:latin typeface="Century Gothic"/>
                          <a:cs typeface="Century Gothic"/>
                        </a:rPr>
                        <a:t>57.0%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3345" algn="ctr">
                        <a:lnSpc>
                          <a:spcPts val="1185"/>
                        </a:lnSpc>
                        <a:spcBef>
                          <a:spcPts val="240"/>
                        </a:spcBef>
                      </a:pPr>
                      <a:r>
                        <a:rPr sz="1050" spc="-10" dirty="0">
                          <a:latin typeface="Century Gothic"/>
                          <a:cs typeface="Century Gothic"/>
                        </a:rPr>
                        <a:t>42.8%</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85"/>
                        </a:lnSpc>
                        <a:spcBef>
                          <a:spcPts val="240"/>
                        </a:spcBef>
                      </a:pPr>
                      <a:r>
                        <a:rPr sz="1050" spc="-10" dirty="0">
                          <a:latin typeface="Century Gothic"/>
                          <a:cs typeface="Century Gothic"/>
                        </a:rPr>
                        <a:t>48.1%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250" algn="ctr">
                        <a:lnSpc>
                          <a:spcPts val="1185"/>
                        </a:lnSpc>
                        <a:spcBef>
                          <a:spcPts val="240"/>
                        </a:spcBef>
                      </a:pPr>
                      <a:r>
                        <a:rPr sz="1050" spc="-10" dirty="0">
                          <a:latin typeface="Century Gothic"/>
                          <a:cs typeface="Century Gothic"/>
                        </a:rPr>
                        <a:t>68.7%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885" algn="ctr">
                        <a:lnSpc>
                          <a:spcPts val="1185"/>
                        </a:lnSpc>
                        <a:spcBef>
                          <a:spcPts val="240"/>
                        </a:spcBef>
                      </a:pPr>
                      <a:r>
                        <a:rPr sz="1050" spc="-10" dirty="0">
                          <a:latin typeface="Century Gothic"/>
                          <a:cs typeface="Century Gothic"/>
                        </a:rPr>
                        <a:t>37.6%</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85"/>
                        </a:lnSpc>
                        <a:spcBef>
                          <a:spcPts val="240"/>
                        </a:spcBef>
                      </a:pPr>
                      <a:r>
                        <a:rPr sz="1050" spc="-10" dirty="0">
                          <a:latin typeface="Century Gothic"/>
                          <a:cs typeface="Century Gothic"/>
                        </a:rPr>
                        <a:t>50.1%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11"/>
                  </a:ext>
                </a:extLst>
              </a:tr>
              <a:tr h="193675">
                <a:tc>
                  <a:txBody>
                    <a:bodyPr/>
                    <a:lstStyle/>
                    <a:p>
                      <a:pPr marL="6985">
                        <a:lnSpc>
                          <a:spcPts val="1360"/>
                        </a:lnSpc>
                        <a:spcBef>
                          <a:spcPts val="60"/>
                        </a:spcBef>
                      </a:pPr>
                      <a:r>
                        <a:rPr sz="1200" spc="-10" dirty="0">
                          <a:latin typeface="Century Gothic"/>
                          <a:cs typeface="Century Gothic"/>
                        </a:rPr>
                        <a:t>Other</a:t>
                      </a:r>
                      <a:endParaRPr sz="1200">
                        <a:latin typeface="Century Gothic"/>
                        <a:cs typeface="Century Gothic"/>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57150" algn="ctr">
                        <a:lnSpc>
                          <a:spcPts val="1180"/>
                        </a:lnSpc>
                        <a:spcBef>
                          <a:spcPts val="240"/>
                        </a:spcBef>
                      </a:pPr>
                      <a:r>
                        <a:rPr sz="1050" spc="-10" dirty="0">
                          <a:latin typeface="Century Gothic"/>
                          <a:cs typeface="Century Gothic"/>
                        </a:rPr>
                        <a:t>52.9%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4455" algn="ctr">
                        <a:lnSpc>
                          <a:spcPts val="1180"/>
                        </a:lnSpc>
                        <a:spcBef>
                          <a:spcPts val="240"/>
                        </a:spcBef>
                      </a:pPr>
                      <a:r>
                        <a:rPr sz="1050" spc="-10" dirty="0">
                          <a:latin typeface="Century Gothic"/>
                          <a:cs typeface="Century Gothic"/>
                        </a:rPr>
                        <a:t>40.0%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3175" algn="r">
                        <a:lnSpc>
                          <a:spcPts val="1180"/>
                        </a:lnSpc>
                        <a:spcBef>
                          <a:spcPts val="240"/>
                        </a:spcBef>
                      </a:pPr>
                      <a:r>
                        <a:rPr sz="1050" spc="-10" dirty="0">
                          <a:latin typeface="Century Gothic"/>
                          <a:cs typeface="Century Gothic"/>
                        </a:rPr>
                        <a:t>44.7%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0010" algn="ctr">
                        <a:lnSpc>
                          <a:spcPts val="1180"/>
                        </a:lnSpc>
                        <a:spcBef>
                          <a:spcPts val="240"/>
                        </a:spcBef>
                      </a:pPr>
                      <a:r>
                        <a:rPr sz="1050" spc="-10" dirty="0">
                          <a:latin typeface="Century Gothic"/>
                          <a:cs typeface="Century Gothic"/>
                        </a:rPr>
                        <a:t>68.4%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1280" algn="ctr">
                        <a:lnSpc>
                          <a:spcPts val="1180"/>
                        </a:lnSpc>
                        <a:spcBef>
                          <a:spcPts val="240"/>
                        </a:spcBef>
                      </a:pPr>
                      <a:r>
                        <a:rPr sz="1050" spc="-10" dirty="0">
                          <a:latin typeface="Century Gothic"/>
                          <a:cs typeface="Century Gothic"/>
                        </a:rPr>
                        <a:t>36.8%</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5080" algn="r">
                        <a:lnSpc>
                          <a:spcPts val="1180"/>
                        </a:lnSpc>
                        <a:spcBef>
                          <a:spcPts val="240"/>
                        </a:spcBef>
                      </a:pPr>
                      <a:r>
                        <a:rPr sz="1050" spc="-10" dirty="0">
                          <a:latin typeface="Century Gothic"/>
                          <a:cs typeface="Century Gothic"/>
                        </a:rPr>
                        <a:t>52.6%</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8900" algn="ctr">
                        <a:lnSpc>
                          <a:spcPts val="1180"/>
                        </a:lnSpc>
                        <a:spcBef>
                          <a:spcPts val="240"/>
                        </a:spcBef>
                      </a:pPr>
                      <a:r>
                        <a:rPr sz="1050" spc="-10" dirty="0">
                          <a:latin typeface="Century Gothic"/>
                          <a:cs typeface="Century Gothic"/>
                        </a:rPr>
                        <a:t>61.5%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635" algn="r">
                        <a:lnSpc>
                          <a:spcPts val="1180"/>
                        </a:lnSpc>
                        <a:spcBef>
                          <a:spcPts val="240"/>
                        </a:spcBef>
                      </a:pPr>
                      <a:r>
                        <a:rPr sz="1050" spc="-10" dirty="0">
                          <a:latin typeface="Century Gothic"/>
                          <a:cs typeface="Century Gothic"/>
                        </a:rPr>
                        <a:t>33.3%</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0805" algn="ctr">
                        <a:lnSpc>
                          <a:spcPts val="1180"/>
                        </a:lnSpc>
                        <a:spcBef>
                          <a:spcPts val="240"/>
                        </a:spcBef>
                      </a:pPr>
                      <a:r>
                        <a:rPr sz="1050" spc="-10" dirty="0">
                          <a:latin typeface="Century Gothic"/>
                          <a:cs typeface="Century Gothic"/>
                        </a:rPr>
                        <a:t>41.9%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10" dirty="0">
                          <a:latin typeface="Century Gothic"/>
                          <a:cs typeface="Century Gothic"/>
                        </a:rPr>
                        <a:t>94.4%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3345" algn="ctr">
                        <a:lnSpc>
                          <a:spcPts val="1180"/>
                        </a:lnSpc>
                        <a:spcBef>
                          <a:spcPts val="240"/>
                        </a:spcBef>
                      </a:pPr>
                      <a:r>
                        <a:rPr sz="1050" spc="-10" dirty="0">
                          <a:latin typeface="Century Gothic"/>
                          <a:cs typeface="Century Gothic"/>
                        </a:rPr>
                        <a:t>41.4%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10" dirty="0">
                          <a:latin typeface="Century Gothic"/>
                          <a:cs typeface="Century Gothic"/>
                        </a:rPr>
                        <a:t>61.7%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5250" algn="ctr">
                        <a:lnSpc>
                          <a:spcPts val="1180"/>
                        </a:lnSpc>
                        <a:spcBef>
                          <a:spcPts val="240"/>
                        </a:spcBef>
                      </a:pPr>
                      <a:r>
                        <a:rPr sz="1050" spc="-10" dirty="0">
                          <a:latin typeface="Century Gothic"/>
                          <a:cs typeface="Century Gothic"/>
                        </a:rPr>
                        <a:t>80.0%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5885" algn="ctr">
                        <a:lnSpc>
                          <a:spcPts val="1180"/>
                        </a:lnSpc>
                        <a:spcBef>
                          <a:spcPts val="240"/>
                        </a:spcBef>
                      </a:pPr>
                      <a:r>
                        <a:rPr sz="1050" spc="-10" dirty="0">
                          <a:latin typeface="Century Gothic"/>
                          <a:cs typeface="Century Gothic"/>
                        </a:rPr>
                        <a:t>43.5%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10" dirty="0">
                          <a:latin typeface="Century Gothic"/>
                          <a:cs typeface="Century Gothic"/>
                        </a:rPr>
                        <a:t>62.5%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extLst>
                  <a:ext uri="{0D108BD9-81ED-4DB2-BD59-A6C34878D82A}">
                    <a16:rowId xmlns:a16="http://schemas.microsoft.com/office/drawing/2014/main" val="10012"/>
                  </a:ext>
                </a:extLst>
              </a:tr>
            </a:tbl>
          </a:graphicData>
        </a:graphic>
      </p:graphicFrame>
      <p:grpSp>
        <p:nvGrpSpPr>
          <p:cNvPr id="4" name="Group 5">
            <a:extLst>
              <a:ext uri="{FF2B5EF4-FFF2-40B4-BE49-F238E27FC236}">
                <a16:creationId xmlns:a16="http://schemas.microsoft.com/office/drawing/2014/main" id="{C5C7C2E9-E56A-EDA6-B594-7992D0776058}"/>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C8E9B3A5-007E-9D01-82F4-A75DF9CD1F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A6142C5-C74F-27E2-0BD3-B233652DDB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3C1230EC-521D-40D2-86F0-E575C30FA6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a:spLocks noGrp="1"/>
          </p:cNvSpPr>
          <p:nvPr>
            <p:ph type="title"/>
          </p:nvPr>
        </p:nvSpPr>
        <p:spPr>
          <a:xfrm>
            <a:off x="4655565" y="2905379"/>
            <a:ext cx="4064000" cy="755015"/>
          </a:xfrm>
          <a:prstGeom prst="rect">
            <a:avLst/>
          </a:prstGeom>
        </p:spPr>
        <p:txBody>
          <a:bodyPr vert="horz" wrap="square" lIns="0" tIns="13335" rIns="0" bIns="0" rtlCol="0">
            <a:spAutoFit/>
          </a:bodyPr>
          <a:lstStyle/>
          <a:p>
            <a:pPr marL="12700">
              <a:lnSpc>
                <a:spcPts val="2870"/>
              </a:lnSpc>
              <a:spcBef>
                <a:spcPts val="105"/>
              </a:spcBef>
            </a:pPr>
            <a:r>
              <a:rPr b="1" spc="65" dirty="0">
                <a:solidFill>
                  <a:srgbClr val="FFFFFF"/>
                </a:solidFill>
                <a:latin typeface="Century Gothic"/>
                <a:cs typeface="Century Gothic"/>
              </a:rPr>
              <a:t>2024</a:t>
            </a:r>
            <a:r>
              <a:rPr b="1" spc="375" dirty="0">
                <a:solidFill>
                  <a:srgbClr val="FFFFFF"/>
                </a:solidFill>
                <a:latin typeface="Century Gothic"/>
                <a:cs typeface="Century Gothic"/>
              </a:rPr>
              <a:t> </a:t>
            </a:r>
            <a:r>
              <a:rPr b="1" dirty="0">
                <a:solidFill>
                  <a:srgbClr val="FFFFFF"/>
                </a:solidFill>
                <a:latin typeface="Century Gothic"/>
                <a:cs typeface="Century Gothic"/>
              </a:rPr>
              <a:t>Performance</a:t>
            </a:r>
            <a:r>
              <a:rPr b="1" spc="470" dirty="0">
                <a:solidFill>
                  <a:srgbClr val="FFFFFF"/>
                </a:solidFill>
                <a:latin typeface="Century Gothic"/>
                <a:cs typeface="Century Gothic"/>
              </a:rPr>
              <a:t> </a:t>
            </a:r>
            <a:r>
              <a:rPr b="1" spc="-10" dirty="0">
                <a:solidFill>
                  <a:srgbClr val="FFFFFF"/>
                </a:solidFill>
                <a:latin typeface="Century Gothic"/>
                <a:cs typeface="Century Gothic"/>
              </a:rPr>
              <a:t>Update</a:t>
            </a:r>
          </a:p>
          <a:p>
            <a:pPr marL="12700">
              <a:lnSpc>
                <a:spcPts val="2870"/>
              </a:lnSpc>
            </a:pPr>
            <a:r>
              <a:rPr spc="60" dirty="0">
                <a:solidFill>
                  <a:srgbClr val="FFFFFF"/>
                </a:solidFill>
                <a:latin typeface="Century Gothic"/>
                <a:cs typeface="Century Gothic"/>
              </a:rPr>
              <a:t>Dr.</a:t>
            </a:r>
            <a:r>
              <a:rPr spc="-90" dirty="0">
                <a:solidFill>
                  <a:srgbClr val="FFFFFF"/>
                </a:solidFill>
                <a:latin typeface="Century Gothic"/>
                <a:cs typeface="Century Gothic"/>
              </a:rPr>
              <a:t> </a:t>
            </a:r>
            <a:r>
              <a:rPr spc="-25" dirty="0">
                <a:solidFill>
                  <a:srgbClr val="FFFFFF"/>
                </a:solidFill>
                <a:latin typeface="Century Gothic"/>
                <a:cs typeface="Century Gothic"/>
              </a:rPr>
              <a:t>Francisco</a:t>
            </a:r>
            <a:r>
              <a:rPr spc="-65" dirty="0">
                <a:solidFill>
                  <a:srgbClr val="FFFFFF"/>
                </a:solidFill>
                <a:latin typeface="Century Gothic"/>
                <a:cs typeface="Century Gothic"/>
              </a:rPr>
              <a:t> </a:t>
            </a:r>
            <a:r>
              <a:rPr spc="165" dirty="0">
                <a:solidFill>
                  <a:srgbClr val="FFFFFF"/>
                </a:solidFill>
                <a:latin typeface="Century Gothic"/>
                <a:cs typeface="Century Gothic"/>
              </a:rPr>
              <a:t>Solis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76400" y="0"/>
            <a:ext cx="5514975" cy="4400550"/>
            <a:chOff x="1676400" y="0"/>
            <a:chExt cx="5514975" cy="4400550"/>
          </a:xfrm>
        </p:grpSpPr>
        <p:sp>
          <p:nvSpPr>
            <p:cNvPr id="3" name="object 3"/>
            <p:cNvSpPr/>
            <p:nvPr/>
          </p:nvSpPr>
          <p:spPr>
            <a:xfrm>
              <a:off x="1676400" y="0"/>
              <a:ext cx="5514975" cy="4400550"/>
            </a:xfrm>
            <a:custGeom>
              <a:avLst/>
              <a:gdLst/>
              <a:ahLst/>
              <a:cxnLst/>
              <a:rect l="l" t="t" r="r" b="b"/>
              <a:pathLst>
                <a:path w="5514975" h="4400550">
                  <a:moveTo>
                    <a:pt x="5514975" y="0"/>
                  </a:moveTo>
                  <a:lnTo>
                    <a:pt x="0" y="0"/>
                  </a:lnTo>
                  <a:lnTo>
                    <a:pt x="0" y="4400550"/>
                  </a:lnTo>
                  <a:lnTo>
                    <a:pt x="5514975" y="4400550"/>
                  </a:lnTo>
                  <a:lnTo>
                    <a:pt x="55149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2295525" y="752411"/>
              <a:ext cx="4748276" cy="3262376"/>
            </a:xfrm>
            <a:prstGeom prst="rect">
              <a:avLst/>
            </a:prstGeom>
          </p:spPr>
        </p:pic>
      </p:grpSp>
      <p:sp>
        <p:nvSpPr>
          <p:cNvPr id="5" name="object 5"/>
          <p:cNvSpPr txBox="1"/>
          <p:nvPr/>
        </p:nvSpPr>
        <p:spPr>
          <a:xfrm>
            <a:off x="2105660" y="3288347"/>
            <a:ext cx="90170" cy="80327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50" normalizeH="0" baseline="0" noProof="0" dirty="0">
                <a:ln>
                  <a:noFill/>
                </a:ln>
                <a:solidFill>
                  <a:srgbClr val="585858"/>
                </a:solidFill>
                <a:effectLst/>
                <a:uLnTx/>
                <a:uFillTx/>
                <a:latin typeface="Calibri"/>
                <a:cs typeface="Calibri"/>
              </a:rPr>
              <a:t>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31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50" normalizeH="0" baseline="0" noProof="0" dirty="0">
                <a:ln>
                  <a:noFill/>
                </a:ln>
                <a:solidFill>
                  <a:srgbClr val="585858"/>
                </a:solidFill>
                <a:effectLst/>
                <a:uLnTx/>
                <a:uFillTx/>
                <a:latin typeface="Calibri"/>
                <a:cs typeface="Calibri"/>
              </a:rPr>
              <a:t>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2028570" y="2694241"/>
            <a:ext cx="16510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10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2028570" y="2099881"/>
            <a:ext cx="16510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15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2524125" y="4072890"/>
            <a:ext cx="224155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tab pos="876300" algn="l"/>
                <a:tab pos="1752600" algn="l"/>
              </a:tabLst>
              <a:defRPr/>
            </a:pPr>
            <a:r>
              <a:rPr kumimoji="0" sz="1200" b="0" i="0" u="none" strike="noStrike" kern="0" cap="none" spc="0" normalizeH="0" baseline="0" noProof="0" dirty="0">
                <a:ln>
                  <a:noFill/>
                </a:ln>
                <a:solidFill>
                  <a:srgbClr val="585858"/>
                </a:solidFill>
                <a:effectLst/>
                <a:uLnTx/>
                <a:uFillTx/>
                <a:latin typeface="Calibri"/>
                <a:cs typeface="Calibri"/>
              </a:rPr>
              <a:t>Fall </a:t>
            </a:r>
            <a:r>
              <a:rPr kumimoji="0" sz="1200" b="0" i="0" u="none" strike="noStrike" kern="0" cap="none" spc="-25" normalizeH="0" baseline="0" noProof="0" dirty="0">
                <a:ln>
                  <a:noFill/>
                </a:ln>
                <a:solidFill>
                  <a:srgbClr val="585858"/>
                </a:solidFill>
                <a:effectLst/>
                <a:uLnTx/>
                <a:uFillTx/>
                <a:latin typeface="Calibri"/>
                <a:cs typeface="Calibri"/>
              </a:rPr>
              <a:t>19*</a:t>
            </a:r>
            <a:r>
              <a:rPr kumimoji="0" sz="1200" b="0" i="0" u="none" strike="noStrike" kern="0" cap="none" spc="0" normalizeH="0" baseline="0" noProof="0" dirty="0">
                <a:ln>
                  <a:noFill/>
                </a:ln>
                <a:solidFill>
                  <a:srgbClr val="585858"/>
                </a:solidFill>
                <a:effectLst/>
                <a:uLnTx/>
                <a:uFillTx/>
                <a:latin typeface="Calibri"/>
                <a:cs typeface="Calibri"/>
              </a:rPr>
              <a:t>	Fall</a:t>
            </a:r>
            <a:r>
              <a:rPr kumimoji="0" sz="1200" b="0" i="0" u="none" strike="noStrike" kern="0" cap="none" spc="-15"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20*</a:t>
            </a:r>
            <a:r>
              <a:rPr kumimoji="0" sz="1200" b="0" i="0" u="none" strike="noStrike" kern="0" cap="none" spc="0" normalizeH="0" baseline="0" noProof="0" dirty="0">
                <a:ln>
                  <a:noFill/>
                </a:ln>
                <a:solidFill>
                  <a:srgbClr val="585858"/>
                </a:solidFill>
                <a:effectLst/>
                <a:uLnTx/>
                <a:uFillTx/>
                <a:latin typeface="Calibri"/>
                <a:cs typeface="Calibri"/>
              </a:rPr>
              <a:t>	Fall</a:t>
            </a:r>
            <a:r>
              <a:rPr kumimoji="0" sz="1200" b="0" i="0" u="none" strike="noStrike" kern="0" cap="none" spc="-25" normalizeH="0" baseline="0" noProof="0" dirty="0">
                <a:ln>
                  <a:noFill/>
                </a:ln>
                <a:solidFill>
                  <a:srgbClr val="585858"/>
                </a:solidFill>
                <a:effectLst/>
                <a:uLnTx/>
                <a:uFillTx/>
                <a:latin typeface="Calibri"/>
                <a:cs typeface="Calibri"/>
              </a:rPr>
              <a:t> 21*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5154040" y="4072890"/>
            <a:ext cx="48831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Fall</a:t>
            </a:r>
            <a:r>
              <a:rPr kumimoji="0" sz="1200" b="0" i="0" u="none" strike="noStrike" kern="0" cap="none" spc="-15"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22*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6030340" y="4072890"/>
            <a:ext cx="49085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Fall </a:t>
            </a:r>
            <a:r>
              <a:rPr kumimoji="0" sz="1200" b="0" i="0" u="none" strike="noStrike" kern="0" cap="none" spc="-25" normalizeH="0" baseline="0" noProof="0" dirty="0">
                <a:ln>
                  <a:noFill/>
                </a:ln>
                <a:solidFill>
                  <a:srgbClr val="585858"/>
                </a:solidFill>
                <a:effectLst/>
                <a:uLnTx/>
                <a:uFillTx/>
                <a:latin typeface="Calibri"/>
                <a:cs typeface="Calibri"/>
              </a:rPr>
              <a:t>23*</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2015870" y="911859"/>
            <a:ext cx="958215" cy="107188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25</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30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20</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791845" marR="0" lvl="0" indent="0" defTabSz="914400" eaLnBrk="1" fontAlgn="auto" latinLnBrk="0" hangingPunct="1">
              <a:lnSpc>
                <a:spcPct val="100000"/>
              </a:lnSpc>
              <a:spcBef>
                <a:spcPts val="68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3673728" y="2758122"/>
            <a:ext cx="16510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4528565" y="2163762"/>
            <a:ext cx="16573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16</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5405120" y="2164016"/>
            <a:ext cx="16510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6292469" y="2574670"/>
            <a:ext cx="165100" cy="208279"/>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a:spLocks noGrp="1"/>
          </p:cNvSpPr>
          <p:nvPr>
            <p:ph type="title"/>
          </p:nvPr>
        </p:nvSpPr>
        <p:spPr>
          <a:xfrm>
            <a:off x="1833245" y="166624"/>
            <a:ext cx="5068570" cy="449580"/>
          </a:xfrm>
          <a:prstGeom prst="rect">
            <a:avLst/>
          </a:prstGeom>
        </p:spPr>
        <p:txBody>
          <a:bodyPr vert="horz" wrap="square" lIns="0" tIns="16510" rIns="0" bIns="0" rtlCol="0">
            <a:spAutoFit/>
          </a:bodyPr>
          <a:lstStyle/>
          <a:p>
            <a:pPr marL="12700">
              <a:lnSpc>
                <a:spcPct val="100000"/>
              </a:lnSpc>
              <a:spcBef>
                <a:spcPts val="130"/>
              </a:spcBef>
            </a:pPr>
            <a:r>
              <a:rPr sz="2750" dirty="0"/>
              <a:t>Number</a:t>
            </a:r>
            <a:r>
              <a:rPr sz="2750" spc="110" dirty="0"/>
              <a:t> </a:t>
            </a:r>
            <a:r>
              <a:rPr sz="2750" dirty="0"/>
              <a:t>of</a:t>
            </a:r>
            <a:r>
              <a:rPr sz="2750" spc="75" dirty="0"/>
              <a:t> </a:t>
            </a:r>
            <a:r>
              <a:rPr sz="2750" dirty="0"/>
              <a:t>High</a:t>
            </a:r>
            <a:r>
              <a:rPr sz="2750" spc="95" dirty="0"/>
              <a:t> </a:t>
            </a:r>
            <a:r>
              <a:rPr sz="2750" dirty="0"/>
              <a:t>Challenge</a:t>
            </a:r>
            <a:r>
              <a:rPr sz="2750" spc="130" dirty="0"/>
              <a:t> </a:t>
            </a:r>
            <a:r>
              <a:rPr sz="2750" spc="-10" dirty="0"/>
              <a:t>Courses</a:t>
            </a:r>
            <a:endParaRPr sz="2750"/>
          </a:p>
        </p:txBody>
      </p:sp>
      <p:sp>
        <p:nvSpPr>
          <p:cNvPr id="17" name="object 17"/>
          <p:cNvSpPr txBox="1"/>
          <p:nvPr/>
        </p:nvSpPr>
        <p:spPr>
          <a:xfrm>
            <a:off x="1769745" y="4228782"/>
            <a:ext cx="1966595" cy="15176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a:t>
            </a:r>
            <a:r>
              <a:rPr kumimoji="0" sz="800" b="0" i="0" u="none" strike="noStrike" kern="0" cap="none" spc="1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Terms</a:t>
            </a:r>
            <a:r>
              <a:rPr kumimoji="0" sz="800" b="0" i="0" u="none" strike="noStrike" kern="0" cap="none" spc="3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do</a:t>
            </a:r>
            <a:r>
              <a:rPr kumimoji="0" sz="800" b="0" i="0" u="none" strike="noStrike" kern="0" cap="none" spc="-1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not </a:t>
            </a:r>
            <a:r>
              <a:rPr kumimoji="0" sz="800" b="0" i="0" u="none" strike="noStrike" kern="0" cap="none" spc="-10" normalizeH="0" baseline="0" noProof="0" dirty="0">
                <a:ln>
                  <a:noFill/>
                </a:ln>
                <a:solidFill>
                  <a:sysClr val="windowText" lastClr="000000"/>
                </a:solidFill>
                <a:effectLst/>
                <a:uLnTx/>
                <a:uFillTx/>
                <a:latin typeface="Calibri"/>
                <a:cs typeface="Calibri"/>
              </a:rPr>
              <a:t>include</a:t>
            </a:r>
            <a:r>
              <a:rPr kumimoji="0" sz="800" b="0" i="0" u="none" strike="noStrike" kern="0" cap="none" spc="1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Corequisite</a:t>
            </a:r>
            <a:r>
              <a:rPr kumimoji="0" sz="800" b="0" i="0" u="none" strike="noStrike" kern="0" cap="none" spc="2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Lab</a:t>
            </a:r>
            <a:r>
              <a:rPr kumimoji="0" sz="800" b="0" i="0" u="none" strike="noStrike" kern="0" cap="none" spc="-10" normalizeH="0" baseline="0" noProof="0" dirty="0">
                <a:ln>
                  <a:noFill/>
                </a:ln>
                <a:solidFill>
                  <a:sysClr val="windowText" lastClr="000000"/>
                </a:solidFill>
                <a:effectLst/>
                <a:uLnTx/>
                <a:uFillTx/>
                <a:latin typeface="Calibri"/>
                <a:cs typeface="Calibri"/>
              </a:rPr>
              <a:t> courses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grpSp>
        <p:nvGrpSpPr>
          <p:cNvPr id="18" name="Group 5">
            <a:extLst>
              <a:ext uri="{FF2B5EF4-FFF2-40B4-BE49-F238E27FC236}">
                <a16:creationId xmlns:a16="http://schemas.microsoft.com/office/drawing/2014/main" id="{667FE950-7D0C-4948-9FFF-3E668240EE44}"/>
              </a:ext>
            </a:extLst>
          </p:cNvPr>
          <p:cNvGrpSpPr>
            <a:grpSpLocks/>
          </p:cNvGrpSpPr>
          <p:nvPr/>
        </p:nvGrpSpPr>
        <p:grpSpPr bwMode="auto">
          <a:xfrm>
            <a:off x="0" y="4476750"/>
            <a:ext cx="9144000" cy="658415"/>
            <a:chOff x="0" y="5982641"/>
            <a:chExt cx="12192000" cy="876947"/>
          </a:xfrm>
        </p:grpSpPr>
        <p:pic>
          <p:nvPicPr>
            <p:cNvPr id="19" name="Picture 2">
              <a:extLst>
                <a:ext uri="{FF2B5EF4-FFF2-40B4-BE49-F238E27FC236}">
                  <a16:creationId xmlns:a16="http://schemas.microsoft.com/office/drawing/2014/main" id="{5D57BD7B-C347-460B-A176-B9E8EF62B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8A68DB54-49FA-73E1-8EC0-48C29D7A0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 descr="A logo for a company&#10;&#10;Description automatically generated">
            <a:extLst>
              <a:ext uri="{FF2B5EF4-FFF2-40B4-BE49-F238E27FC236}">
                <a16:creationId xmlns:a16="http://schemas.microsoft.com/office/drawing/2014/main" id="{5F7DEC6E-426F-4727-39CB-35CF0586AB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265811"/>
            <a:ext cx="3060065" cy="392430"/>
          </a:xfrm>
          <a:prstGeom prst="rect">
            <a:avLst/>
          </a:prstGeom>
        </p:spPr>
        <p:txBody>
          <a:bodyPr vert="horz" wrap="square" lIns="0" tIns="13335" rIns="0" bIns="0" rtlCol="0">
            <a:spAutoFit/>
          </a:bodyPr>
          <a:lstStyle/>
          <a:p>
            <a:pPr marL="12700">
              <a:lnSpc>
                <a:spcPct val="100000"/>
              </a:lnSpc>
              <a:spcBef>
                <a:spcPts val="105"/>
              </a:spcBef>
            </a:pPr>
            <a:r>
              <a:rPr spc="-10" dirty="0"/>
              <a:t>High-</a:t>
            </a:r>
            <a:r>
              <a:rPr dirty="0"/>
              <a:t>Challenge</a:t>
            </a:r>
            <a:r>
              <a:rPr spc="-95" dirty="0"/>
              <a:t> </a:t>
            </a:r>
            <a:r>
              <a:rPr spc="-10" dirty="0"/>
              <a:t>Courses</a:t>
            </a:r>
          </a:p>
        </p:txBody>
      </p:sp>
      <p:sp>
        <p:nvSpPr>
          <p:cNvPr id="3" name="object 3"/>
          <p:cNvSpPr txBox="1"/>
          <p:nvPr/>
        </p:nvSpPr>
        <p:spPr>
          <a:xfrm>
            <a:off x="612775" y="582930"/>
            <a:ext cx="3125470" cy="2716530"/>
          </a:xfrm>
          <a:prstGeom prst="rect">
            <a:avLst/>
          </a:prstGeom>
        </p:spPr>
        <p:txBody>
          <a:bodyPr vert="horz" wrap="square" lIns="0" tIns="95885" rIns="0" bIns="0" rtlCol="0">
            <a:spAutoFit/>
          </a:bodyPr>
          <a:lstStyle/>
          <a:p>
            <a:pPr marL="184785" marR="0" lvl="0" indent="-172085" defTabSz="914400" eaLnBrk="1" fontAlgn="auto" latinLnBrk="0" hangingPunct="1">
              <a:lnSpc>
                <a:spcPct val="100000"/>
              </a:lnSpc>
              <a:spcBef>
                <a:spcPts val="755"/>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ASTR</a:t>
            </a:r>
            <a:r>
              <a:rPr kumimoji="0" sz="17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1303</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665"/>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BIOL</a:t>
            </a:r>
            <a:r>
              <a:rPr kumimoji="0" sz="17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2401</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CHEM</a:t>
            </a:r>
            <a:r>
              <a:rPr kumimoji="0" sz="17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0" normalizeH="0" baseline="0" noProof="0" dirty="0">
                <a:ln>
                  <a:noFill/>
                </a:ln>
                <a:solidFill>
                  <a:sysClr val="windowText" lastClr="000000"/>
                </a:solidFill>
                <a:effectLst/>
                <a:uLnTx/>
                <a:uFillTx/>
                <a:latin typeface="Century Gothic"/>
                <a:cs typeface="Century Gothic"/>
              </a:rPr>
              <a:t>1405,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1411</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COSC</a:t>
            </a:r>
            <a:r>
              <a:rPr kumimoji="0" sz="17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1336</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ENGL</a:t>
            </a:r>
            <a:r>
              <a:rPr kumimoji="0" sz="1700" b="0" i="0" u="none" strike="noStrike" kern="0" cap="none" spc="44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1302</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ITCC</a:t>
            </a:r>
            <a:r>
              <a:rPr kumimoji="0" sz="17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1414</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ITSC</a:t>
            </a:r>
            <a:r>
              <a:rPr kumimoji="0" sz="17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1305</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a:p>
            <a:pPr marL="184785" marR="0" lvl="0" indent="-172085" defTabSz="914400" eaLnBrk="1" fontAlgn="auto" latinLnBrk="0" hangingPunct="1">
              <a:lnSpc>
                <a:spcPct val="100000"/>
              </a:lnSpc>
              <a:spcBef>
                <a:spcPts val="590"/>
              </a:spcBef>
              <a:spcAft>
                <a:spcPts val="0"/>
              </a:spcAft>
              <a:buClrTx/>
              <a:buSzTx/>
              <a:buFontTx/>
              <a:buChar char="∙"/>
              <a:tabLst>
                <a:tab pos="184785" algn="l"/>
              </a:tabLst>
              <a:defRPr/>
            </a:pPr>
            <a:r>
              <a:rPr kumimoji="0" sz="1700" b="0" i="0" u="none" strike="noStrike" kern="0" cap="none" spc="0" normalizeH="0" baseline="0" noProof="0" dirty="0">
                <a:ln>
                  <a:noFill/>
                </a:ln>
                <a:solidFill>
                  <a:sysClr val="windowText" lastClr="000000"/>
                </a:solidFill>
                <a:effectLst/>
                <a:uLnTx/>
                <a:uFillTx/>
                <a:latin typeface="Century Gothic"/>
                <a:cs typeface="Century Gothic"/>
              </a:rPr>
              <a:t>MATH</a:t>
            </a:r>
            <a:r>
              <a:rPr kumimoji="0" sz="17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0" normalizeH="0" baseline="0" noProof="0" dirty="0">
                <a:ln>
                  <a:noFill/>
                </a:ln>
                <a:solidFill>
                  <a:sysClr val="windowText" lastClr="000000"/>
                </a:solidFill>
                <a:effectLst/>
                <a:uLnTx/>
                <a:uFillTx/>
                <a:latin typeface="Century Gothic"/>
                <a:cs typeface="Century Gothic"/>
              </a:rPr>
              <a:t>0410, 1332,</a:t>
            </a:r>
            <a:r>
              <a:rPr kumimoji="0" sz="17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0" normalizeH="0" baseline="0" noProof="0" dirty="0">
                <a:ln>
                  <a:noFill/>
                </a:ln>
                <a:solidFill>
                  <a:sysClr val="windowText" lastClr="000000"/>
                </a:solidFill>
                <a:effectLst/>
                <a:uLnTx/>
                <a:uFillTx/>
                <a:latin typeface="Century Gothic"/>
                <a:cs typeface="Century Gothic"/>
              </a:rPr>
              <a:t>1414,</a:t>
            </a:r>
            <a:r>
              <a:rPr kumimoji="0" sz="17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700" b="0" i="0" u="none" strike="noStrike" kern="0" cap="none" spc="-20" normalizeH="0" baseline="0" noProof="0" dirty="0">
                <a:ln>
                  <a:noFill/>
                </a:ln>
                <a:solidFill>
                  <a:sysClr val="windowText" lastClr="000000"/>
                </a:solidFill>
                <a:effectLst/>
                <a:uLnTx/>
                <a:uFillTx/>
                <a:latin typeface="Century Gothic"/>
                <a:cs typeface="Century Gothic"/>
              </a:rPr>
              <a:t>2412</a:t>
            </a:r>
            <a:endParaRPr kumimoji="0" sz="17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4" name="Group 5">
            <a:extLst>
              <a:ext uri="{FF2B5EF4-FFF2-40B4-BE49-F238E27FC236}">
                <a16:creationId xmlns:a16="http://schemas.microsoft.com/office/drawing/2014/main" id="{6941D339-1465-3CB5-5DF3-B6478CC89FB0}"/>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28249A63-6222-5484-86D3-4D4B4761B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F043992-C534-F2DF-1351-6D091C1915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7D66BD0F-C6CB-2FEC-D682-E2E8FE5B6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857" y="155193"/>
            <a:ext cx="6160135" cy="438150"/>
          </a:xfrm>
          <a:prstGeom prst="rect">
            <a:avLst/>
          </a:prstGeom>
        </p:spPr>
        <p:txBody>
          <a:bodyPr vert="horz" wrap="square" lIns="0" tIns="13335" rIns="0" bIns="0" rtlCol="0">
            <a:spAutoFit/>
          </a:bodyPr>
          <a:lstStyle/>
          <a:p>
            <a:pPr marL="12700">
              <a:lnSpc>
                <a:spcPct val="100000"/>
              </a:lnSpc>
              <a:spcBef>
                <a:spcPts val="105"/>
              </a:spcBef>
            </a:pPr>
            <a:r>
              <a:rPr sz="2700" spc="-10" dirty="0"/>
              <a:t>3-</a:t>
            </a:r>
            <a:r>
              <a:rPr sz="2700" spc="-20" dirty="0"/>
              <a:t>Year</a:t>
            </a:r>
            <a:r>
              <a:rPr sz="2700" spc="-35" dirty="0"/>
              <a:t> </a:t>
            </a:r>
            <a:r>
              <a:rPr sz="2700" dirty="0"/>
              <a:t>Graduation</a:t>
            </a:r>
            <a:r>
              <a:rPr sz="2700" spc="-30" dirty="0"/>
              <a:t> </a:t>
            </a:r>
            <a:r>
              <a:rPr sz="2700" dirty="0"/>
              <a:t>Rates</a:t>
            </a:r>
            <a:r>
              <a:rPr sz="2700" spc="-35" dirty="0"/>
              <a:t> </a:t>
            </a:r>
            <a:r>
              <a:rPr sz="2700" dirty="0"/>
              <a:t>by</a:t>
            </a:r>
            <a:r>
              <a:rPr sz="2700" spc="-50" dirty="0"/>
              <a:t> </a:t>
            </a:r>
            <a:r>
              <a:rPr sz="2700" dirty="0"/>
              <a:t>Equity</a:t>
            </a:r>
            <a:r>
              <a:rPr sz="2700" spc="25" dirty="0"/>
              <a:t> </a:t>
            </a:r>
            <a:r>
              <a:rPr sz="2700" spc="-10" dirty="0"/>
              <a:t>Subgroup</a:t>
            </a:r>
            <a:endParaRPr sz="2700"/>
          </a:p>
        </p:txBody>
      </p:sp>
      <p:graphicFrame>
        <p:nvGraphicFramePr>
          <p:cNvPr id="3" name="object 3"/>
          <p:cNvGraphicFramePr>
            <a:graphicFrameLocks noGrp="1"/>
          </p:cNvGraphicFramePr>
          <p:nvPr/>
        </p:nvGraphicFramePr>
        <p:xfrm>
          <a:off x="382270" y="865758"/>
          <a:ext cx="8394060" cy="2731770"/>
        </p:xfrm>
        <a:graphic>
          <a:graphicData uri="http://schemas.openxmlformats.org/drawingml/2006/table">
            <a:tbl>
              <a:tblPr firstRow="1" bandRow="1">
                <a:tableStyleId>{2D5ABB26-0587-4C30-8999-92F81FD0307C}</a:tableStyleId>
              </a:tblPr>
              <a:tblGrid>
                <a:gridCol w="1372870">
                  <a:extLst>
                    <a:ext uri="{9D8B030D-6E8A-4147-A177-3AD203B41FA5}">
                      <a16:colId xmlns:a16="http://schemas.microsoft.com/office/drawing/2014/main" val="20000"/>
                    </a:ext>
                  </a:extLst>
                </a:gridCol>
                <a:gridCol w="44069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7994">
                  <a:extLst>
                    <a:ext uri="{9D8B030D-6E8A-4147-A177-3AD203B41FA5}">
                      <a16:colId xmlns:a16="http://schemas.microsoft.com/office/drawing/2014/main" val="20005"/>
                    </a:ext>
                  </a:extLst>
                </a:gridCol>
                <a:gridCol w="467995">
                  <a:extLst>
                    <a:ext uri="{9D8B030D-6E8A-4147-A177-3AD203B41FA5}">
                      <a16:colId xmlns:a16="http://schemas.microsoft.com/office/drawing/2014/main" val="20006"/>
                    </a:ext>
                  </a:extLst>
                </a:gridCol>
                <a:gridCol w="467995">
                  <a:extLst>
                    <a:ext uri="{9D8B030D-6E8A-4147-A177-3AD203B41FA5}">
                      <a16:colId xmlns:a16="http://schemas.microsoft.com/office/drawing/2014/main" val="20007"/>
                    </a:ext>
                  </a:extLst>
                </a:gridCol>
                <a:gridCol w="467995">
                  <a:extLst>
                    <a:ext uri="{9D8B030D-6E8A-4147-A177-3AD203B41FA5}">
                      <a16:colId xmlns:a16="http://schemas.microsoft.com/office/drawing/2014/main" val="20008"/>
                    </a:ext>
                  </a:extLst>
                </a:gridCol>
                <a:gridCol w="467995">
                  <a:extLst>
                    <a:ext uri="{9D8B030D-6E8A-4147-A177-3AD203B41FA5}">
                      <a16:colId xmlns:a16="http://schemas.microsoft.com/office/drawing/2014/main" val="20009"/>
                    </a:ext>
                  </a:extLst>
                </a:gridCol>
                <a:gridCol w="467995">
                  <a:extLst>
                    <a:ext uri="{9D8B030D-6E8A-4147-A177-3AD203B41FA5}">
                      <a16:colId xmlns:a16="http://schemas.microsoft.com/office/drawing/2014/main" val="20010"/>
                    </a:ext>
                  </a:extLst>
                </a:gridCol>
                <a:gridCol w="477520">
                  <a:extLst>
                    <a:ext uri="{9D8B030D-6E8A-4147-A177-3AD203B41FA5}">
                      <a16:colId xmlns:a16="http://schemas.microsoft.com/office/drawing/2014/main" val="20011"/>
                    </a:ext>
                  </a:extLst>
                </a:gridCol>
                <a:gridCol w="467994">
                  <a:extLst>
                    <a:ext uri="{9D8B030D-6E8A-4147-A177-3AD203B41FA5}">
                      <a16:colId xmlns:a16="http://schemas.microsoft.com/office/drawing/2014/main" val="20012"/>
                    </a:ext>
                  </a:extLst>
                </a:gridCol>
                <a:gridCol w="467995">
                  <a:extLst>
                    <a:ext uri="{9D8B030D-6E8A-4147-A177-3AD203B41FA5}">
                      <a16:colId xmlns:a16="http://schemas.microsoft.com/office/drawing/2014/main" val="20013"/>
                    </a:ext>
                  </a:extLst>
                </a:gridCol>
                <a:gridCol w="477520">
                  <a:extLst>
                    <a:ext uri="{9D8B030D-6E8A-4147-A177-3AD203B41FA5}">
                      <a16:colId xmlns:a16="http://schemas.microsoft.com/office/drawing/2014/main" val="20014"/>
                    </a:ext>
                  </a:extLst>
                </a:gridCol>
                <a:gridCol w="477520">
                  <a:extLst>
                    <a:ext uri="{9D8B030D-6E8A-4147-A177-3AD203B41FA5}">
                      <a16:colId xmlns:a16="http://schemas.microsoft.com/office/drawing/2014/main" val="20015"/>
                    </a:ext>
                  </a:extLst>
                </a:gridCol>
              </a:tblGrid>
              <a:tr h="375285">
                <a:tc rowSpan="2">
                  <a:txBody>
                    <a:bodyPr/>
                    <a:lstStyle/>
                    <a:p>
                      <a:pPr>
                        <a:lnSpc>
                          <a:spcPct val="100000"/>
                        </a:lnSpc>
                        <a:spcBef>
                          <a:spcPts val="165"/>
                        </a:spcBef>
                      </a:pPr>
                      <a:endParaRPr sz="1200">
                        <a:latin typeface="Times New Roman"/>
                        <a:cs typeface="Times New Roman"/>
                      </a:endParaRPr>
                    </a:p>
                    <a:p>
                      <a:pPr marL="198755">
                        <a:lnSpc>
                          <a:spcPct val="100000"/>
                        </a:lnSpc>
                      </a:pPr>
                      <a:r>
                        <a:rPr sz="1200" b="1" spc="-10" dirty="0">
                          <a:solidFill>
                            <a:srgbClr val="FFFFFF"/>
                          </a:solidFill>
                          <a:latin typeface="Century Gothic"/>
                          <a:cs typeface="Century Gothic"/>
                        </a:rPr>
                        <a:t>Demographic</a:t>
                      </a:r>
                      <a:endParaRPr sz="1200">
                        <a:latin typeface="Century Gothic"/>
                        <a:cs typeface="Century Gothic"/>
                      </a:endParaRPr>
                    </a:p>
                  </a:txBody>
                  <a:tcPr marL="0" marR="0" marT="2095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C8282C"/>
                    </a:solidFill>
                  </a:tcPr>
                </a:tc>
                <a:tc gridSpan="3">
                  <a:txBody>
                    <a:bodyPr/>
                    <a:lstStyle/>
                    <a:p>
                      <a:pPr marL="102870">
                        <a:lnSpc>
                          <a:spcPct val="100000"/>
                        </a:lnSpc>
                        <a:spcBef>
                          <a:spcPts val="15"/>
                        </a:spcBef>
                      </a:pPr>
                      <a:r>
                        <a:rPr sz="1200" b="1" dirty="0">
                          <a:solidFill>
                            <a:srgbClr val="FFFFFF"/>
                          </a:solidFill>
                          <a:latin typeface="Century Gothic"/>
                          <a:cs typeface="Century Gothic"/>
                        </a:rPr>
                        <a:t>Fall</a:t>
                      </a:r>
                      <a:r>
                        <a:rPr sz="1200" b="1" spc="-60" dirty="0">
                          <a:solidFill>
                            <a:srgbClr val="FFFFFF"/>
                          </a:solidFill>
                          <a:latin typeface="Century Gothic"/>
                          <a:cs typeface="Century Gothic"/>
                        </a:rPr>
                        <a:t> </a:t>
                      </a:r>
                      <a:r>
                        <a:rPr sz="1200" b="1" dirty="0">
                          <a:solidFill>
                            <a:srgbClr val="FFFFFF"/>
                          </a:solidFill>
                          <a:latin typeface="Century Gothic"/>
                          <a:cs typeface="Century Gothic"/>
                        </a:rPr>
                        <a:t>2016</a:t>
                      </a:r>
                      <a:r>
                        <a:rPr sz="1200" b="1" spc="5" dirty="0">
                          <a:solidFill>
                            <a:srgbClr val="FFFFFF"/>
                          </a:solidFill>
                          <a:latin typeface="Century Gothic"/>
                          <a:cs typeface="Century Gothic"/>
                        </a:rPr>
                        <a:t> </a:t>
                      </a:r>
                      <a:r>
                        <a:rPr sz="1200" b="1" spc="-10" dirty="0">
                          <a:solidFill>
                            <a:srgbClr val="FFFFFF"/>
                          </a:solidFill>
                          <a:latin typeface="Century Gothic"/>
                          <a:cs typeface="Century Gothic"/>
                        </a:rPr>
                        <a:t>Cohort</a:t>
                      </a:r>
                      <a:endParaRPr sz="1200">
                        <a:latin typeface="Century Gothic"/>
                        <a:cs typeface="Century Gothic"/>
                      </a:endParaRPr>
                    </a:p>
                  </a:txBody>
                  <a:tcPr marL="0" marR="0" marT="190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117475">
                        <a:lnSpc>
                          <a:spcPct val="100000"/>
                        </a:lnSpc>
                        <a:spcBef>
                          <a:spcPts val="15"/>
                        </a:spcBef>
                      </a:pPr>
                      <a:r>
                        <a:rPr sz="1200" b="1" dirty="0">
                          <a:solidFill>
                            <a:srgbClr val="FFFFFF"/>
                          </a:solidFill>
                          <a:latin typeface="Century Gothic"/>
                          <a:cs typeface="Century Gothic"/>
                        </a:rPr>
                        <a:t>Fall</a:t>
                      </a:r>
                      <a:r>
                        <a:rPr sz="1200" b="1" spc="-60" dirty="0">
                          <a:solidFill>
                            <a:srgbClr val="FFFFFF"/>
                          </a:solidFill>
                          <a:latin typeface="Century Gothic"/>
                          <a:cs typeface="Century Gothic"/>
                        </a:rPr>
                        <a:t> </a:t>
                      </a:r>
                      <a:r>
                        <a:rPr sz="1200" b="1" dirty="0">
                          <a:solidFill>
                            <a:srgbClr val="FFFFFF"/>
                          </a:solidFill>
                          <a:latin typeface="Century Gothic"/>
                          <a:cs typeface="Century Gothic"/>
                        </a:rPr>
                        <a:t>2017</a:t>
                      </a:r>
                      <a:r>
                        <a:rPr sz="1200" b="1" spc="5" dirty="0">
                          <a:solidFill>
                            <a:srgbClr val="FFFFFF"/>
                          </a:solidFill>
                          <a:latin typeface="Century Gothic"/>
                          <a:cs typeface="Century Gothic"/>
                        </a:rPr>
                        <a:t> </a:t>
                      </a:r>
                      <a:r>
                        <a:rPr sz="1200" b="1" spc="-10" dirty="0">
                          <a:solidFill>
                            <a:srgbClr val="FFFFFF"/>
                          </a:solidFill>
                          <a:latin typeface="Century Gothic"/>
                          <a:cs typeface="Century Gothic"/>
                        </a:rPr>
                        <a:t>Cohort</a:t>
                      </a:r>
                      <a:endParaRPr sz="1200">
                        <a:latin typeface="Century Gothic"/>
                        <a:cs typeface="Century Gothic"/>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119380">
                        <a:lnSpc>
                          <a:spcPct val="100000"/>
                        </a:lnSpc>
                        <a:spcBef>
                          <a:spcPts val="15"/>
                        </a:spcBef>
                      </a:pPr>
                      <a:r>
                        <a:rPr sz="1200" b="1" dirty="0">
                          <a:solidFill>
                            <a:srgbClr val="FFFFFF"/>
                          </a:solidFill>
                          <a:latin typeface="Century Gothic"/>
                          <a:cs typeface="Century Gothic"/>
                        </a:rPr>
                        <a:t>Fall</a:t>
                      </a:r>
                      <a:r>
                        <a:rPr sz="1200" b="1" spc="-60" dirty="0">
                          <a:solidFill>
                            <a:srgbClr val="FFFFFF"/>
                          </a:solidFill>
                          <a:latin typeface="Century Gothic"/>
                          <a:cs typeface="Century Gothic"/>
                        </a:rPr>
                        <a:t> </a:t>
                      </a:r>
                      <a:r>
                        <a:rPr sz="1200" b="1" dirty="0">
                          <a:solidFill>
                            <a:srgbClr val="FFFFFF"/>
                          </a:solidFill>
                          <a:latin typeface="Century Gothic"/>
                          <a:cs typeface="Century Gothic"/>
                        </a:rPr>
                        <a:t>2018</a:t>
                      </a:r>
                      <a:r>
                        <a:rPr sz="1200" b="1" spc="5" dirty="0">
                          <a:solidFill>
                            <a:srgbClr val="FFFFFF"/>
                          </a:solidFill>
                          <a:latin typeface="Century Gothic"/>
                          <a:cs typeface="Century Gothic"/>
                        </a:rPr>
                        <a:t> </a:t>
                      </a:r>
                      <a:r>
                        <a:rPr sz="1200" b="1" spc="-10" dirty="0">
                          <a:solidFill>
                            <a:srgbClr val="FFFFFF"/>
                          </a:solidFill>
                          <a:latin typeface="Century Gothic"/>
                          <a:cs typeface="Century Gothic"/>
                        </a:rPr>
                        <a:t>Cohort</a:t>
                      </a:r>
                      <a:endParaRPr sz="1200">
                        <a:latin typeface="Century Gothic"/>
                        <a:cs typeface="Century Gothic"/>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120650">
                        <a:lnSpc>
                          <a:spcPct val="100000"/>
                        </a:lnSpc>
                        <a:spcBef>
                          <a:spcPts val="15"/>
                        </a:spcBef>
                      </a:pPr>
                      <a:r>
                        <a:rPr sz="1200" b="1" dirty="0">
                          <a:solidFill>
                            <a:srgbClr val="FFFFFF"/>
                          </a:solidFill>
                          <a:latin typeface="Century Gothic"/>
                          <a:cs typeface="Century Gothic"/>
                        </a:rPr>
                        <a:t>Fall</a:t>
                      </a:r>
                      <a:r>
                        <a:rPr sz="1200" b="1" spc="-55" dirty="0">
                          <a:solidFill>
                            <a:srgbClr val="FFFFFF"/>
                          </a:solidFill>
                          <a:latin typeface="Century Gothic"/>
                          <a:cs typeface="Century Gothic"/>
                        </a:rPr>
                        <a:t> </a:t>
                      </a:r>
                      <a:r>
                        <a:rPr sz="1200" b="1" dirty="0">
                          <a:solidFill>
                            <a:srgbClr val="FFFFFF"/>
                          </a:solidFill>
                          <a:latin typeface="Century Gothic"/>
                          <a:cs typeface="Century Gothic"/>
                        </a:rPr>
                        <a:t>2019</a:t>
                      </a:r>
                      <a:r>
                        <a:rPr sz="1200" b="1" spc="15" dirty="0">
                          <a:solidFill>
                            <a:srgbClr val="FFFFFF"/>
                          </a:solidFill>
                          <a:latin typeface="Century Gothic"/>
                          <a:cs typeface="Century Gothic"/>
                        </a:rPr>
                        <a:t> </a:t>
                      </a:r>
                      <a:r>
                        <a:rPr sz="1200" b="1" spc="-10" dirty="0">
                          <a:solidFill>
                            <a:srgbClr val="FFFFFF"/>
                          </a:solidFill>
                          <a:latin typeface="Century Gothic"/>
                          <a:cs typeface="Century Gothic"/>
                        </a:rPr>
                        <a:t>Cohort</a:t>
                      </a:r>
                      <a:endParaRPr sz="1200">
                        <a:latin typeface="Century Gothic"/>
                        <a:cs typeface="Century Gothic"/>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gridSpan="3">
                  <a:txBody>
                    <a:bodyPr/>
                    <a:lstStyle/>
                    <a:p>
                      <a:pPr marL="121920" marR="3175">
                        <a:lnSpc>
                          <a:spcPct val="100000"/>
                        </a:lnSpc>
                        <a:spcBef>
                          <a:spcPts val="15"/>
                        </a:spcBef>
                      </a:pPr>
                      <a:r>
                        <a:rPr sz="1200" b="1" dirty="0">
                          <a:solidFill>
                            <a:srgbClr val="FFFFFF"/>
                          </a:solidFill>
                          <a:latin typeface="Century Gothic"/>
                          <a:cs typeface="Century Gothic"/>
                        </a:rPr>
                        <a:t>Fall</a:t>
                      </a:r>
                      <a:r>
                        <a:rPr sz="1200" b="1" spc="-60" dirty="0">
                          <a:solidFill>
                            <a:srgbClr val="FFFFFF"/>
                          </a:solidFill>
                          <a:latin typeface="Century Gothic"/>
                          <a:cs typeface="Century Gothic"/>
                        </a:rPr>
                        <a:t> </a:t>
                      </a:r>
                      <a:r>
                        <a:rPr sz="1200" b="1" dirty="0">
                          <a:solidFill>
                            <a:srgbClr val="FFFFFF"/>
                          </a:solidFill>
                          <a:latin typeface="Century Gothic"/>
                          <a:cs typeface="Century Gothic"/>
                        </a:rPr>
                        <a:t>2020</a:t>
                      </a:r>
                      <a:r>
                        <a:rPr sz="1200" b="1" spc="5" dirty="0">
                          <a:solidFill>
                            <a:srgbClr val="FFFFFF"/>
                          </a:solidFill>
                          <a:latin typeface="Century Gothic"/>
                          <a:cs typeface="Century Gothic"/>
                        </a:rPr>
                        <a:t> </a:t>
                      </a:r>
                      <a:r>
                        <a:rPr sz="1200" b="1" spc="-10" dirty="0">
                          <a:solidFill>
                            <a:srgbClr val="FFFFFF"/>
                          </a:solidFill>
                          <a:latin typeface="Century Gothic"/>
                          <a:cs typeface="Century Gothic"/>
                        </a:rPr>
                        <a:t>Cohort</a:t>
                      </a:r>
                      <a:endParaRPr sz="1200">
                        <a:latin typeface="Century Gothic"/>
                        <a:cs typeface="Century Gothic"/>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3675">
                <a:tc vMerge="1">
                  <a:txBody>
                    <a:bodyPr/>
                    <a:lstStyle/>
                    <a:p>
                      <a:endParaRPr/>
                    </a:p>
                  </a:txBody>
                  <a:tcPr marL="0" marR="0" marT="2095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1016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8255"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5715"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3335"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1430"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8890"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5875"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4604"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1430"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905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7145" marR="3175"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4604"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21590" algn="ctr">
                        <a:lnSpc>
                          <a:spcPts val="1215"/>
                        </a:lnSpc>
                        <a:spcBef>
                          <a:spcPts val="210"/>
                        </a:spcBef>
                      </a:pPr>
                      <a:r>
                        <a:rPr sz="1050" b="1" spc="-25" dirty="0">
                          <a:solidFill>
                            <a:srgbClr val="FFFFFF"/>
                          </a:solidFill>
                          <a:latin typeface="Century Gothic"/>
                          <a:cs typeface="Century Gothic"/>
                        </a:rPr>
                        <a:t>FT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20320" marR="3175" algn="ctr">
                        <a:lnSpc>
                          <a:spcPts val="1215"/>
                        </a:lnSpc>
                        <a:spcBef>
                          <a:spcPts val="210"/>
                        </a:spcBef>
                      </a:pPr>
                      <a:r>
                        <a:rPr sz="1050" b="1" spc="-25" dirty="0">
                          <a:solidFill>
                            <a:srgbClr val="FFFFFF"/>
                          </a:solidFill>
                          <a:latin typeface="Century Gothic"/>
                          <a:cs typeface="Century Gothic"/>
                        </a:rPr>
                        <a:t>PT</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tc>
                  <a:txBody>
                    <a:bodyPr/>
                    <a:lstStyle/>
                    <a:p>
                      <a:pPr marL="17780" marR="3175" algn="ctr">
                        <a:lnSpc>
                          <a:spcPts val="1215"/>
                        </a:lnSpc>
                        <a:spcBef>
                          <a:spcPts val="210"/>
                        </a:spcBef>
                      </a:pPr>
                      <a:r>
                        <a:rPr sz="1050" b="1" spc="-25" dirty="0">
                          <a:solidFill>
                            <a:srgbClr val="FFFFFF"/>
                          </a:solidFill>
                          <a:latin typeface="Century Gothic"/>
                          <a:cs typeface="Century Gothic"/>
                        </a:rPr>
                        <a:t>Ttl</a:t>
                      </a:r>
                      <a:endParaRPr sz="1050">
                        <a:latin typeface="Century Gothic"/>
                        <a:cs typeface="Century Gothic"/>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8282C"/>
                    </a:solidFill>
                  </a:tcPr>
                </a:tc>
                <a:extLst>
                  <a:ext uri="{0D108BD9-81ED-4DB2-BD59-A6C34878D82A}">
                    <a16:rowId xmlns:a16="http://schemas.microsoft.com/office/drawing/2014/main" val="10001"/>
                  </a:ext>
                </a:extLst>
              </a:tr>
              <a:tr h="189865">
                <a:tc>
                  <a:txBody>
                    <a:bodyPr/>
                    <a:lstStyle/>
                    <a:p>
                      <a:pPr marL="6985">
                        <a:lnSpc>
                          <a:spcPts val="1395"/>
                        </a:lnSpc>
                      </a:pPr>
                      <a:r>
                        <a:rPr sz="1200" spc="-20" dirty="0">
                          <a:latin typeface="Century Gothic"/>
                          <a:cs typeface="Century Gothic"/>
                        </a:rPr>
                        <a:t>Male</a:t>
                      </a:r>
                      <a:endParaRPr sz="1200">
                        <a:latin typeface="Century Gothic"/>
                        <a:cs typeface="Century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4E9E9"/>
                    </a:solidFill>
                  </a:tcPr>
                </a:tc>
                <a:tc>
                  <a:txBody>
                    <a:bodyPr/>
                    <a:lstStyle/>
                    <a:p>
                      <a:pPr marL="57150" algn="ctr">
                        <a:lnSpc>
                          <a:spcPts val="1210"/>
                        </a:lnSpc>
                        <a:spcBef>
                          <a:spcPts val="185"/>
                        </a:spcBef>
                      </a:pPr>
                      <a:r>
                        <a:rPr sz="1050" spc="-10" dirty="0">
                          <a:latin typeface="Century Gothic"/>
                          <a:cs typeface="Century Gothic"/>
                        </a:rPr>
                        <a:t>22.9%</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4455" algn="ctr">
                        <a:lnSpc>
                          <a:spcPts val="1210"/>
                        </a:lnSpc>
                        <a:spcBef>
                          <a:spcPts val="185"/>
                        </a:spcBef>
                      </a:pPr>
                      <a:r>
                        <a:rPr sz="1050" spc="-10" dirty="0">
                          <a:latin typeface="Century Gothic"/>
                          <a:cs typeface="Century Gothic"/>
                        </a:rPr>
                        <a:t>12.1%</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3175" algn="r">
                        <a:lnSpc>
                          <a:spcPts val="1210"/>
                        </a:lnSpc>
                        <a:spcBef>
                          <a:spcPts val="185"/>
                        </a:spcBef>
                      </a:pPr>
                      <a:r>
                        <a:rPr sz="1050" spc="-10" dirty="0">
                          <a:latin typeface="Century Gothic"/>
                          <a:cs typeface="Century Gothic"/>
                        </a:rPr>
                        <a:t>15.2%</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0010" algn="ctr">
                        <a:lnSpc>
                          <a:spcPts val="1210"/>
                        </a:lnSpc>
                        <a:spcBef>
                          <a:spcPts val="185"/>
                        </a:spcBef>
                      </a:pPr>
                      <a:r>
                        <a:rPr sz="1050" spc="-10" dirty="0">
                          <a:latin typeface="Century Gothic"/>
                          <a:cs typeface="Century Gothic"/>
                        </a:rPr>
                        <a:t>19.7%</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1280" algn="ctr">
                        <a:lnSpc>
                          <a:spcPts val="1210"/>
                        </a:lnSpc>
                        <a:spcBef>
                          <a:spcPts val="185"/>
                        </a:spcBef>
                      </a:pPr>
                      <a:r>
                        <a:rPr sz="1050" spc="-10" dirty="0">
                          <a:latin typeface="Century Gothic"/>
                          <a:cs typeface="Century Gothic"/>
                        </a:rPr>
                        <a:t>11.7%</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5080" algn="r">
                        <a:lnSpc>
                          <a:spcPts val="1210"/>
                        </a:lnSpc>
                        <a:spcBef>
                          <a:spcPts val="185"/>
                        </a:spcBef>
                      </a:pPr>
                      <a:r>
                        <a:rPr sz="1050" spc="-10" dirty="0">
                          <a:latin typeface="Century Gothic"/>
                          <a:cs typeface="Century Gothic"/>
                        </a:rPr>
                        <a:t>14.2%</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8900" algn="ctr">
                        <a:lnSpc>
                          <a:spcPts val="1210"/>
                        </a:lnSpc>
                        <a:spcBef>
                          <a:spcPts val="185"/>
                        </a:spcBef>
                      </a:pPr>
                      <a:r>
                        <a:rPr sz="1050" spc="-10" dirty="0">
                          <a:latin typeface="Century Gothic"/>
                          <a:cs typeface="Century Gothic"/>
                        </a:rPr>
                        <a:t>24.7%</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35" algn="r">
                        <a:lnSpc>
                          <a:spcPts val="1210"/>
                        </a:lnSpc>
                        <a:spcBef>
                          <a:spcPts val="185"/>
                        </a:spcBef>
                      </a:pPr>
                      <a:r>
                        <a:rPr sz="1050" spc="-10" dirty="0">
                          <a:latin typeface="Century Gothic"/>
                          <a:cs typeface="Century Gothic"/>
                        </a:rPr>
                        <a:t>15.3%</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0805" algn="ctr">
                        <a:lnSpc>
                          <a:spcPts val="1210"/>
                        </a:lnSpc>
                        <a:spcBef>
                          <a:spcPts val="185"/>
                        </a:spcBef>
                      </a:pPr>
                      <a:r>
                        <a:rPr sz="1050" spc="-10" dirty="0">
                          <a:latin typeface="Century Gothic"/>
                          <a:cs typeface="Century Gothic"/>
                        </a:rPr>
                        <a:t>18.7%</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10" dirty="0">
                          <a:latin typeface="Century Gothic"/>
                          <a:cs typeface="Century Gothic"/>
                        </a:rPr>
                        <a:t>21.9%</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20" dirty="0">
                          <a:latin typeface="Century Gothic"/>
                          <a:cs typeface="Century Gothic"/>
                        </a:rPr>
                        <a:t>8.2%</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210"/>
                        </a:lnSpc>
                        <a:spcBef>
                          <a:spcPts val="185"/>
                        </a:spcBef>
                      </a:pPr>
                      <a:r>
                        <a:rPr sz="1050" spc="-10" dirty="0">
                          <a:latin typeface="Century Gothic"/>
                          <a:cs typeface="Century Gothic"/>
                        </a:rPr>
                        <a:t>14.5%</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250" algn="ctr">
                        <a:lnSpc>
                          <a:spcPts val="1210"/>
                        </a:lnSpc>
                        <a:spcBef>
                          <a:spcPts val="185"/>
                        </a:spcBef>
                      </a:pPr>
                      <a:r>
                        <a:rPr sz="1050" spc="-10" dirty="0">
                          <a:latin typeface="Century Gothic"/>
                          <a:cs typeface="Century Gothic"/>
                        </a:rPr>
                        <a:t>28.9%</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7620" algn="r">
                        <a:lnSpc>
                          <a:spcPts val="1210"/>
                        </a:lnSpc>
                        <a:spcBef>
                          <a:spcPts val="185"/>
                        </a:spcBef>
                      </a:pPr>
                      <a:r>
                        <a:rPr sz="1050" spc="-10" dirty="0">
                          <a:latin typeface="Century Gothic"/>
                          <a:cs typeface="Century Gothic"/>
                        </a:rPr>
                        <a:t>13.8%</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985" algn="r">
                        <a:lnSpc>
                          <a:spcPts val="1210"/>
                        </a:lnSpc>
                        <a:spcBef>
                          <a:spcPts val="185"/>
                        </a:spcBef>
                      </a:pPr>
                      <a:r>
                        <a:rPr sz="1050" spc="-10" dirty="0">
                          <a:latin typeface="Century Gothic"/>
                          <a:cs typeface="Century Gothic"/>
                        </a:rPr>
                        <a:t>18.9%</a:t>
                      </a:r>
                      <a:endParaRPr sz="1050">
                        <a:latin typeface="Century Gothic"/>
                        <a:cs typeface="Century Gothic"/>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193675">
                <a:tc>
                  <a:txBody>
                    <a:bodyPr/>
                    <a:lstStyle/>
                    <a:p>
                      <a:pPr marL="6985">
                        <a:lnSpc>
                          <a:spcPts val="1390"/>
                        </a:lnSpc>
                        <a:spcBef>
                          <a:spcPts val="35"/>
                        </a:spcBef>
                      </a:pPr>
                      <a:r>
                        <a:rPr sz="1200" spc="-10" dirty="0">
                          <a:latin typeface="Century Gothic"/>
                          <a:cs typeface="Century Gothic"/>
                        </a:rPr>
                        <a:t>Female</a:t>
                      </a:r>
                      <a:endParaRPr sz="1200">
                        <a:latin typeface="Century Gothic"/>
                        <a:cs typeface="Century Gothic"/>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210"/>
                        </a:lnSpc>
                        <a:spcBef>
                          <a:spcPts val="215"/>
                        </a:spcBef>
                      </a:pPr>
                      <a:r>
                        <a:rPr sz="1050" spc="-10" dirty="0">
                          <a:latin typeface="Century Gothic"/>
                          <a:cs typeface="Century Gothic"/>
                        </a:rPr>
                        <a:t>32.3%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210"/>
                        </a:lnSpc>
                        <a:spcBef>
                          <a:spcPts val="215"/>
                        </a:spcBef>
                      </a:pPr>
                      <a:r>
                        <a:rPr sz="1050" spc="-10" dirty="0">
                          <a:latin typeface="Century Gothic"/>
                          <a:cs typeface="Century Gothic"/>
                        </a:rPr>
                        <a:t>14.6%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210"/>
                        </a:lnSpc>
                        <a:spcBef>
                          <a:spcPts val="215"/>
                        </a:spcBef>
                      </a:pPr>
                      <a:r>
                        <a:rPr sz="1050" spc="-10" dirty="0">
                          <a:latin typeface="Century Gothic"/>
                          <a:cs typeface="Century Gothic"/>
                        </a:rPr>
                        <a:t>19.1%</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79375" algn="ctr">
                        <a:lnSpc>
                          <a:spcPts val="1210"/>
                        </a:lnSpc>
                        <a:spcBef>
                          <a:spcPts val="215"/>
                        </a:spcBef>
                      </a:pPr>
                      <a:r>
                        <a:rPr sz="1050" spc="-10" dirty="0">
                          <a:latin typeface="Century Gothic"/>
                          <a:cs typeface="Century Gothic"/>
                        </a:rPr>
                        <a:t>28.3%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1280" algn="ctr">
                        <a:lnSpc>
                          <a:spcPts val="1210"/>
                        </a:lnSpc>
                        <a:spcBef>
                          <a:spcPts val="215"/>
                        </a:spcBef>
                      </a:pPr>
                      <a:r>
                        <a:rPr sz="1050" spc="-10" dirty="0">
                          <a:latin typeface="Century Gothic"/>
                          <a:cs typeface="Century Gothic"/>
                        </a:rPr>
                        <a:t>16.1%</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5715" algn="r">
                        <a:lnSpc>
                          <a:spcPts val="1210"/>
                        </a:lnSpc>
                        <a:spcBef>
                          <a:spcPts val="215"/>
                        </a:spcBef>
                      </a:pPr>
                      <a:r>
                        <a:rPr sz="1050" spc="-10" dirty="0">
                          <a:latin typeface="Century Gothic"/>
                          <a:cs typeface="Century Gothic"/>
                        </a:rPr>
                        <a:t>19.4%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210"/>
                        </a:lnSpc>
                        <a:spcBef>
                          <a:spcPts val="215"/>
                        </a:spcBef>
                      </a:pPr>
                      <a:r>
                        <a:rPr sz="1050" spc="-10" dirty="0">
                          <a:latin typeface="Century Gothic"/>
                          <a:cs typeface="Century Gothic"/>
                        </a:rPr>
                        <a:t>27.6%</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210"/>
                        </a:lnSpc>
                        <a:spcBef>
                          <a:spcPts val="215"/>
                        </a:spcBef>
                      </a:pPr>
                      <a:r>
                        <a:rPr sz="1050" spc="-10" dirty="0">
                          <a:latin typeface="Century Gothic"/>
                          <a:cs typeface="Century Gothic"/>
                        </a:rPr>
                        <a:t>18.1%</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210"/>
                        </a:lnSpc>
                        <a:spcBef>
                          <a:spcPts val="215"/>
                        </a:spcBef>
                      </a:pPr>
                      <a:r>
                        <a:rPr sz="1050" spc="-10" dirty="0">
                          <a:latin typeface="Century Gothic"/>
                          <a:cs typeface="Century Gothic"/>
                        </a:rPr>
                        <a:t>21.7%</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10"/>
                        </a:lnSpc>
                        <a:spcBef>
                          <a:spcPts val="215"/>
                        </a:spcBef>
                      </a:pPr>
                      <a:r>
                        <a:rPr sz="1050" spc="-10" dirty="0">
                          <a:latin typeface="Century Gothic"/>
                          <a:cs typeface="Century Gothic"/>
                        </a:rPr>
                        <a:t>22.4%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8890" algn="r">
                        <a:lnSpc>
                          <a:spcPts val="1210"/>
                        </a:lnSpc>
                        <a:spcBef>
                          <a:spcPts val="215"/>
                        </a:spcBef>
                      </a:pPr>
                      <a:r>
                        <a:rPr sz="1050" spc="-10" dirty="0">
                          <a:latin typeface="Century Gothic"/>
                          <a:cs typeface="Century Gothic"/>
                        </a:rPr>
                        <a:t>12.9%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10"/>
                        </a:lnSpc>
                        <a:spcBef>
                          <a:spcPts val="215"/>
                        </a:spcBef>
                      </a:pPr>
                      <a:r>
                        <a:rPr sz="1050" spc="-10" dirty="0">
                          <a:latin typeface="Century Gothic"/>
                          <a:cs typeface="Century Gothic"/>
                        </a:rPr>
                        <a:t>17.4%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10"/>
                        </a:lnSpc>
                        <a:spcBef>
                          <a:spcPts val="215"/>
                        </a:spcBef>
                      </a:pPr>
                      <a:r>
                        <a:rPr sz="1050" spc="-10" dirty="0">
                          <a:latin typeface="Century Gothic"/>
                          <a:cs typeface="Century Gothic"/>
                        </a:rPr>
                        <a:t>29.5%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210"/>
                        </a:lnSpc>
                        <a:spcBef>
                          <a:spcPts val="215"/>
                        </a:spcBef>
                      </a:pPr>
                      <a:r>
                        <a:rPr sz="1050" spc="-10" dirty="0">
                          <a:latin typeface="Century Gothic"/>
                          <a:cs typeface="Century Gothic"/>
                        </a:rPr>
                        <a:t>15.2%</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210"/>
                        </a:lnSpc>
                        <a:spcBef>
                          <a:spcPts val="215"/>
                        </a:spcBef>
                      </a:pPr>
                      <a:r>
                        <a:rPr sz="1050" spc="-10" dirty="0">
                          <a:latin typeface="Century Gothic"/>
                          <a:cs typeface="Century Gothic"/>
                        </a:rPr>
                        <a:t>20.9%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3"/>
                  </a:ext>
                </a:extLst>
              </a:tr>
              <a:tr h="193675">
                <a:tc>
                  <a:txBody>
                    <a:bodyPr/>
                    <a:lstStyle/>
                    <a:p>
                      <a:pPr marL="6985">
                        <a:lnSpc>
                          <a:spcPts val="1385"/>
                        </a:lnSpc>
                        <a:spcBef>
                          <a:spcPts val="40"/>
                        </a:spcBef>
                      </a:pPr>
                      <a:r>
                        <a:rPr sz="1200" spc="-25" dirty="0">
                          <a:latin typeface="Century Gothic"/>
                          <a:cs typeface="Century Gothic"/>
                        </a:rPr>
                        <a:t>Vet</a:t>
                      </a:r>
                      <a:endParaRPr sz="1200">
                        <a:latin typeface="Century Gothic"/>
                        <a:cs typeface="Century Gothic"/>
                      </a:endParaRPr>
                    </a:p>
                  </a:txBody>
                  <a:tcPr marL="0" marR="0" marT="508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205"/>
                        </a:lnSpc>
                        <a:spcBef>
                          <a:spcPts val="215"/>
                        </a:spcBef>
                      </a:pPr>
                      <a:r>
                        <a:rPr sz="1050" spc="-10" dirty="0">
                          <a:latin typeface="Century Gothic"/>
                          <a:cs typeface="Century Gothic"/>
                        </a:rPr>
                        <a:t>31.3%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205"/>
                        </a:lnSpc>
                        <a:spcBef>
                          <a:spcPts val="215"/>
                        </a:spcBef>
                      </a:pPr>
                      <a:r>
                        <a:rPr sz="1050" spc="-10" dirty="0">
                          <a:latin typeface="Century Gothic"/>
                          <a:cs typeface="Century Gothic"/>
                        </a:rPr>
                        <a:t>28.0%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205"/>
                        </a:lnSpc>
                        <a:spcBef>
                          <a:spcPts val="215"/>
                        </a:spcBef>
                      </a:pPr>
                      <a:r>
                        <a:rPr sz="1050" spc="-10" dirty="0">
                          <a:latin typeface="Century Gothic"/>
                          <a:cs typeface="Century Gothic"/>
                        </a:rPr>
                        <a:t>29.9%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6360" algn="ctr">
                        <a:lnSpc>
                          <a:spcPts val="1205"/>
                        </a:lnSpc>
                        <a:spcBef>
                          <a:spcPts val="215"/>
                        </a:spcBef>
                      </a:pPr>
                      <a:r>
                        <a:rPr sz="1050" spc="-10" dirty="0">
                          <a:latin typeface="Century Gothic"/>
                          <a:cs typeface="Century Gothic"/>
                        </a:rPr>
                        <a:t>38.5%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7630" algn="ctr">
                        <a:lnSpc>
                          <a:spcPts val="1205"/>
                        </a:lnSpc>
                        <a:spcBef>
                          <a:spcPts val="215"/>
                        </a:spcBef>
                      </a:pPr>
                      <a:r>
                        <a:rPr sz="1050" spc="-10" dirty="0">
                          <a:latin typeface="Century Gothic"/>
                          <a:cs typeface="Century Gothic"/>
                        </a:rPr>
                        <a:t>21.4%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1905" algn="r">
                        <a:lnSpc>
                          <a:spcPts val="1205"/>
                        </a:lnSpc>
                        <a:spcBef>
                          <a:spcPts val="215"/>
                        </a:spcBef>
                      </a:pPr>
                      <a:r>
                        <a:rPr sz="1050" spc="-10" dirty="0">
                          <a:latin typeface="Century Gothic"/>
                          <a:cs typeface="Century Gothic"/>
                        </a:rPr>
                        <a:t>30.9%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205"/>
                        </a:lnSpc>
                        <a:spcBef>
                          <a:spcPts val="215"/>
                        </a:spcBef>
                      </a:pPr>
                      <a:r>
                        <a:rPr sz="1050" spc="-10" dirty="0">
                          <a:latin typeface="Century Gothic"/>
                          <a:cs typeface="Century Gothic"/>
                        </a:rPr>
                        <a:t>45.2%</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205"/>
                        </a:lnSpc>
                        <a:spcBef>
                          <a:spcPts val="215"/>
                        </a:spcBef>
                      </a:pPr>
                      <a:r>
                        <a:rPr sz="1050" spc="-10" dirty="0">
                          <a:latin typeface="Century Gothic"/>
                          <a:cs typeface="Century Gothic"/>
                        </a:rPr>
                        <a:t>24.4%</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205"/>
                        </a:lnSpc>
                        <a:spcBef>
                          <a:spcPts val="215"/>
                        </a:spcBef>
                      </a:pPr>
                      <a:r>
                        <a:rPr sz="1050" spc="-10" dirty="0">
                          <a:latin typeface="Century Gothic"/>
                          <a:cs typeface="Century Gothic"/>
                        </a:rPr>
                        <a:t>33.3%</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5"/>
                        </a:lnSpc>
                        <a:spcBef>
                          <a:spcPts val="215"/>
                        </a:spcBef>
                      </a:pPr>
                      <a:r>
                        <a:rPr sz="1050" spc="-10" dirty="0">
                          <a:latin typeface="Century Gothic"/>
                          <a:cs typeface="Century Gothic"/>
                        </a:rPr>
                        <a:t>30.2%</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8890" algn="r">
                        <a:lnSpc>
                          <a:spcPts val="1205"/>
                        </a:lnSpc>
                        <a:spcBef>
                          <a:spcPts val="215"/>
                        </a:spcBef>
                      </a:pPr>
                      <a:r>
                        <a:rPr sz="1050" spc="-10" dirty="0">
                          <a:latin typeface="Century Gothic"/>
                          <a:cs typeface="Century Gothic"/>
                        </a:rPr>
                        <a:t>27.9%</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5"/>
                        </a:lnSpc>
                        <a:spcBef>
                          <a:spcPts val="215"/>
                        </a:spcBef>
                      </a:pPr>
                      <a:r>
                        <a:rPr sz="1050" spc="-10" dirty="0">
                          <a:latin typeface="Century Gothic"/>
                          <a:cs typeface="Century Gothic"/>
                        </a:rPr>
                        <a:t>28.8%</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205"/>
                        </a:lnSpc>
                        <a:spcBef>
                          <a:spcPts val="215"/>
                        </a:spcBef>
                      </a:pPr>
                      <a:r>
                        <a:rPr sz="1050" spc="-10" dirty="0">
                          <a:latin typeface="Century Gothic"/>
                          <a:cs typeface="Century Gothic"/>
                        </a:rPr>
                        <a:t>39.5%</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7620" algn="r">
                        <a:lnSpc>
                          <a:spcPts val="1205"/>
                        </a:lnSpc>
                        <a:spcBef>
                          <a:spcPts val="215"/>
                        </a:spcBef>
                      </a:pPr>
                      <a:r>
                        <a:rPr sz="1050" spc="-10" dirty="0">
                          <a:latin typeface="Century Gothic"/>
                          <a:cs typeface="Century Gothic"/>
                        </a:rPr>
                        <a:t>21.0%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985" algn="r">
                        <a:lnSpc>
                          <a:spcPts val="1205"/>
                        </a:lnSpc>
                        <a:spcBef>
                          <a:spcPts val="215"/>
                        </a:spcBef>
                      </a:pPr>
                      <a:r>
                        <a:rPr sz="1050" spc="-10" dirty="0">
                          <a:latin typeface="Century Gothic"/>
                          <a:cs typeface="Century Gothic"/>
                        </a:rPr>
                        <a:t>28.0%</a:t>
                      </a:r>
                      <a:endParaRPr sz="1050">
                        <a:latin typeface="Century Gothic"/>
                        <a:cs typeface="Century Gothic"/>
                      </a:endParaRPr>
                    </a:p>
                  </a:txBody>
                  <a:tcPr marL="0" marR="0" marT="273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193675">
                <a:tc>
                  <a:txBody>
                    <a:bodyPr/>
                    <a:lstStyle/>
                    <a:p>
                      <a:pPr marL="6985">
                        <a:lnSpc>
                          <a:spcPts val="1380"/>
                        </a:lnSpc>
                        <a:spcBef>
                          <a:spcPts val="40"/>
                        </a:spcBef>
                      </a:pPr>
                      <a:r>
                        <a:rPr sz="1200" spc="-10" dirty="0">
                          <a:latin typeface="Century Gothic"/>
                          <a:cs typeface="Century Gothic"/>
                        </a:rPr>
                        <a:t>Non-</a:t>
                      </a:r>
                      <a:r>
                        <a:rPr sz="1200" spc="-25" dirty="0">
                          <a:latin typeface="Century Gothic"/>
                          <a:cs typeface="Century Gothic"/>
                        </a:rPr>
                        <a:t>Vet</a:t>
                      </a:r>
                      <a:endParaRPr sz="1200">
                        <a:latin typeface="Century Gothic"/>
                        <a:cs typeface="Century Gothic"/>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200"/>
                        </a:lnSpc>
                        <a:spcBef>
                          <a:spcPts val="220"/>
                        </a:spcBef>
                      </a:pPr>
                      <a:r>
                        <a:rPr sz="1050" spc="-10" dirty="0">
                          <a:latin typeface="Century Gothic"/>
                          <a:cs typeface="Century Gothic"/>
                        </a:rPr>
                        <a:t>27.4%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200"/>
                        </a:lnSpc>
                        <a:spcBef>
                          <a:spcPts val="220"/>
                        </a:spcBef>
                      </a:pPr>
                      <a:r>
                        <a:rPr sz="1050" spc="-10" dirty="0">
                          <a:latin typeface="Century Gothic"/>
                          <a:cs typeface="Century Gothic"/>
                        </a:rPr>
                        <a:t>13.1%</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200"/>
                        </a:lnSpc>
                        <a:spcBef>
                          <a:spcPts val="220"/>
                        </a:spcBef>
                      </a:pPr>
                      <a:r>
                        <a:rPr sz="1050" spc="-10" dirty="0">
                          <a:latin typeface="Century Gothic"/>
                          <a:cs typeface="Century Gothic"/>
                        </a:rPr>
                        <a:t>16.7%</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5725" algn="ctr">
                        <a:lnSpc>
                          <a:spcPts val="1200"/>
                        </a:lnSpc>
                        <a:spcBef>
                          <a:spcPts val="220"/>
                        </a:spcBef>
                      </a:pPr>
                      <a:r>
                        <a:rPr sz="1050" spc="-10" dirty="0">
                          <a:latin typeface="Century Gothic"/>
                          <a:cs typeface="Century Gothic"/>
                        </a:rPr>
                        <a:t>23.4%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7630" algn="ctr">
                        <a:lnSpc>
                          <a:spcPts val="1200"/>
                        </a:lnSpc>
                        <a:spcBef>
                          <a:spcPts val="220"/>
                        </a:spcBef>
                      </a:pPr>
                      <a:r>
                        <a:rPr sz="1050" spc="-10" dirty="0">
                          <a:latin typeface="Century Gothic"/>
                          <a:cs typeface="Century Gothic"/>
                        </a:rPr>
                        <a:t>14.1%</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2540" algn="r">
                        <a:lnSpc>
                          <a:spcPts val="1200"/>
                        </a:lnSpc>
                        <a:spcBef>
                          <a:spcPts val="220"/>
                        </a:spcBef>
                      </a:pPr>
                      <a:r>
                        <a:rPr sz="1050" spc="-10" dirty="0">
                          <a:latin typeface="Century Gothic"/>
                          <a:cs typeface="Century Gothic"/>
                        </a:rPr>
                        <a:t>16.7%</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200"/>
                        </a:lnSpc>
                        <a:spcBef>
                          <a:spcPts val="220"/>
                        </a:spcBef>
                      </a:pPr>
                      <a:r>
                        <a:rPr sz="1050" spc="-10" dirty="0">
                          <a:latin typeface="Century Gothic"/>
                          <a:cs typeface="Century Gothic"/>
                        </a:rPr>
                        <a:t>25.8%</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200"/>
                        </a:lnSpc>
                        <a:spcBef>
                          <a:spcPts val="220"/>
                        </a:spcBef>
                      </a:pPr>
                      <a:r>
                        <a:rPr sz="1050" spc="-10" dirty="0">
                          <a:latin typeface="Century Gothic"/>
                          <a:cs typeface="Century Gothic"/>
                        </a:rPr>
                        <a:t>16.7%</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200"/>
                        </a:lnSpc>
                        <a:spcBef>
                          <a:spcPts val="220"/>
                        </a:spcBef>
                      </a:pPr>
                      <a:r>
                        <a:rPr sz="1050" spc="-10" dirty="0">
                          <a:latin typeface="Century Gothic"/>
                          <a:cs typeface="Century Gothic"/>
                        </a:rPr>
                        <a:t>20.1%</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00"/>
                        </a:lnSpc>
                        <a:spcBef>
                          <a:spcPts val="220"/>
                        </a:spcBef>
                      </a:pPr>
                      <a:r>
                        <a:rPr sz="1050" spc="-10" dirty="0">
                          <a:latin typeface="Century Gothic"/>
                          <a:cs typeface="Century Gothic"/>
                        </a:rPr>
                        <a:t>22.0%</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8890" algn="r">
                        <a:lnSpc>
                          <a:spcPts val="1200"/>
                        </a:lnSpc>
                        <a:spcBef>
                          <a:spcPts val="220"/>
                        </a:spcBef>
                      </a:pPr>
                      <a:r>
                        <a:rPr sz="1050" spc="-10" dirty="0">
                          <a:latin typeface="Century Gothic"/>
                          <a:cs typeface="Century Gothic"/>
                        </a:rPr>
                        <a:t>10.4%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200"/>
                        </a:lnSpc>
                        <a:spcBef>
                          <a:spcPts val="220"/>
                        </a:spcBef>
                      </a:pPr>
                      <a:r>
                        <a:rPr sz="1050" spc="-10" dirty="0">
                          <a:latin typeface="Century Gothic"/>
                          <a:cs typeface="Century Gothic"/>
                        </a:rPr>
                        <a:t>15.8%</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200"/>
                        </a:lnSpc>
                        <a:spcBef>
                          <a:spcPts val="220"/>
                        </a:spcBef>
                      </a:pPr>
                      <a:r>
                        <a:rPr sz="1050" spc="-10" dirty="0">
                          <a:latin typeface="Century Gothic"/>
                          <a:cs typeface="Century Gothic"/>
                        </a:rPr>
                        <a:t>28.9%</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200"/>
                        </a:lnSpc>
                        <a:spcBef>
                          <a:spcPts val="220"/>
                        </a:spcBef>
                      </a:pPr>
                      <a:r>
                        <a:rPr sz="1050" spc="-10" dirty="0">
                          <a:latin typeface="Century Gothic"/>
                          <a:cs typeface="Century Gothic"/>
                        </a:rPr>
                        <a:t>14.4%</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200"/>
                        </a:lnSpc>
                        <a:spcBef>
                          <a:spcPts val="220"/>
                        </a:spcBef>
                      </a:pPr>
                      <a:r>
                        <a:rPr sz="1050" spc="-10" dirty="0">
                          <a:latin typeface="Century Gothic"/>
                          <a:cs typeface="Century Gothic"/>
                        </a:rPr>
                        <a:t>19.8%</a:t>
                      </a:r>
                      <a:endParaRPr sz="1050">
                        <a:latin typeface="Century Gothic"/>
                        <a:cs typeface="Century Gothic"/>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5"/>
                  </a:ext>
                </a:extLst>
              </a:tr>
              <a:tr h="193675">
                <a:tc>
                  <a:txBody>
                    <a:bodyPr/>
                    <a:lstStyle/>
                    <a:p>
                      <a:pPr marL="6985">
                        <a:lnSpc>
                          <a:spcPts val="1380"/>
                        </a:lnSpc>
                        <a:spcBef>
                          <a:spcPts val="45"/>
                        </a:spcBef>
                      </a:pPr>
                      <a:r>
                        <a:rPr sz="1200" spc="-20" dirty="0">
                          <a:latin typeface="Century Gothic"/>
                          <a:cs typeface="Century Gothic"/>
                        </a:rPr>
                        <a:t>Pell</a:t>
                      </a:r>
                      <a:endParaRPr sz="1200">
                        <a:latin typeface="Century Gothic"/>
                        <a:cs typeface="Century Gothic"/>
                      </a:endParaRPr>
                    </a:p>
                  </a:txBody>
                  <a:tcPr marL="0" marR="0" marT="571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200"/>
                        </a:lnSpc>
                        <a:spcBef>
                          <a:spcPts val="225"/>
                        </a:spcBef>
                      </a:pPr>
                      <a:r>
                        <a:rPr sz="1050" spc="-10" dirty="0">
                          <a:latin typeface="Century Gothic"/>
                          <a:cs typeface="Century Gothic"/>
                        </a:rPr>
                        <a:t>31.7%</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200"/>
                        </a:lnSpc>
                        <a:spcBef>
                          <a:spcPts val="225"/>
                        </a:spcBef>
                      </a:pPr>
                      <a:r>
                        <a:rPr sz="1050" spc="-10" dirty="0">
                          <a:latin typeface="Century Gothic"/>
                          <a:cs typeface="Century Gothic"/>
                        </a:rPr>
                        <a:t>14.5%</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200"/>
                        </a:lnSpc>
                        <a:spcBef>
                          <a:spcPts val="225"/>
                        </a:spcBef>
                      </a:pPr>
                      <a:r>
                        <a:rPr sz="1050" spc="-10" dirty="0">
                          <a:latin typeface="Century Gothic"/>
                          <a:cs typeface="Century Gothic"/>
                        </a:rPr>
                        <a:t>19.2%</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0010" algn="ctr">
                        <a:lnSpc>
                          <a:spcPts val="1200"/>
                        </a:lnSpc>
                        <a:spcBef>
                          <a:spcPts val="225"/>
                        </a:spcBef>
                      </a:pPr>
                      <a:r>
                        <a:rPr sz="1050" spc="-10" dirty="0">
                          <a:latin typeface="Century Gothic"/>
                          <a:cs typeface="Century Gothic"/>
                        </a:rPr>
                        <a:t>22.4%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1280" algn="ctr">
                        <a:lnSpc>
                          <a:spcPts val="1200"/>
                        </a:lnSpc>
                        <a:spcBef>
                          <a:spcPts val="225"/>
                        </a:spcBef>
                      </a:pPr>
                      <a:r>
                        <a:rPr sz="1050" spc="-10" dirty="0">
                          <a:latin typeface="Century Gothic"/>
                          <a:cs typeface="Century Gothic"/>
                        </a:rPr>
                        <a:t>13.0%</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5080" algn="r">
                        <a:lnSpc>
                          <a:spcPts val="1200"/>
                        </a:lnSpc>
                        <a:spcBef>
                          <a:spcPts val="225"/>
                        </a:spcBef>
                      </a:pPr>
                      <a:r>
                        <a:rPr sz="1050" spc="-10" dirty="0">
                          <a:latin typeface="Century Gothic"/>
                          <a:cs typeface="Century Gothic"/>
                        </a:rPr>
                        <a:t>15.6%</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200"/>
                        </a:lnSpc>
                        <a:spcBef>
                          <a:spcPts val="225"/>
                        </a:spcBef>
                      </a:pPr>
                      <a:r>
                        <a:rPr sz="1050" spc="-10" dirty="0">
                          <a:latin typeface="Century Gothic"/>
                          <a:cs typeface="Century Gothic"/>
                        </a:rPr>
                        <a:t>26.0%</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200"/>
                        </a:lnSpc>
                        <a:spcBef>
                          <a:spcPts val="225"/>
                        </a:spcBef>
                      </a:pPr>
                      <a:r>
                        <a:rPr sz="1050" spc="-10" dirty="0">
                          <a:latin typeface="Century Gothic"/>
                          <a:cs typeface="Century Gothic"/>
                        </a:rPr>
                        <a:t>16.6%</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200"/>
                        </a:lnSpc>
                        <a:spcBef>
                          <a:spcPts val="225"/>
                        </a:spcBef>
                      </a:pPr>
                      <a:r>
                        <a:rPr sz="1050" spc="-10" dirty="0">
                          <a:latin typeface="Century Gothic"/>
                          <a:cs typeface="Century Gothic"/>
                        </a:rPr>
                        <a:t>20.5%</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10" dirty="0">
                          <a:latin typeface="Century Gothic"/>
                          <a:cs typeface="Century Gothic"/>
                        </a:rPr>
                        <a:t>21.5%</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20" dirty="0">
                          <a:latin typeface="Century Gothic"/>
                          <a:cs typeface="Century Gothic"/>
                        </a:rPr>
                        <a:t>9.4%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200"/>
                        </a:lnSpc>
                        <a:spcBef>
                          <a:spcPts val="225"/>
                        </a:spcBef>
                      </a:pPr>
                      <a:r>
                        <a:rPr sz="1050" spc="-10" dirty="0">
                          <a:latin typeface="Century Gothic"/>
                          <a:cs typeface="Century Gothic"/>
                        </a:rPr>
                        <a:t>15.4%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200"/>
                        </a:lnSpc>
                        <a:spcBef>
                          <a:spcPts val="225"/>
                        </a:spcBef>
                      </a:pPr>
                      <a:r>
                        <a:rPr sz="1050" spc="-10" dirty="0">
                          <a:latin typeface="Century Gothic"/>
                          <a:cs typeface="Century Gothic"/>
                        </a:rPr>
                        <a:t>29.0%</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7620" algn="r">
                        <a:lnSpc>
                          <a:spcPts val="1200"/>
                        </a:lnSpc>
                        <a:spcBef>
                          <a:spcPts val="225"/>
                        </a:spcBef>
                      </a:pPr>
                      <a:r>
                        <a:rPr sz="1050" spc="-10" dirty="0">
                          <a:latin typeface="Century Gothic"/>
                          <a:cs typeface="Century Gothic"/>
                        </a:rPr>
                        <a:t>15.4%</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985" algn="r">
                        <a:lnSpc>
                          <a:spcPts val="1200"/>
                        </a:lnSpc>
                        <a:spcBef>
                          <a:spcPts val="225"/>
                        </a:spcBef>
                      </a:pPr>
                      <a:r>
                        <a:rPr sz="1050" spc="-10" dirty="0">
                          <a:latin typeface="Century Gothic"/>
                          <a:cs typeface="Century Gothic"/>
                        </a:rPr>
                        <a:t>20.8%</a:t>
                      </a:r>
                      <a:endParaRPr sz="1050">
                        <a:latin typeface="Century Gothic"/>
                        <a:cs typeface="Century Gothic"/>
                      </a:endParaRPr>
                    </a:p>
                  </a:txBody>
                  <a:tcPr marL="0" marR="0" marT="2857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6"/>
                  </a:ext>
                </a:extLst>
              </a:tr>
              <a:tr h="193675">
                <a:tc>
                  <a:txBody>
                    <a:bodyPr/>
                    <a:lstStyle/>
                    <a:p>
                      <a:pPr marL="6985">
                        <a:lnSpc>
                          <a:spcPts val="1375"/>
                        </a:lnSpc>
                        <a:spcBef>
                          <a:spcPts val="50"/>
                        </a:spcBef>
                      </a:pPr>
                      <a:r>
                        <a:rPr sz="1200" spc="-10" dirty="0">
                          <a:latin typeface="Century Gothic"/>
                          <a:cs typeface="Century Gothic"/>
                        </a:rPr>
                        <a:t>Non-</a:t>
                      </a:r>
                      <a:r>
                        <a:rPr sz="1200" spc="-20" dirty="0">
                          <a:latin typeface="Century Gothic"/>
                          <a:cs typeface="Century Gothic"/>
                        </a:rPr>
                        <a:t>Pell</a:t>
                      </a:r>
                      <a:endParaRPr sz="1200">
                        <a:latin typeface="Century Gothic"/>
                        <a:cs typeface="Century Gothic"/>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56515" algn="ctr">
                        <a:lnSpc>
                          <a:spcPts val="1195"/>
                        </a:lnSpc>
                        <a:spcBef>
                          <a:spcPts val="229"/>
                        </a:spcBef>
                      </a:pPr>
                      <a:r>
                        <a:rPr sz="1050" spc="-10" dirty="0">
                          <a:latin typeface="Century Gothic"/>
                          <a:cs typeface="Century Gothic"/>
                        </a:rPr>
                        <a:t>22.8%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3820" algn="ctr">
                        <a:lnSpc>
                          <a:spcPts val="1195"/>
                        </a:lnSpc>
                        <a:spcBef>
                          <a:spcPts val="229"/>
                        </a:spcBef>
                      </a:pPr>
                      <a:r>
                        <a:rPr sz="1050" spc="-10" dirty="0">
                          <a:latin typeface="Century Gothic"/>
                          <a:cs typeface="Century Gothic"/>
                        </a:rPr>
                        <a:t>12.3%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3810" algn="r">
                        <a:lnSpc>
                          <a:spcPts val="1195"/>
                        </a:lnSpc>
                        <a:spcBef>
                          <a:spcPts val="229"/>
                        </a:spcBef>
                      </a:pPr>
                      <a:r>
                        <a:rPr sz="1050" spc="-10" dirty="0">
                          <a:latin typeface="Century Gothic"/>
                          <a:cs typeface="Century Gothic"/>
                        </a:rPr>
                        <a:t>15.0%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79375" algn="ctr">
                        <a:lnSpc>
                          <a:spcPts val="1195"/>
                        </a:lnSpc>
                        <a:spcBef>
                          <a:spcPts val="229"/>
                        </a:spcBef>
                      </a:pPr>
                      <a:r>
                        <a:rPr sz="1050" spc="-10" dirty="0">
                          <a:latin typeface="Century Gothic"/>
                          <a:cs typeface="Century Gothic"/>
                        </a:rPr>
                        <a:t>26.8%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1280" algn="ctr">
                        <a:lnSpc>
                          <a:spcPts val="1195"/>
                        </a:lnSpc>
                        <a:spcBef>
                          <a:spcPts val="229"/>
                        </a:spcBef>
                      </a:pPr>
                      <a:r>
                        <a:rPr sz="1050" spc="-10" dirty="0">
                          <a:latin typeface="Century Gothic"/>
                          <a:cs typeface="Century Gothic"/>
                        </a:rPr>
                        <a:t>16.0%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5715" algn="r">
                        <a:lnSpc>
                          <a:spcPts val="1195"/>
                        </a:lnSpc>
                        <a:spcBef>
                          <a:spcPts val="229"/>
                        </a:spcBef>
                      </a:pPr>
                      <a:r>
                        <a:rPr sz="1050" spc="-10" dirty="0">
                          <a:latin typeface="Century Gothic"/>
                          <a:cs typeface="Century Gothic"/>
                        </a:rPr>
                        <a:t>19.3%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88900" algn="ctr">
                        <a:lnSpc>
                          <a:spcPts val="1195"/>
                        </a:lnSpc>
                        <a:spcBef>
                          <a:spcPts val="229"/>
                        </a:spcBef>
                      </a:pPr>
                      <a:r>
                        <a:rPr sz="1050" spc="-10" dirty="0">
                          <a:latin typeface="Century Gothic"/>
                          <a:cs typeface="Century Gothic"/>
                        </a:rPr>
                        <a:t>26.6%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1270" algn="r">
                        <a:lnSpc>
                          <a:spcPts val="1195"/>
                        </a:lnSpc>
                        <a:spcBef>
                          <a:spcPts val="229"/>
                        </a:spcBef>
                      </a:pPr>
                      <a:r>
                        <a:rPr sz="1050" spc="-10" dirty="0">
                          <a:latin typeface="Century Gothic"/>
                          <a:cs typeface="Century Gothic"/>
                        </a:rPr>
                        <a:t>17.2%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0170" algn="ctr">
                        <a:lnSpc>
                          <a:spcPts val="1195"/>
                        </a:lnSpc>
                        <a:spcBef>
                          <a:spcPts val="229"/>
                        </a:spcBef>
                      </a:pPr>
                      <a:r>
                        <a:rPr sz="1050" spc="-10" dirty="0">
                          <a:latin typeface="Century Gothic"/>
                          <a:cs typeface="Century Gothic"/>
                        </a:rPr>
                        <a:t>20.3%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195"/>
                        </a:lnSpc>
                        <a:spcBef>
                          <a:spcPts val="229"/>
                        </a:spcBef>
                      </a:pPr>
                      <a:r>
                        <a:rPr sz="1050" spc="-10" dirty="0">
                          <a:latin typeface="Century Gothic"/>
                          <a:cs typeface="Century Gothic"/>
                        </a:rPr>
                        <a:t>23.6%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8890" algn="r">
                        <a:lnSpc>
                          <a:spcPts val="1195"/>
                        </a:lnSpc>
                        <a:spcBef>
                          <a:spcPts val="229"/>
                        </a:spcBef>
                      </a:pPr>
                      <a:r>
                        <a:rPr sz="1050" spc="-10" dirty="0">
                          <a:latin typeface="Century Gothic"/>
                          <a:cs typeface="Century Gothic"/>
                        </a:rPr>
                        <a:t>13.4%</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algn="r">
                        <a:lnSpc>
                          <a:spcPts val="1195"/>
                        </a:lnSpc>
                        <a:spcBef>
                          <a:spcPts val="229"/>
                        </a:spcBef>
                      </a:pPr>
                      <a:r>
                        <a:rPr sz="1050" spc="-10" dirty="0">
                          <a:latin typeface="Century Gothic"/>
                          <a:cs typeface="Century Gothic"/>
                        </a:rPr>
                        <a:t>17.8%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L="95250" algn="ctr">
                        <a:lnSpc>
                          <a:spcPts val="1195"/>
                        </a:lnSpc>
                        <a:spcBef>
                          <a:spcPts val="229"/>
                        </a:spcBef>
                      </a:pPr>
                      <a:r>
                        <a:rPr sz="1050" spc="-10" dirty="0">
                          <a:latin typeface="Century Gothic"/>
                          <a:cs typeface="Century Gothic"/>
                        </a:rPr>
                        <a:t>29.6%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195"/>
                        </a:lnSpc>
                        <a:spcBef>
                          <a:spcPts val="229"/>
                        </a:spcBef>
                      </a:pPr>
                      <a:r>
                        <a:rPr sz="1050" spc="-10" dirty="0">
                          <a:latin typeface="Century Gothic"/>
                          <a:cs typeface="Century Gothic"/>
                        </a:rPr>
                        <a:t>13.9%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tc>
                  <a:txBody>
                    <a:bodyPr/>
                    <a:lstStyle/>
                    <a:p>
                      <a:pPr marR="7620" algn="r">
                        <a:lnSpc>
                          <a:spcPts val="1195"/>
                        </a:lnSpc>
                        <a:spcBef>
                          <a:spcPts val="229"/>
                        </a:spcBef>
                      </a:pPr>
                      <a:r>
                        <a:rPr sz="1050" spc="-10" dirty="0">
                          <a:latin typeface="Century Gothic"/>
                          <a:cs typeface="Century Gothic"/>
                        </a:rPr>
                        <a:t>19.3%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8D0D0"/>
                    </a:solidFill>
                  </a:tcPr>
                </a:tc>
                <a:extLst>
                  <a:ext uri="{0D108BD9-81ED-4DB2-BD59-A6C34878D82A}">
                    <a16:rowId xmlns:a16="http://schemas.microsoft.com/office/drawing/2014/main" val="10007"/>
                  </a:ext>
                </a:extLst>
              </a:tr>
              <a:tr h="229870">
                <a:tc>
                  <a:txBody>
                    <a:bodyPr/>
                    <a:lstStyle/>
                    <a:p>
                      <a:pPr marL="6985">
                        <a:lnSpc>
                          <a:spcPts val="1375"/>
                        </a:lnSpc>
                        <a:spcBef>
                          <a:spcPts val="340"/>
                        </a:spcBef>
                      </a:pPr>
                      <a:r>
                        <a:rPr sz="1200" dirty="0">
                          <a:latin typeface="Century Gothic"/>
                          <a:cs typeface="Century Gothic"/>
                        </a:rPr>
                        <a:t>African </a:t>
                      </a:r>
                      <a:r>
                        <a:rPr sz="1200" spc="-10" dirty="0">
                          <a:latin typeface="Century Gothic"/>
                          <a:cs typeface="Century Gothic"/>
                        </a:rPr>
                        <a:t>American</a:t>
                      </a:r>
                      <a:endParaRPr sz="1200">
                        <a:latin typeface="Century Gothic"/>
                        <a:cs typeface="Century Gothic"/>
                      </a:endParaRPr>
                    </a:p>
                  </a:txBody>
                  <a:tcPr marL="0" marR="0" marT="4318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57150" algn="ctr">
                        <a:lnSpc>
                          <a:spcPts val="1195"/>
                        </a:lnSpc>
                        <a:spcBef>
                          <a:spcPts val="520"/>
                        </a:spcBef>
                      </a:pPr>
                      <a:r>
                        <a:rPr sz="1050" spc="-10" dirty="0">
                          <a:latin typeface="Century Gothic"/>
                          <a:cs typeface="Century Gothic"/>
                        </a:rPr>
                        <a:t>26.7%</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4455" algn="ctr">
                        <a:lnSpc>
                          <a:spcPts val="1195"/>
                        </a:lnSpc>
                        <a:spcBef>
                          <a:spcPts val="520"/>
                        </a:spcBef>
                      </a:pPr>
                      <a:r>
                        <a:rPr sz="1050" spc="-10" dirty="0">
                          <a:latin typeface="Century Gothic"/>
                          <a:cs typeface="Century Gothic"/>
                        </a:rPr>
                        <a:t>13.0%</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3175" algn="r">
                        <a:lnSpc>
                          <a:spcPts val="1195"/>
                        </a:lnSpc>
                        <a:spcBef>
                          <a:spcPts val="520"/>
                        </a:spcBef>
                      </a:pPr>
                      <a:r>
                        <a:rPr sz="1050" spc="-10" dirty="0">
                          <a:latin typeface="Century Gothic"/>
                          <a:cs typeface="Century Gothic"/>
                        </a:rPr>
                        <a:t>15.9%</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0010" algn="ctr">
                        <a:lnSpc>
                          <a:spcPts val="1195"/>
                        </a:lnSpc>
                        <a:spcBef>
                          <a:spcPts val="520"/>
                        </a:spcBef>
                      </a:pPr>
                      <a:r>
                        <a:rPr sz="1050" spc="-10" dirty="0">
                          <a:latin typeface="Century Gothic"/>
                          <a:cs typeface="Century Gothic"/>
                        </a:rPr>
                        <a:t>18.2%</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1280" algn="ctr">
                        <a:lnSpc>
                          <a:spcPts val="1195"/>
                        </a:lnSpc>
                        <a:spcBef>
                          <a:spcPts val="520"/>
                        </a:spcBef>
                      </a:pPr>
                      <a:r>
                        <a:rPr sz="1050" spc="-10" dirty="0">
                          <a:latin typeface="Century Gothic"/>
                          <a:cs typeface="Century Gothic"/>
                        </a:rPr>
                        <a:t>13.2%</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5080" algn="r">
                        <a:lnSpc>
                          <a:spcPts val="1195"/>
                        </a:lnSpc>
                        <a:spcBef>
                          <a:spcPts val="520"/>
                        </a:spcBef>
                      </a:pPr>
                      <a:r>
                        <a:rPr sz="1050" spc="-10" dirty="0">
                          <a:latin typeface="Century Gothic"/>
                          <a:cs typeface="Century Gothic"/>
                        </a:rPr>
                        <a:t>14.1%</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88900" algn="ctr">
                        <a:lnSpc>
                          <a:spcPts val="1195"/>
                        </a:lnSpc>
                        <a:spcBef>
                          <a:spcPts val="520"/>
                        </a:spcBef>
                      </a:pPr>
                      <a:r>
                        <a:rPr sz="1050" spc="-10" dirty="0">
                          <a:latin typeface="Century Gothic"/>
                          <a:cs typeface="Century Gothic"/>
                        </a:rPr>
                        <a:t>28.4%</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35" algn="r">
                        <a:lnSpc>
                          <a:spcPts val="1195"/>
                        </a:lnSpc>
                        <a:spcBef>
                          <a:spcPts val="520"/>
                        </a:spcBef>
                      </a:pPr>
                      <a:r>
                        <a:rPr sz="1050" spc="-10" dirty="0">
                          <a:latin typeface="Century Gothic"/>
                          <a:cs typeface="Century Gothic"/>
                        </a:rPr>
                        <a:t>18.6%</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0805" algn="ctr">
                        <a:lnSpc>
                          <a:spcPts val="1195"/>
                        </a:lnSpc>
                        <a:spcBef>
                          <a:spcPts val="520"/>
                        </a:spcBef>
                      </a:pPr>
                      <a:r>
                        <a:rPr sz="1050" spc="-10" dirty="0">
                          <a:latin typeface="Century Gothic"/>
                          <a:cs typeface="Century Gothic"/>
                        </a:rPr>
                        <a:t>21.7%</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10" dirty="0">
                          <a:latin typeface="Century Gothic"/>
                          <a:cs typeface="Century Gothic"/>
                        </a:rPr>
                        <a:t>24.4%</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20" dirty="0">
                          <a:latin typeface="Century Gothic"/>
                          <a:cs typeface="Century Gothic"/>
                        </a:rPr>
                        <a:t>8.1%</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algn="r">
                        <a:lnSpc>
                          <a:spcPts val="1195"/>
                        </a:lnSpc>
                        <a:spcBef>
                          <a:spcPts val="520"/>
                        </a:spcBef>
                      </a:pPr>
                      <a:r>
                        <a:rPr sz="1050" spc="-10" dirty="0">
                          <a:latin typeface="Century Gothic"/>
                          <a:cs typeface="Century Gothic"/>
                        </a:rPr>
                        <a:t>14.0%</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L="95250" algn="ctr">
                        <a:lnSpc>
                          <a:spcPts val="1195"/>
                        </a:lnSpc>
                        <a:spcBef>
                          <a:spcPts val="520"/>
                        </a:spcBef>
                      </a:pPr>
                      <a:r>
                        <a:rPr sz="1050" spc="-10" dirty="0">
                          <a:latin typeface="Century Gothic"/>
                          <a:cs typeface="Century Gothic"/>
                        </a:rPr>
                        <a:t>19.3%</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7620" algn="r">
                        <a:lnSpc>
                          <a:spcPts val="1195"/>
                        </a:lnSpc>
                        <a:spcBef>
                          <a:spcPts val="520"/>
                        </a:spcBef>
                      </a:pPr>
                      <a:r>
                        <a:rPr sz="1050" spc="-10" dirty="0">
                          <a:latin typeface="Century Gothic"/>
                          <a:cs typeface="Century Gothic"/>
                        </a:rPr>
                        <a:t>14.3%</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tc>
                  <a:txBody>
                    <a:bodyPr/>
                    <a:lstStyle/>
                    <a:p>
                      <a:pPr marR="6985" algn="r">
                        <a:lnSpc>
                          <a:spcPts val="1195"/>
                        </a:lnSpc>
                        <a:spcBef>
                          <a:spcPts val="520"/>
                        </a:spcBef>
                      </a:pPr>
                      <a:r>
                        <a:rPr sz="1050" spc="-10" dirty="0">
                          <a:latin typeface="Century Gothic"/>
                          <a:cs typeface="Century Gothic"/>
                        </a:rPr>
                        <a:t>15.9%</a:t>
                      </a:r>
                      <a:endParaRPr sz="1050">
                        <a:latin typeface="Century Gothic"/>
                        <a:cs typeface="Century Gothic"/>
                      </a:endParaRPr>
                    </a:p>
                  </a:txBody>
                  <a:tcPr marL="0" marR="0" marT="66040"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8"/>
                  </a:ext>
                </a:extLst>
              </a:tr>
              <a:tr h="193675">
                <a:tc>
                  <a:txBody>
                    <a:bodyPr/>
                    <a:lstStyle/>
                    <a:p>
                      <a:pPr marL="6985">
                        <a:lnSpc>
                          <a:spcPts val="1375"/>
                        </a:lnSpc>
                        <a:spcBef>
                          <a:spcPts val="50"/>
                        </a:spcBef>
                      </a:pPr>
                      <a:r>
                        <a:rPr sz="1200" spc="-10" dirty="0">
                          <a:latin typeface="Century Gothic"/>
                          <a:cs typeface="Century Gothic"/>
                        </a:rPr>
                        <a:t>Asian</a:t>
                      </a:r>
                      <a:endParaRPr sz="1200">
                        <a:latin typeface="Century Gothic"/>
                        <a:cs typeface="Century Gothic"/>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57150" algn="ctr">
                        <a:lnSpc>
                          <a:spcPts val="1190"/>
                        </a:lnSpc>
                        <a:spcBef>
                          <a:spcPts val="229"/>
                        </a:spcBef>
                      </a:pPr>
                      <a:r>
                        <a:rPr sz="1050" spc="-10" dirty="0">
                          <a:latin typeface="Century Gothic"/>
                          <a:cs typeface="Century Gothic"/>
                        </a:rPr>
                        <a:t>53.3%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4455" algn="ctr">
                        <a:lnSpc>
                          <a:spcPts val="1190"/>
                        </a:lnSpc>
                        <a:spcBef>
                          <a:spcPts val="229"/>
                        </a:spcBef>
                      </a:pPr>
                      <a:r>
                        <a:rPr sz="1050" spc="-10" dirty="0">
                          <a:latin typeface="Century Gothic"/>
                          <a:cs typeface="Century Gothic"/>
                        </a:rPr>
                        <a:t>21.7%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3175" algn="r">
                        <a:lnSpc>
                          <a:spcPts val="1190"/>
                        </a:lnSpc>
                        <a:spcBef>
                          <a:spcPts val="229"/>
                        </a:spcBef>
                      </a:pPr>
                      <a:r>
                        <a:rPr sz="1050" spc="-10" dirty="0">
                          <a:latin typeface="Century Gothic"/>
                          <a:cs typeface="Century Gothic"/>
                        </a:rPr>
                        <a:t>29.5%</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0010" algn="ctr">
                        <a:lnSpc>
                          <a:spcPts val="1190"/>
                        </a:lnSpc>
                        <a:spcBef>
                          <a:spcPts val="229"/>
                        </a:spcBef>
                      </a:pPr>
                      <a:r>
                        <a:rPr sz="1050" spc="-10" dirty="0">
                          <a:latin typeface="Century Gothic"/>
                          <a:cs typeface="Century Gothic"/>
                        </a:rPr>
                        <a:t>19.0%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1280" algn="ctr">
                        <a:lnSpc>
                          <a:spcPts val="1190"/>
                        </a:lnSpc>
                        <a:spcBef>
                          <a:spcPts val="229"/>
                        </a:spcBef>
                      </a:pPr>
                      <a:r>
                        <a:rPr sz="1050" spc="-10" dirty="0">
                          <a:latin typeface="Century Gothic"/>
                          <a:cs typeface="Century Gothic"/>
                        </a:rPr>
                        <a:t>10.2%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5080" algn="r">
                        <a:lnSpc>
                          <a:spcPts val="1190"/>
                        </a:lnSpc>
                        <a:spcBef>
                          <a:spcPts val="229"/>
                        </a:spcBef>
                      </a:pPr>
                      <a:r>
                        <a:rPr sz="1050" spc="-10" dirty="0">
                          <a:latin typeface="Century Gothic"/>
                          <a:cs typeface="Century Gothic"/>
                        </a:rPr>
                        <a:t>12.9%</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8900" algn="ctr">
                        <a:lnSpc>
                          <a:spcPts val="1190"/>
                        </a:lnSpc>
                        <a:spcBef>
                          <a:spcPts val="229"/>
                        </a:spcBef>
                      </a:pPr>
                      <a:r>
                        <a:rPr sz="1050" spc="-10" dirty="0">
                          <a:latin typeface="Century Gothic"/>
                          <a:cs typeface="Century Gothic"/>
                        </a:rPr>
                        <a:t>48.0%</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35" algn="r">
                        <a:lnSpc>
                          <a:spcPts val="1190"/>
                        </a:lnSpc>
                        <a:spcBef>
                          <a:spcPts val="229"/>
                        </a:spcBef>
                      </a:pPr>
                      <a:r>
                        <a:rPr sz="1050" spc="-10" dirty="0">
                          <a:latin typeface="Century Gothic"/>
                          <a:cs typeface="Century Gothic"/>
                        </a:rPr>
                        <a:t>18.8%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0805" algn="ctr">
                        <a:lnSpc>
                          <a:spcPts val="1190"/>
                        </a:lnSpc>
                        <a:spcBef>
                          <a:spcPts val="229"/>
                        </a:spcBef>
                      </a:pPr>
                      <a:r>
                        <a:rPr sz="1050" spc="-10" dirty="0">
                          <a:latin typeface="Century Gothic"/>
                          <a:cs typeface="Century Gothic"/>
                        </a:rPr>
                        <a:t>31.6%</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10" dirty="0">
                          <a:latin typeface="Century Gothic"/>
                          <a:cs typeface="Century Gothic"/>
                        </a:rPr>
                        <a:t>21.7%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20" dirty="0">
                          <a:latin typeface="Century Gothic"/>
                          <a:cs typeface="Century Gothic"/>
                        </a:rPr>
                        <a:t>8.8%</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90"/>
                        </a:lnSpc>
                        <a:spcBef>
                          <a:spcPts val="229"/>
                        </a:spcBef>
                      </a:pPr>
                      <a:r>
                        <a:rPr sz="1050" spc="-10" dirty="0">
                          <a:latin typeface="Century Gothic"/>
                          <a:cs typeface="Century Gothic"/>
                        </a:rPr>
                        <a:t>16.3%</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250" algn="ctr">
                        <a:lnSpc>
                          <a:spcPts val="1190"/>
                        </a:lnSpc>
                        <a:spcBef>
                          <a:spcPts val="229"/>
                        </a:spcBef>
                      </a:pPr>
                      <a:r>
                        <a:rPr sz="1050" spc="-10" dirty="0">
                          <a:latin typeface="Century Gothic"/>
                          <a:cs typeface="Century Gothic"/>
                        </a:rPr>
                        <a:t>46.7%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7620" algn="r">
                        <a:lnSpc>
                          <a:spcPts val="1190"/>
                        </a:lnSpc>
                        <a:spcBef>
                          <a:spcPts val="229"/>
                        </a:spcBef>
                      </a:pPr>
                      <a:r>
                        <a:rPr sz="1050" spc="-10" dirty="0">
                          <a:latin typeface="Century Gothic"/>
                          <a:cs typeface="Century Gothic"/>
                        </a:rPr>
                        <a:t>16.7%</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985" algn="r">
                        <a:lnSpc>
                          <a:spcPts val="1190"/>
                        </a:lnSpc>
                        <a:spcBef>
                          <a:spcPts val="229"/>
                        </a:spcBef>
                      </a:pPr>
                      <a:r>
                        <a:rPr sz="1050" spc="-10" dirty="0">
                          <a:latin typeface="Century Gothic"/>
                          <a:cs typeface="Century Gothic"/>
                        </a:rPr>
                        <a:t>28.2%</a:t>
                      </a:r>
                      <a:endParaRPr sz="1050">
                        <a:latin typeface="Century Gothic"/>
                        <a:cs typeface="Century Gothic"/>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9"/>
                  </a:ext>
                </a:extLst>
              </a:tr>
              <a:tr h="193675">
                <a:tc>
                  <a:txBody>
                    <a:bodyPr/>
                    <a:lstStyle/>
                    <a:p>
                      <a:pPr marL="6985">
                        <a:lnSpc>
                          <a:spcPts val="1370"/>
                        </a:lnSpc>
                        <a:spcBef>
                          <a:spcPts val="55"/>
                        </a:spcBef>
                      </a:pPr>
                      <a:r>
                        <a:rPr sz="1200" spc="-10" dirty="0">
                          <a:latin typeface="Century Gothic"/>
                          <a:cs typeface="Century Gothic"/>
                        </a:rPr>
                        <a:t>Hispanic</a:t>
                      </a:r>
                      <a:endParaRPr sz="1200">
                        <a:latin typeface="Century Gothic"/>
                        <a:cs typeface="Century Gothic"/>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57150" algn="ctr">
                        <a:lnSpc>
                          <a:spcPts val="1190"/>
                        </a:lnSpc>
                        <a:spcBef>
                          <a:spcPts val="235"/>
                        </a:spcBef>
                      </a:pPr>
                      <a:r>
                        <a:rPr sz="1050" spc="-10" dirty="0">
                          <a:latin typeface="Century Gothic"/>
                          <a:cs typeface="Century Gothic"/>
                        </a:rPr>
                        <a:t>26.9%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4455" algn="ctr">
                        <a:lnSpc>
                          <a:spcPts val="1190"/>
                        </a:lnSpc>
                        <a:spcBef>
                          <a:spcPts val="235"/>
                        </a:spcBef>
                      </a:pPr>
                      <a:r>
                        <a:rPr sz="1050" spc="-10" dirty="0">
                          <a:latin typeface="Century Gothic"/>
                          <a:cs typeface="Century Gothic"/>
                        </a:rPr>
                        <a:t>12.8%</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3175" algn="r">
                        <a:lnSpc>
                          <a:spcPts val="1190"/>
                        </a:lnSpc>
                        <a:spcBef>
                          <a:spcPts val="235"/>
                        </a:spcBef>
                      </a:pPr>
                      <a:r>
                        <a:rPr sz="1050" spc="-10" dirty="0">
                          <a:latin typeface="Century Gothic"/>
                          <a:cs typeface="Century Gothic"/>
                        </a:rPr>
                        <a:t>16.6%</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0010" algn="ctr">
                        <a:lnSpc>
                          <a:spcPts val="1190"/>
                        </a:lnSpc>
                        <a:spcBef>
                          <a:spcPts val="235"/>
                        </a:spcBef>
                      </a:pPr>
                      <a:r>
                        <a:rPr sz="1050" spc="-10" dirty="0">
                          <a:latin typeface="Century Gothic"/>
                          <a:cs typeface="Century Gothic"/>
                        </a:rPr>
                        <a:t>22.9%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1280" algn="ctr">
                        <a:lnSpc>
                          <a:spcPts val="1190"/>
                        </a:lnSpc>
                        <a:spcBef>
                          <a:spcPts val="235"/>
                        </a:spcBef>
                      </a:pPr>
                      <a:r>
                        <a:rPr sz="1050" spc="-10" dirty="0">
                          <a:latin typeface="Century Gothic"/>
                          <a:cs typeface="Century Gothic"/>
                        </a:rPr>
                        <a:t>13.2%</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5080" algn="r">
                        <a:lnSpc>
                          <a:spcPts val="1190"/>
                        </a:lnSpc>
                        <a:spcBef>
                          <a:spcPts val="235"/>
                        </a:spcBef>
                      </a:pPr>
                      <a:r>
                        <a:rPr sz="1050" spc="-10" dirty="0">
                          <a:latin typeface="Century Gothic"/>
                          <a:cs typeface="Century Gothic"/>
                        </a:rPr>
                        <a:t>16.0%</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8900" algn="ctr">
                        <a:lnSpc>
                          <a:spcPts val="1190"/>
                        </a:lnSpc>
                        <a:spcBef>
                          <a:spcPts val="235"/>
                        </a:spcBef>
                      </a:pPr>
                      <a:r>
                        <a:rPr sz="1050" spc="-10" dirty="0">
                          <a:latin typeface="Century Gothic"/>
                          <a:cs typeface="Century Gothic"/>
                        </a:rPr>
                        <a:t>24.2%</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35" algn="r">
                        <a:lnSpc>
                          <a:spcPts val="1190"/>
                        </a:lnSpc>
                        <a:spcBef>
                          <a:spcPts val="235"/>
                        </a:spcBef>
                      </a:pPr>
                      <a:r>
                        <a:rPr sz="1050" spc="-10" dirty="0">
                          <a:latin typeface="Century Gothic"/>
                          <a:cs typeface="Century Gothic"/>
                        </a:rPr>
                        <a:t>15.3%</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0805" algn="ctr">
                        <a:lnSpc>
                          <a:spcPts val="1190"/>
                        </a:lnSpc>
                        <a:spcBef>
                          <a:spcPts val="235"/>
                        </a:spcBef>
                      </a:pPr>
                      <a:r>
                        <a:rPr sz="1050" spc="-10" dirty="0">
                          <a:latin typeface="Century Gothic"/>
                          <a:cs typeface="Century Gothic"/>
                        </a:rPr>
                        <a:t>18.8%</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190"/>
                        </a:lnSpc>
                        <a:spcBef>
                          <a:spcPts val="235"/>
                        </a:spcBef>
                      </a:pPr>
                      <a:r>
                        <a:rPr sz="1050" spc="-10" dirty="0">
                          <a:latin typeface="Century Gothic"/>
                          <a:cs typeface="Century Gothic"/>
                        </a:rPr>
                        <a:t>21.5%</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8890" algn="r">
                        <a:lnSpc>
                          <a:spcPts val="1190"/>
                        </a:lnSpc>
                        <a:spcBef>
                          <a:spcPts val="235"/>
                        </a:spcBef>
                      </a:pPr>
                      <a:r>
                        <a:rPr sz="1050" spc="-10" dirty="0">
                          <a:latin typeface="Century Gothic"/>
                          <a:cs typeface="Century Gothic"/>
                        </a:rPr>
                        <a:t>10.3%</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algn="r">
                        <a:lnSpc>
                          <a:spcPts val="1190"/>
                        </a:lnSpc>
                        <a:spcBef>
                          <a:spcPts val="235"/>
                        </a:spcBef>
                      </a:pPr>
                      <a:r>
                        <a:rPr sz="1050" spc="-10" dirty="0">
                          <a:latin typeface="Century Gothic"/>
                          <a:cs typeface="Century Gothic"/>
                        </a:rPr>
                        <a:t>15.8%</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95250" algn="ctr">
                        <a:lnSpc>
                          <a:spcPts val="1190"/>
                        </a:lnSpc>
                        <a:spcBef>
                          <a:spcPts val="235"/>
                        </a:spcBef>
                      </a:pPr>
                      <a:r>
                        <a:rPr sz="1050" spc="-10" dirty="0">
                          <a:latin typeface="Century Gothic"/>
                          <a:cs typeface="Century Gothic"/>
                        </a:rPr>
                        <a:t>30.9%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7620" algn="r">
                        <a:lnSpc>
                          <a:spcPts val="1190"/>
                        </a:lnSpc>
                        <a:spcBef>
                          <a:spcPts val="235"/>
                        </a:spcBef>
                      </a:pPr>
                      <a:r>
                        <a:rPr sz="1050" spc="-10" dirty="0">
                          <a:latin typeface="Century Gothic"/>
                          <a:cs typeface="Century Gothic"/>
                        </a:rPr>
                        <a:t>14.6%</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R="6985" algn="r">
                        <a:lnSpc>
                          <a:spcPts val="1190"/>
                        </a:lnSpc>
                        <a:spcBef>
                          <a:spcPts val="235"/>
                        </a:spcBef>
                      </a:pPr>
                      <a:r>
                        <a:rPr sz="1050" spc="-10" dirty="0">
                          <a:latin typeface="Century Gothic"/>
                          <a:cs typeface="Century Gothic"/>
                        </a:rPr>
                        <a:t>20.9%</a:t>
                      </a:r>
                      <a:endParaRPr sz="1050">
                        <a:latin typeface="Century Gothic"/>
                        <a:cs typeface="Century Gothic"/>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10"/>
                  </a:ext>
                </a:extLst>
              </a:tr>
              <a:tr h="193675">
                <a:tc>
                  <a:txBody>
                    <a:bodyPr/>
                    <a:lstStyle/>
                    <a:p>
                      <a:pPr marL="6985">
                        <a:lnSpc>
                          <a:spcPts val="1365"/>
                        </a:lnSpc>
                        <a:spcBef>
                          <a:spcPts val="60"/>
                        </a:spcBef>
                      </a:pPr>
                      <a:r>
                        <a:rPr sz="1200" spc="-10" dirty="0">
                          <a:latin typeface="Century Gothic"/>
                          <a:cs typeface="Century Gothic"/>
                        </a:rPr>
                        <a:t>White</a:t>
                      </a:r>
                      <a:endParaRPr sz="1200">
                        <a:latin typeface="Century Gothic"/>
                        <a:cs typeface="Century Gothic"/>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57150" algn="ctr">
                        <a:lnSpc>
                          <a:spcPts val="1185"/>
                        </a:lnSpc>
                        <a:spcBef>
                          <a:spcPts val="240"/>
                        </a:spcBef>
                      </a:pPr>
                      <a:r>
                        <a:rPr sz="1050" spc="-10" dirty="0">
                          <a:latin typeface="Century Gothic"/>
                          <a:cs typeface="Century Gothic"/>
                        </a:rPr>
                        <a:t>28.6%</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4455" algn="ctr">
                        <a:lnSpc>
                          <a:spcPts val="1185"/>
                        </a:lnSpc>
                        <a:spcBef>
                          <a:spcPts val="240"/>
                        </a:spcBef>
                      </a:pPr>
                      <a:r>
                        <a:rPr sz="1050" spc="-10" dirty="0">
                          <a:latin typeface="Century Gothic"/>
                          <a:cs typeface="Century Gothic"/>
                        </a:rPr>
                        <a:t>15.0%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3175" algn="r">
                        <a:lnSpc>
                          <a:spcPts val="1185"/>
                        </a:lnSpc>
                        <a:spcBef>
                          <a:spcPts val="240"/>
                        </a:spcBef>
                      </a:pPr>
                      <a:r>
                        <a:rPr sz="1050" spc="-10" dirty="0">
                          <a:latin typeface="Century Gothic"/>
                          <a:cs typeface="Century Gothic"/>
                        </a:rPr>
                        <a:t>19.0%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0010" algn="ctr">
                        <a:lnSpc>
                          <a:spcPts val="1185"/>
                        </a:lnSpc>
                        <a:spcBef>
                          <a:spcPts val="240"/>
                        </a:spcBef>
                      </a:pPr>
                      <a:r>
                        <a:rPr sz="1050" spc="-10" dirty="0">
                          <a:latin typeface="Century Gothic"/>
                          <a:cs typeface="Century Gothic"/>
                        </a:rPr>
                        <a:t>30.2%</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1280" algn="ctr">
                        <a:lnSpc>
                          <a:spcPts val="1185"/>
                        </a:lnSpc>
                        <a:spcBef>
                          <a:spcPts val="240"/>
                        </a:spcBef>
                      </a:pPr>
                      <a:r>
                        <a:rPr sz="1050" spc="-10" dirty="0">
                          <a:latin typeface="Century Gothic"/>
                          <a:cs typeface="Century Gothic"/>
                        </a:rPr>
                        <a:t>18.2%</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5080" algn="r">
                        <a:lnSpc>
                          <a:spcPts val="1185"/>
                        </a:lnSpc>
                        <a:spcBef>
                          <a:spcPts val="240"/>
                        </a:spcBef>
                      </a:pPr>
                      <a:r>
                        <a:rPr sz="1050" spc="-10" dirty="0">
                          <a:latin typeface="Century Gothic"/>
                          <a:cs typeface="Century Gothic"/>
                        </a:rPr>
                        <a:t>21.9%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8900" algn="ctr">
                        <a:lnSpc>
                          <a:spcPts val="1185"/>
                        </a:lnSpc>
                        <a:spcBef>
                          <a:spcPts val="240"/>
                        </a:spcBef>
                      </a:pPr>
                      <a:r>
                        <a:rPr sz="1050" spc="-10" dirty="0">
                          <a:latin typeface="Century Gothic"/>
                          <a:cs typeface="Century Gothic"/>
                        </a:rPr>
                        <a:t>30.8%</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35" algn="r">
                        <a:lnSpc>
                          <a:spcPts val="1185"/>
                        </a:lnSpc>
                        <a:spcBef>
                          <a:spcPts val="240"/>
                        </a:spcBef>
                      </a:pPr>
                      <a:r>
                        <a:rPr sz="1050" spc="-10" dirty="0">
                          <a:latin typeface="Century Gothic"/>
                          <a:cs typeface="Century Gothic"/>
                        </a:rPr>
                        <a:t>20.7%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0805" algn="ctr">
                        <a:lnSpc>
                          <a:spcPts val="1185"/>
                        </a:lnSpc>
                        <a:spcBef>
                          <a:spcPts val="240"/>
                        </a:spcBef>
                      </a:pPr>
                      <a:r>
                        <a:rPr sz="1050" spc="-10" dirty="0">
                          <a:latin typeface="Century Gothic"/>
                          <a:cs typeface="Century Gothic"/>
                        </a:rPr>
                        <a:t>23.9%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85"/>
                        </a:lnSpc>
                        <a:spcBef>
                          <a:spcPts val="240"/>
                        </a:spcBef>
                      </a:pPr>
                      <a:r>
                        <a:rPr sz="1050" spc="-10" dirty="0">
                          <a:latin typeface="Century Gothic"/>
                          <a:cs typeface="Century Gothic"/>
                        </a:rPr>
                        <a:t>25.5%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8890" algn="r">
                        <a:lnSpc>
                          <a:spcPts val="1185"/>
                        </a:lnSpc>
                        <a:spcBef>
                          <a:spcPts val="240"/>
                        </a:spcBef>
                      </a:pPr>
                      <a:r>
                        <a:rPr sz="1050" spc="-10" dirty="0">
                          <a:latin typeface="Century Gothic"/>
                          <a:cs typeface="Century Gothic"/>
                        </a:rPr>
                        <a:t>13.5%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algn="r">
                        <a:lnSpc>
                          <a:spcPts val="1185"/>
                        </a:lnSpc>
                        <a:spcBef>
                          <a:spcPts val="240"/>
                        </a:spcBef>
                      </a:pPr>
                      <a:r>
                        <a:rPr sz="1050" spc="-10" dirty="0">
                          <a:latin typeface="Century Gothic"/>
                          <a:cs typeface="Century Gothic"/>
                        </a:rPr>
                        <a:t>18.5%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250" algn="ctr">
                        <a:lnSpc>
                          <a:spcPts val="1185"/>
                        </a:lnSpc>
                        <a:spcBef>
                          <a:spcPts val="240"/>
                        </a:spcBef>
                      </a:pPr>
                      <a:r>
                        <a:rPr sz="1050" spc="-10" dirty="0">
                          <a:latin typeface="Century Gothic"/>
                          <a:cs typeface="Century Gothic"/>
                        </a:rPr>
                        <a:t>24.1%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7620" algn="r">
                        <a:lnSpc>
                          <a:spcPts val="1185"/>
                        </a:lnSpc>
                        <a:spcBef>
                          <a:spcPts val="240"/>
                        </a:spcBef>
                      </a:pPr>
                      <a:r>
                        <a:rPr sz="1050" spc="-10" dirty="0">
                          <a:latin typeface="Century Gothic"/>
                          <a:cs typeface="Century Gothic"/>
                        </a:rPr>
                        <a:t>15.2%</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R="6985" algn="r">
                        <a:lnSpc>
                          <a:spcPts val="1185"/>
                        </a:lnSpc>
                        <a:spcBef>
                          <a:spcPts val="240"/>
                        </a:spcBef>
                      </a:pPr>
                      <a:r>
                        <a:rPr sz="1050" spc="-10" dirty="0">
                          <a:latin typeface="Century Gothic"/>
                          <a:cs typeface="Century Gothic"/>
                        </a:rPr>
                        <a:t>18.3%</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11"/>
                  </a:ext>
                </a:extLst>
              </a:tr>
              <a:tr h="193675">
                <a:tc>
                  <a:txBody>
                    <a:bodyPr/>
                    <a:lstStyle/>
                    <a:p>
                      <a:pPr marL="6985">
                        <a:lnSpc>
                          <a:spcPts val="1360"/>
                        </a:lnSpc>
                        <a:spcBef>
                          <a:spcPts val="60"/>
                        </a:spcBef>
                      </a:pPr>
                      <a:r>
                        <a:rPr sz="1200" spc="-10" dirty="0">
                          <a:latin typeface="Century Gothic"/>
                          <a:cs typeface="Century Gothic"/>
                        </a:rPr>
                        <a:t>Other</a:t>
                      </a:r>
                      <a:endParaRPr sz="1200">
                        <a:latin typeface="Century Gothic"/>
                        <a:cs typeface="Century Gothic"/>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57150" algn="ctr">
                        <a:lnSpc>
                          <a:spcPts val="1180"/>
                        </a:lnSpc>
                        <a:spcBef>
                          <a:spcPts val="240"/>
                        </a:spcBef>
                      </a:pPr>
                      <a:r>
                        <a:rPr sz="1050" spc="-10" dirty="0">
                          <a:latin typeface="Century Gothic"/>
                          <a:cs typeface="Century Gothic"/>
                        </a:rPr>
                        <a:t>25.0%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4455" algn="ctr">
                        <a:lnSpc>
                          <a:spcPts val="1180"/>
                        </a:lnSpc>
                        <a:spcBef>
                          <a:spcPts val="240"/>
                        </a:spcBef>
                      </a:pPr>
                      <a:r>
                        <a:rPr sz="1050" spc="-10" dirty="0">
                          <a:latin typeface="Century Gothic"/>
                          <a:cs typeface="Century Gothic"/>
                        </a:rPr>
                        <a:t>13.2%</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3175" algn="r">
                        <a:lnSpc>
                          <a:spcPts val="1180"/>
                        </a:lnSpc>
                        <a:spcBef>
                          <a:spcPts val="240"/>
                        </a:spcBef>
                      </a:pPr>
                      <a:r>
                        <a:rPr sz="1050" spc="-10" dirty="0">
                          <a:latin typeface="Century Gothic"/>
                          <a:cs typeface="Century Gothic"/>
                        </a:rPr>
                        <a:t>16.0%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0010" algn="ctr">
                        <a:lnSpc>
                          <a:spcPts val="1180"/>
                        </a:lnSpc>
                        <a:spcBef>
                          <a:spcPts val="240"/>
                        </a:spcBef>
                      </a:pPr>
                      <a:r>
                        <a:rPr sz="1050" spc="-10" dirty="0">
                          <a:latin typeface="Century Gothic"/>
                          <a:cs typeface="Century Gothic"/>
                        </a:rPr>
                        <a:t>33.3%</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1280" algn="ctr">
                        <a:lnSpc>
                          <a:spcPts val="1180"/>
                        </a:lnSpc>
                        <a:spcBef>
                          <a:spcPts val="240"/>
                        </a:spcBef>
                      </a:pPr>
                      <a:r>
                        <a:rPr sz="1050" spc="-10" dirty="0">
                          <a:latin typeface="Century Gothic"/>
                          <a:cs typeface="Century Gothic"/>
                        </a:rPr>
                        <a:t>26.9%</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5080" algn="r">
                        <a:lnSpc>
                          <a:spcPts val="1180"/>
                        </a:lnSpc>
                        <a:spcBef>
                          <a:spcPts val="240"/>
                        </a:spcBef>
                      </a:pPr>
                      <a:r>
                        <a:rPr sz="1050" spc="-10" dirty="0">
                          <a:latin typeface="Century Gothic"/>
                          <a:cs typeface="Century Gothic"/>
                        </a:rPr>
                        <a:t>29.5%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88900" algn="ctr">
                        <a:lnSpc>
                          <a:spcPts val="1180"/>
                        </a:lnSpc>
                        <a:spcBef>
                          <a:spcPts val="240"/>
                        </a:spcBef>
                      </a:pPr>
                      <a:r>
                        <a:rPr sz="1050" spc="-10" dirty="0">
                          <a:latin typeface="Century Gothic"/>
                          <a:cs typeface="Century Gothic"/>
                        </a:rPr>
                        <a:t>41.2%</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635" algn="r">
                        <a:lnSpc>
                          <a:spcPts val="1180"/>
                        </a:lnSpc>
                        <a:spcBef>
                          <a:spcPts val="240"/>
                        </a:spcBef>
                      </a:pPr>
                      <a:r>
                        <a:rPr sz="1050" spc="-10" dirty="0">
                          <a:latin typeface="Century Gothic"/>
                          <a:cs typeface="Century Gothic"/>
                        </a:rPr>
                        <a:t>20.0%</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0805" algn="ctr">
                        <a:lnSpc>
                          <a:spcPts val="1180"/>
                        </a:lnSpc>
                        <a:spcBef>
                          <a:spcPts val="240"/>
                        </a:spcBef>
                      </a:pPr>
                      <a:r>
                        <a:rPr sz="1050" spc="-10" dirty="0">
                          <a:latin typeface="Century Gothic"/>
                          <a:cs typeface="Century Gothic"/>
                        </a:rPr>
                        <a:t>27.7%</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10" dirty="0">
                          <a:latin typeface="Century Gothic"/>
                          <a:cs typeface="Century Gothic"/>
                        </a:rPr>
                        <a:t>15.8%</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R="8890" algn="r">
                        <a:lnSpc>
                          <a:spcPts val="1180"/>
                        </a:lnSpc>
                        <a:spcBef>
                          <a:spcPts val="240"/>
                        </a:spcBef>
                      </a:pPr>
                      <a:r>
                        <a:rPr sz="1050" spc="-10" dirty="0">
                          <a:latin typeface="Century Gothic"/>
                          <a:cs typeface="Century Gothic"/>
                        </a:rPr>
                        <a:t>21.1%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10" dirty="0">
                          <a:latin typeface="Century Gothic"/>
                          <a:cs typeface="Century Gothic"/>
                        </a:rPr>
                        <a:t>18.4%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marL="95250" algn="ctr">
                        <a:lnSpc>
                          <a:spcPts val="1180"/>
                        </a:lnSpc>
                        <a:spcBef>
                          <a:spcPts val="240"/>
                        </a:spcBef>
                      </a:pPr>
                      <a:r>
                        <a:rPr sz="1050" spc="-10" dirty="0">
                          <a:latin typeface="Century Gothic"/>
                          <a:cs typeface="Century Gothic"/>
                        </a:rPr>
                        <a:t>15.4%</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20" dirty="0">
                          <a:latin typeface="Century Gothic"/>
                          <a:cs typeface="Century Gothic"/>
                        </a:rPr>
                        <a:t>6.5%</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tc>
                  <a:txBody>
                    <a:bodyPr/>
                    <a:lstStyle/>
                    <a:p>
                      <a:pPr algn="r">
                        <a:lnSpc>
                          <a:spcPts val="1180"/>
                        </a:lnSpc>
                        <a:spcBef>
                          <a:spcPts val="240"/>
                        </a:spcBef>
                      </a:pPr>
                      <a:r>
                        <a:rPr sz="1050" spc="-20" dirty="0">
                          <a:latin typeface="Century Gothic"/>
                          <a:cs typeface="Century Gothic"/>
                        </a:rPr>
                        <a:t>9.1%</a:t>
                      </a:r>
                      <a:endParaRPr sz="1050">
                        <a:latin typeface="Century Gothic"/>
                        <a:cs typeface="Century Gothic"/>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4E9E9"/>
                    </a:solidFill>
                  </a:tcPr>
                </a:tc>
                <a:extLst>
                  <a:ext uri="{0D108BD9-81ED-4DB2-BD59-A6C34878D82A}">
                    <a16:rowId xmlns:a16="http://schemas.microsoft.com/office/drawing/2014/main" val="10012"/>
                  </a:ext>
                </a:extLst>
              </a:tr>
            </a:tbl>
          </a:graphicData>
        </a:graphic>
      </p:graphicFrame>
      <p:grpSp>
        <p:nvGrpSpPr>
          <p:cNvPr id="4" name="Group 5">
            <a:extLst>
              <a:ext uri="{FF2B5EF4-FFF2-40B4-BE49-F238E27FC236}">
                <a16:creationId xmlns:a16="http://schemas.microsoft.com/office/drawing/2014/main" id="{5C52AA4B-93AB-74AF-35B9-B640829B5CDF}"/>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04E6F139-913D-B778-989B-3A556E96B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83A6A08-086C-31A6-AAFE-EC144B4197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23BBC886-7B35-F464-2D6A-6079746F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88900">
              <a:lnSpc>
                <a:spcPct val="100000"/>
              </a:lnSpc>
              <a:spcBef>
                <a:spcPts val="105"/>
              </a:spcBef>
            </a:pPr>
            <a:r>
              <a:rPr spc="-10" dirty="0"/>
              <a:t>4-</a:t>
            </a:r>
            <a:r>
              <a:rPr spc="-25" dirty="0"/>
              <a:t>Year</a:t>
            </a:r>
            <a:r>
              <a:rPr spc="-30" dirty="0"/>
              <a:t> </a:t>
            </a:r>
            <a:r>
              <a:rPr dirty="0"/>
              <a:t>Freshmen</a:t>
            </a:r>
            <a:r>
              <a:rPr spc="-50" dirty="0"/>
              <a:t> </a:t>
            </a:r>
            <a:r>
              <a:rPr spc="-10" dirty="0"/>
              <a:t>Graduation</a:t>
            </a:r>
            <a:r>
              <a:rPr spc="-50" dirty="0"/>
              <a:t> </a:t>
            </a:r>
            <a:r>
              <a:rPr spc="-10" dirty="0"/>
              <a:t>Rates</a:t>
            </a:r>
          </a:p>
        </p:txBody>
      </p:sp>
      <p:grpSp>
        <p:nvGrpSpPr>
          <p:cNvPr id="3" name="object 3"/>
          <p:cNvGrpSpPr/>
          <p:nvPr/>
        </p:nvGrpSpPr>
        <p:grpSpPr>
          <a:xfrm>
            <a:off x="1666938" y="857313"/>
            <a:ext cx="6238875" cy="2124075"/>
            <a:chOff x="1666938" y="857313"/>
            <a:chExt cx="6238875" cy="2124075"/>
          </a:xfrm>
        </p:grpSpPr>
        <p:sp>
          <p:nvSpPr>
            <p:cNvPr id="4" name="object 4"/>
            <p:cNvSpPr/>
            <p:nvPr/>
          </p:nvSpPr>
          <p:spPr>
            <a:xfrm>
              <a:off x="1671701" y="862075"/>
              <a:ext cx="6229350" cy="2114550"/>
            </a:xfrm>
            <a:custGeom>
              <a:avLst/>
              <a:gdLst/>
              <a:ahLst/>
              <a:cxnLst/>
              <a:rect l="l" t="t" r="r" b="b"/>
              <a:pathLst>
                <a:path w="6229350" h="2114550">
                  <a:moveTo>
                    <a:pt x="57150" y="2047875"/>
                  </a:moveTo>
                  <a:lnTo>
                    <a:pt x="57150" y="0"/>
                  </a:lnTo>
                </a:path>
                <a:path w="6229350" h="2114550">
                  <a:moveTo>
                    <a:pt x="0" y="2047875"/>
                  </a:moveTo>
                  <a:lnTo>
                    <a:pt x="57150" y="2047875"/>
                  </a:lnTo>
                </a:path>
                <a:path w="6229350" h="2114550">
                  <a:moveTo>
                    <a:pt x="0" y="1762125"/>
                  </a:moveTo>
                  <a:lnTo>
                    <a:pt x="57150" y="1762125"/>
                  </a:lnTo>
                </a:path>
                <a:path w="6229350" h="2114550">
                  <a:moveTo>
                    <a:pt x="0" y="1466850"/>
                  </a:moveTo>
                  <a:lnTo>
                    <a:pt x="57150" y="1466850"/>
                  </a:lnTo>
                </a:path>
                <a:path w="6229350" h="2114550">
                  <a:moveTo>
                    <a:pt x="0" y="1171575"/>
                  </a:moveTo>
                  <a:lnTo>
                    <a:pt x="57150" y="1171575"/>
                  </a:lnTo>
                </a:path>
                <a:path w="6229350" h="2114550">
                  <a:moveTo>
                    <a:pt x="0" y="876300"/>
                  </a:moveTo>
                  <a:lnTo>
                    <a:pt x="57150" y="876300"/>
                  </a:lnTo>
                </a:path>
                <a:path w="6229350" h="2114550">
                  <a:moveTo>
                    <a:pt x="0" y="590550"/>
                  </a:moveTo>
                  <a:lnTo>
                    <a:pt x="57150" y="590550"/>
                  </a:lnTo>
                </a:path>
                <a:path w="6229350" h="2114550">
                  <a:moveTo>
                    <a:pt x="0" y="295275"/>
                  </a:moveTo>
                  <a:lnTo>
                    <a:pt x="57150" y="295275"/>
                  </a:lnTo>
                </a:path>
                <a:path w="6229350" h="2114550">
                  <a:moveTo>
                    <a:pt x="0" y="0"/>
                  </a:moveTo>
                  <a:lnTo>
                    <a:pt x="57150" y="0"/>
                  </a:lnTo>
                </a:path>
                <a:path w="6229350" h="2114550">
                  <a:moveTo>
                    <a:pt x="57150" y="2047875"/>
                  </a:moveTo>
                  <a:lnTo>
                    <a:pt x="6229350" y="2047875"/>
                  </a:lnTo>
                </a:path>
                <a:path w="6229350" h="2114550">
                  <a:moveTo>
                    <a:pt x="57150" y="2047875"/>
                  </a:moveTo>
                  <a:lnTo>
                    <a:pt x="57150" y="2114550"/>
                  </a:lnTo>
                </a:path>
                <a:path w="6229350" h="2114550">
                  <a:moveTo>
                    <a:pt x="1600200" y="2047875"/>
                  </a:moveTo>
                  <a:lnTo>
                    <a:pt x="1600200" y="2114550"/>
                  </a:lnTo>
                </a:path>
                <a:path w="6229350" h="2114550">
                  <a:moveTo>
                    <a:pt x="3143250" y="2047875"/>
                  </a:moveTo>
                  <a:lnTo>
                    <a:pt x="3143250" y="2114550"/>
                  </a:lnTo>
                </a:path>
                <a:path w="6229350" h="2114550">
                  <a:moveTo>
                    <a:pt x="4686300" y="2047875"/>
                  </a:moveTo>
                  <a:lnTo>
                    <a:pt x="4686300" y="2114550"/>
                  </a:lnTo>
                </a:path>
                <a:path w="6229350" h="2114550">
                  <a:moveTo>
                    <a:pt x="6229350" y="2047875"/>
                  </a:moveTo>
                  <a:lnTo>
                    <a:pt x="6229350" y="2114550"/>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2505075" y="962024"/>
              <a:ext cx="4629150" cy="390525"/>
            </a:xfrm>
            <a:custGeom>
              <a:avLst/>
              <a:gdLst/>
              <a:ahLst/>
              <a:cxnLst/>
              <a:rect l="l" t="t" r="r" b="b"/>
              <a:pathLst>
                <a:path w="4629150" h="390525">
                  <a:moveTo>
                    <a:pt x="0" y="0"/>
                  </a:moveTo>
                  <a:lnTo>
                    <a:pt x="1543050" y="304800"/>
                  </a:lnTo>
                </a:path>
                <a:path w="4629150" h="390525">
                  <a:moveTo>
                    <a:pt x="1543050" y="304800"/>
                  </a:moveTo>
                  <a:lnTo>
                    <a:pt x="3086100" y="142875"/>
                  </a:lnTo>
                </a:path>
                <a:path w="4629150" h="390525">
                  <a:moveTo>
                    <a:pt x="3086100" y="142875"/>
                  </a:moveTo>
                  <a:lnTo>
                    <a:pt x="4629150" y="390525"/>
                  </a:lnTo>
                </a:path>
              </a:pathLst>
            </a:custGeom>
            <a:ln w="22225">
              <a:solidFill>
                <a:srgbClr val="0071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505075" y="1628774"/>
              <a:ext cx="4629150" cy="352425"/>
            </a:xfrm>
            <a:custGeom>
              <a:avLst/>
              <a:gdLst/>
              <a:ahLst/>
              <a:cxnLst/>
              <a:rect l="l" t="t" r="r" b="b"/>
              <a:pathLst>
                <a:path w="4629150" h="352425">
                  <a:moveTo>
                    <a:pt x="0" y="152400"/>
                  </a:moveTo>
                  <a:lnTo>
                    <a:pt x="1543050" y="47625"/>
                  </a:lnTo>
                  <a:lnTo>
                    <a:pt x="3086100" y="0"/>
                  </a:lnTo>
                </a:path>
                <a:path w="4629150" h="352425">
                  <a:moveTo>
                    <a:pt x="3086100" y="0"/>
                  </a:moveTo>
                  <a:lnTo>
                    <a:pt x="4629150" y="352425"/>
                  </a:lnTo>
                </a:path>
              </a:pathLst>
            </a:custGeom>
            <a:ln w="22225">
              <a:solidFill>
                <a:srgbClr val="00DA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object 7"/>
          <p:cNvSpPr txBox="1"/>
          <p:nvPr/>
        </p:nvSpPr>
        <p:spPr>
          <a:xfrm>
            <a:off x="2333879" y="750887"/>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33.3%</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8" name="object 8"/>
          <p:cNvSpPr txBox="1"/>
          <p:nvPr/>
        </p:nvSpPr>
        <p:spPr>
          <a:xfrm>
            <a:off x="3761740" y="919861"/>
            <a:ext cx="571500" cy="26670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28.2%</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5305425" y="761936"/>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30.9%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6848856" y="1014031"/>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26.6%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1" name="object 11"/>
          <p:cNvSpPr txBox="1"/>
          <p:nvPr/>
        </p:nvSpPr>
        <p:spPr>
          <a:xfrm>
            <a:off x="3834765" y="1795462"/>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21.1%</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2" name="object 12"/>
          <p:cNvSpPr txBox="1"/>
          <p:nvPr/>
        </p:nvSpPr>
        <p:spPr>
          <a:xfrm>
            <a:off x="5366384" y="1681162"/>
            <a:ext cx="57086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22.0%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6832600" y="2007806"/>
            <a:ext cx="572135"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15.9%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1152207" y="668845"/>
            <a:ext cx="414020" cy="2372360"/>
          </a:xfrm>
          <a:prstGeom prst="rect">
            <a:avLst/>
          </a:prstGeom>
        </p:spPr>
        <p:txBody>
          <a:bodyPr vert="horz" wrap="square" lIns="0" tIns="69215" rIns="0" bIns="0" rtlCol="0">
            <a:spAutoFit/>
          </a:bodyPr>
          <a:lstStyle/>
          <a:p>
            <a:pPr marL="12700" marR="0" lvl="0" indent="0" defTabSz="914400" eaLnBrk="1" fontAlgn="auto" latinLnBrk="0" hangingPunct="1">
              <a:lnSpc>
                <a:spcPct val="100000"/>
              </a:lnSpc>
              <a:spcBef>
                <a:spcPts val="54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35%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30%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25%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445"/>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15%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10%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5095"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5%</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5095" marR="0" lvl="0" indent="0" defTabSz="914400" eaLnBrk="1" fontAlgn="auto" latinLnBrk="0" hangingPunct="1">
              <a:lnSpc>
                <a:spcPct val="100000"/>
              </a:lnSpc>
              <a:spcBef>
                <a:spcPts val="450"/>
              </a:spcBef>
              <a:spcAft>
                <a:spcPts val="0"/>
              </a:spcAft>
              <a:buClrTx/>
              <a:buSzTx/>
              <a:buFontTx/>
              <a:buNone/>
              <a:tabLst/>
              <a:defRPr/>
            </a:pPr>
            <a:r>
              <a:rPr kumimoji="0" sz="1550" b="0" i="0" u="none" strike="noStrike" kern="0" cap="none" spc="-25" normalizeH="0" baseline="0" noProof="0" dirty="0">
                <a:ln>
                  <a:noFill/>
                </a:ln>
                <a:solidFill>
                  <a:sysClr val="windowText" lastClr="000000"/>
                </a:solidFill>
                <a:effectLst/>
                <a:uLnTx/>
                <a:uFillTx/>
                <a:latin typeface="Century Gothic"/>
                <a:cs typeface="Century Gothic"/>
              </a:rPr>
              <a:t>0%</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2268854" y="3038157"/>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2016</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3812285" y="3038157"/>
            <a:ext cx="470534"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2017</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5355971" y="3038157"/>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2018</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6899529" y="3038157"/>
            <a:ext cx="469900" cy="2660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550" b="0" i="0" u="none" strike="noStrike" kern="0" cap="none" spc="-20" normalizeH="0" baseline="0" noProof="0" dirty="0">
                <a:ln>
                  <a:noFill/>
                </a:ln>
                <a:solidFill>
                  <a:sysClr val="windowText" lastClr="000000"/>
                </a:solidFill>
                <a:effectLst/>
                <a:uLnTx/>
                <a:uFillTx/>
                <a:latin typeface="Century Gothic"/>
                <a:cs typeface="Century Gothic"/>
              </a:rPr>
              <a:t>2019</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19" name="object 19"/>
          <p:cNvGrpSpPr/>
          <p:nvPr/>
        </p:nvGrpSpPr>
        <p:grpSpPr>
          <a:xfrm>
            <a:off x="2181225" y="1398587"/>
            <a:ext cx="247650" cy="212725"/>
            <a:chOff x="2181225" y="1398587"/>
            <a:chExt cx="247650" cy="212725"/>
          </a:xfrm>
        </p:grpSpPr>
        <p:sp>
          <p:nvSpPr>
            <p:cNvPr id="20" name="object 20"/>
            <p:cNvSpPr/>
            <p:nvPr/>
          </p:nvSpPr>
          <p:spPr>
            <a:xfrm>
              <a:off x="2181225" y="1409700"/>
              <a:ext cx="247650" cy="0"/>
            </a:xfrm>
            <a:custGeom>
              <a:avLst/>
              <a:gdLst/>
              <a:ahLst/>
              <a:cxnLst/>
              <a:rect l="l" t="t" r="r" b="b"/>
              <a:pathLst>
                <a:path w="247650">
                  <a:moveTo>
                    <a:pt x="0" y="0"/>
                  </a:moveTo>
                  <a:lnTo>
                    <a:pt x="247650" y="0"/>
                  </a:lnTo>
                </a:path>
              </a:pathLst>
            </a:custGeom>
            <a:ln w="22225">
              <a:solidFill>
                <a:srgbClr val="0071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2181225" y="1600200"/>
              <a:ext cx="247650" cy="0"/>
            </a:xfrm>
            <a:custGeom>
              <a:avLst/>
              <a:gdLst/>
              <a:ahLst/>
              <a:cxnLst/>
              <a:rect l="l" t="t" r="r" b="b"/>
              <a:pathLst>
                <a:path w="247650">
                  <a:moveTo>
                    <a:pt x="0" y="0"/>
                  </a:moveTo>
                  <a:lnTo>
                    <a:pt x="247650" y="0"/>
                  </a:lnTo>
                </a:path>
              </a:pathLst>
            </a:custGeom>
            <a:ln w="22225">
              <a:solidFill>
                <a:srgbClr val="00DA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2342514" y="1285684"/>
            <a:ext cx="808355" cy="788670"/>
          </a:xfrm>
          <a:prstGeom prst="rect">
            <a:avLst/>
          </a:prstGeom>
        </p:spPr>
        <p:txBody>
          <a:bodyPr vert="horz" wrap="square" lIns="0" tIns="12700" rIns="0" bIns="0" rtlCol="0">
            <a:spAutoFit/>
          </a:bodyPr>
          <a:lstStyle/>
          <a:p>
            <a:pPr marL="114935" marR="5080" lvl="0" indent="0" defTabSz="914400" eaLnBrk="1" fontAlgn="auto" latinLnBrk="0" hangingPunct="1">
              <a:lnSpc>
                <a:spcPct val="107600"/>
              </a:lnSpc>
              <a:spcBef>
                <a:spcPts val="100"/>
              </a:spcBef>
              <a:spcAft>
                <a:spcPts val="0"/>
              </a:spcAft>
              <a:buClrTx/>
              <a:buSzTx/>
              <a:buFontTx/>
              <a:buNone/>
              <a:tabLst/>
              <a:defRPr/>
            </a:pPr>
            <a:r>
              <a:rPr kumimoji="0" sz="1200" b="0" i="0" u="none" strike="noStrike" kern="0" cap="none" spc="-10" normalizeH="0" baseline="0" noProof="0" dirty="0">
                <a:ln>
                  <a:noFill/>
                </a:ln>
                <a:solidFill>
                  <a:sysClr val="windowText" lastClr="000000"/>
                </a:solidFill>
                <a:effectLst/>
                <a:uLnTx/>
                <a:uFillTx/>
                <a:latin typeface="Century Gothic"/>
                <a:cs typeface="Century Gothic"/>
              </a:rPr>
              <a:t>Full-</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 </a:t>
            </a:r>
            <a:r>
              <a:rPr kumimoji="0" sz="1200" b="0" i="0" u="none" strike="noStrike" kern="0" cap="none" spc="-10" normalizeH="0" baseline="0" noProof="0" dirty="0">
                <a:ln>
                  <a:noFill/>
                </a:ln>
                <a:solidFill>
                  <a:sysClr val="windowText" lastClr="000000"/>
                </a:solidFill>
                <a:effectLst/>
                <a:uLnTx/>
                <a:uFillTx/>
                <a:latin typeface="Century Gothic"/>
                <a:cs typeface="Century Gothic"/>
              </a:rPr>
              <a:t>Part-</a:t>
            </a:r>
            <a:r>
              <a:rPr kumimoji="0" sz="1200" b="0" i="0" u="none" strike="noStrike" kern="0" cap="none" spc="-20" normalizeH="0" baseline="0" noProof="0" dirty="0">
                <a:ln>
                  <a:noFill/>
                </a:ln>
                <a:solidFill>
                  <a:sysClr val="windowText" lastClr="000000"/>
                </a:solidFill>
                <a:effectLst/>
                <a:uLnTx/>
                <a:uFillTx/>
                <a:latin typeface="Century Gothic"/>
                <a:cs typeface="Century Gothic"/>
              </a:rPr>
              <a:t>Time</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1045"/>
              </a:spcBef>
              <a:spcAft>
                <a:spcPts val="0"/>
              </a:spcAft>
              <a:buClrTx/>
              <a:buSzTx/>
              <a:buFontTx/>
              <a:buNone/>
              <a:tabLst/>
              <a:defRPr/>
            </a:pPr>
            <a:r>
              <a:rPr kumimoji="0" sz="1550" b="0" i="0" u="none" strike="noStrike" kern="0" cap="none" spc="-10" normalizeH="0" baseline="0" noProof="0" dirty="0">
                <a:ln>
                  <a:noFill/>
                </a:ln>
                <a:solidFill>
                  <a:sysClr val="windowText" lastClr="000000"/>
                </a:solidFill>
                <a:effectLst/>
                <a:uLnTx/>
                <a:uFillTx/>
                <a:latin typeface="Century Gothic"/>
                <a:cs typeface="Century Gothic"/>
              </a:rPr>
              <a:t>19.4%</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graphicFrame>
        <p:nvGraphicFramePr>
          <p:cNvPr id="23" name="object 23"/>
          <p:cNvGraphicFramePr>
            <a:graphicFrameLocks noGrp="1"/>
          </p:cNvGraphicFramePr>
          <p:nvPr/>
        </p:nvGraphicFramePr>
        <p:xfrm>
          <a:off x="2007107" y="3403600"/>
          <a:ext cx="5114925" cy="1005205"/>
        </p:xfrm>
        <a:graphic>
          <a:graphicData uri="http://schemas.openxmlformats.org/drawingml/2006/table">
            <a:tbl>
              <a:tblPr firstRow="1" bandRow="1">
                <a:tableStyleId>{2D5ABB26-0587-4C30-8999-92F81FD0307C}</a:tableStyleId>
              </a:tblPr>
              <a:tblGrid>
                <a:gridCol w="568325">
                  <a:extLst>
                    <a:ext uri="{9D8B030D-6E8A-4147-A177-3AD203B41FA5}">
                      <a16:colId xmlns:a16="http://schemas.microsoft.com/office/drawing/2014/main" val="20000"/>
                    </a:ext>
                  </a:extLst>
                </a:gridCol>
                <a:gridCol w="568325">
                  <a:extLst>
                    <a:ext uri="{9D8B030D-6E8A-4147-A177-3AD203B41FA5}">
                      <a16:colId xmlns:a16="http://schemas.microsoft.com/office/drawing/2014/main" val="20001"/>
                    </a:ext>
                  </a:extLst>
                </a:gridCol>
                <a:gridCol w="568325">
                  <a:extLst>
                    <a:ext uri="{9D8B030D-6E8A-4147-A177-3AD203B41FA5}">
                      <a16:colId xmlns:a16="http://schemas.microsoft.com/office/drawing/2014/main" val="20002"/>
                    </a:ext>
                  </a:extLst>
                </a:gridCol>
                <a:gridCol w="568325">
                  <a:extLst>
                    <a:ext uri="{9D8B030D-6E8A-4147-A177-3AD203B41FA5}">
                      <a16:colId xmlns:a16="http://schemas.microsoft.com/office/drawing/2014/main" val="20003"/>
                    </a:ext>
                  </a:extLst>
                </a:gridCol>
                <a:gridCol w="568325">
                  <a:extLst>
                    <a:ext uri="{9D8B030D-6E8A-4147-A177-3AD203B41FA5}">
                      <a16:colId xmlns:a16="http://schemas.microsoft.com/office/drawing/2014/main" val="20004"/>
                    </a:ext>
                  </a:extLst>
                </a:gridCol>
                <a:gridCol w="568325">
                  <a:extLst>
                    <a:ext uri="{9D8B030D-6E8A-4147-A177-3AD203B41FA5}">
                      <a16:colId xmlns:a16="http://schemas.microsoft.com/office/drawing/2014/main" val="20005"/>
                    </a:ext>
                  </a:extLst>
                </a:gridCol>
                <a:gridCol w="568325">
                  <a:extLst>
                    <a:ext uri="{9D8B030D-6E8A-4147-A177-3AD203B41FA5}">
                      <a16:colId xmlns:a16="http://schemas.microsoft.com/office/drawing/2014/main" val="20006"/>
                    </a:ext>
                  </a:extLst>
                </a:gridCol>
                <a:gridCol w="568325">
                  <a:extLst>
                    <a:ext uri="{9D8B030D-6E8A-4147-A177-3AD203B41FA5}">
                      <a16:colId xmlns:a16="http://schemas.microsoft.com/office/drawing/2014/main" val="20007"/>
                    </a:ext>
                  </a:extLst>
                </a:gridCol>
                <a:gridCol w="568325">
                  <a:extLst>
                    <a:ext uri="{9D8B030D-6E8A-4147-A177-3AD203B41FA5}">
                      <a16:colId xmlns:a16="http://schemas.microsoft.com/office/drawing/2014/main" val="20008"/>
                    </a:ext>
                  </a:extLst>
                </a:gridCol>
              </a:tblGrid>
              <a:tr h="273685">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6350" algn="ctr">
                        <a:lnSpc>
                          <a:spcPct val="100000"/>
                        </a:lnSpc>
                        <a:spcBef>
                          <a:spcPts val="409"/>
                        </a:spcBef>
                      </a:pPr>
                      <a:r>
                        <a:rPr sz="900" b="1" spc="-20" dirty="0">
                          <a:latin typeface="Century Gothic"/>
                          <a:cs typeface="Century Gothic"/>
                        </a:rPr>
                        <a:t>2016</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8890" algn="ctr">
                        <a:lnSpc>
                          <a:spcPct val="100000"/>
                        </a:lnSpc>
                        <a:spcBef>
                          <a:spcPts val="409"/>
                        </a:spcBef>
                      </a:pPr>
                      <a:r>
                        <a:rPr sz="900" b="1" spc="-20" dirty="0">
                          <a:latin typeface="Century Gothic"/>
                          <a:cs typeface="Century Gothic"/>
                        </a:rPr>
                        <a:t>2017</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1430" algn="ctr">
                        <a:lnSpc>
                          <a:spcPct val="100000"/>
                        </a:lnSpc>
                        <a:spcBef>
                          <a:spcPts val="409"/>
                        </a:spcBef>
                      </a:pPr>
                      <a:r>
                        <a:rPr sz="900" b="1" spc="-20" dirty="0">
                          <a:latin typeface="Century Gothic"/>
                          <a:cs typeface="Century Gothic"/>
                        </a:rPr>
                        <a:t>2018</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13970" algn="ctr">
                        <a:lnSpc>
                          <a:spcPct val="100000"/>
                        </a:lnSpc>
                        <a:spcBef>
                          <a:spcPts val="409"/>
                        </a:spcBef>
                      </a:pPr>
                      <a:r>
                        <a:rPr sz="900" b="1" spc="-20" dirty="0">
                          <a:latin typeface="Century Gothic"/>
                          <a:cs typeface="Century Gothic"/>
                        </a:rPr>
                        <a:t>2019</a:t>
                      </a:r>
                      <a:endParaRPr sz="900">
                        <a:latin typeface="Century Gothic"/>
                        <a:cs typeface="Century Gothic"/>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43840">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89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415"/>
                        </a:spcBef>
                      </a:pPr>
                      <a:r>
                        <a:rPr sz="900" b="1" spc="-20" dirty="0">
                          <a:latin typeface="Century Gothic"/>
                          <a:cs typeface="Century Gothic"/>
                        </a:rPr>
                        <a:t>FTIC</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04" algn="ctr">
                        <a:lnSpc>
                          <a:spcPct val="100000"/>
                        </a:lnSpc>
                        <a:spcBef>
                          <a:spcPts val="415"/>
                        </a:spcBef>
                      </a:pPr>
                      <a:r>
                        <a:rPr sz="900" b="1" spc="-10" dirty="0">
                          <a:latin typeface="Century Gothic"/>
                          <a:cs typeface="Century Gothic"/>
                        </a:rPr>
                        <a:t>Grads</a:t>
                      </a:r>
                      <a:endParaRPr sz="900">
                        <a:latin typeface="Century Gothic"/>
                        <a:cs typeface="Century Gothic"/>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3840">
                <a:tc>
                  <a:txBody>
                    <a:bodyPr/>
                    <a:lstStyle/>
                    <a:p>
                      <a:pPr marL="93345">
                        <a:lnSpc>
                          <a:spcPct val="100000"/>
                        </a:lnSpc>
                        <a:spcBef>
                          <a:spcPts val="420"/>
                        </a:spcBef>
                      </a:pPr>
                      <a:r>
                        <a:rPr sz="900" b="1" spc="-25" dirty="0">
                          <a:latin typeface="Century Gothic"/>
                          <a:cs typeface="Century Gothic"/>
                        </a:rPr>
                        <a:t>FT</a:t>
                      </a:r>
                      <a:endParaRPr sz="900">
                        <a:latin typeface="Century Gothic"/>
                        <a:cs typeface="Century Gothic"/>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15"/>
                        </a:spcBef>
                      </a:pPr>
                      <a:r>
                        <a:rPr sz="900" spc="-25" dirty="0">
                          <a:latin typeface="Century Gothic"/>
                          <a:cs typeface="Century Gothic"/>
                        </a:rPr>
                        <a:t>676</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15"/>
                        </a:spcBef>
                      </a:pPr>
                      <a:r>
                        <a:rPr sz="900" spc="-25" dirty="0">
                          <a:latin typeface="Century Gothic"/>
                          <a:cs typeface="Century Gothic"/>
                        </a:rPr>
                        <a:t>225</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15"/>
                        </a:spcBef>
                      </a:pPr>
                      <a:r>
                        <a:rPr sz="900" spc="-25" dirty="0">
                          <a:latin typeface="Century Gothic"/>
                          <a:cs typeface="Century Gothic"/>
                        </a:rPr>
                        <a:t>825</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15"/>
                        </a:spcBef>
                      </a:pPr>
                      <a:r>
                        <a:rPr sz="900" spc="-25" dirty="0">
                          <a:latin typeface="Century Gothic"/>
                          <a:cs typeface="Century Gothic"/>
                        </a:rPr>
                        <a:t>233</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515"/>
                        </a:spcBef>
                      </a:pPr>
                      <a:r>
                        <a:rPr sz="900" spc="-25" dirty="0">
                          <a:latin typeface="Century Gothic"/>
                          <a:cs typeface="Century Gothic"/>
                        </a:rPr>
                        <a:t>976</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515"/>
                        </a:spcBef>
                      </a:pPr>
                      <a:r>
                        <a:rPr sz="900" spc="-25" dirty="0">
                          <a:latin typeface="Century Gothic"/>
                          <a:cs typeface="Century Gothic"/>
                        </a:rPr>
                        <a:t>302</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515"/>
                        </a:spcBef>
                      </a:pPr>
                      <a:r>
                        <a:rPr sz="900" spc="-20" dirty="0">
                          <a:latin typeface="Century Gothic"/>
                          <a:cs typeface="Century Gothic"/>
                        </a:rPr>
                        <a:t>1549</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15"/>
                        </a:spcBef>
                      </a:pPr>
                      <a:r>
                        <a:rPr sz="900" spc="-25" dirty="0">
                          <a:latin typeface="Century Gothic"/>
                          <a:cs typeface="Century Gothic"/>
                        </a:rPr>
                        <a:t>412</a:t>
                      </a:r>
                      <a:endParaRPr sz="900">
                        <a:latin typeface="Century Gothic"/>
                        <a:cs typeface="Century Gothic"/>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43840">
                <a:tc>
                  <a:txBody>
                    <a:bodyPr/>
                    <a:lstStyle/>
                    <a:p>
                      <a:pPr marL="93345">
                        <a:lnSpc>
                          <a:spcPct val="100000"/>
                        </a:lnSpc>
                        <a:spcBef>
                          <a:spcPts val="420"/>
                        </a:spcBef>
                      </a:pPr>
                      <a:r>
                        <a:rPr sz="900" b="1" spc="-25" dirty="0">
                          <a:latin typeface="Century Gothic"/>
                          <a:cs typeface="Century Gothic"/>
                        </a:rPr>
                        <a:t>PT</a:t>
                      </a:r>
                      <a:endParaRPr sz="900">
                        <a:latin typeface="Century Gothic"/>
                        <a:cs typeface="Century Gothic"/>
                      </a:endParaRPr>
                    </a:p>
                  </a:txBody>
                  <a:tcPr marL="0" marR="0" marT="533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520"/>
                        </a:spcBef>
                      </a:pPr>
                      <a:r>
                        <a:rPr sz="900" spc="-20" dirty="0">
                          <a:latin typeface="Century Gothic"/>
                          <a:cs typeface="Century Gothic"/>
                        </a:rPr>
                        <a:t>1851</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20"/>
                        </a:spcBef>
                      </a:pPr>
                      <a:r>
                        <a:rPr sz="900" spc="-25" dirty="0">
                          <a:latin typeface="Century Gothic"/>
                          <a:cs typeface="Century Gothic"/>
                        </a:rPr>
                        <a:t>359</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520"/>
                        </a:spcBef>
                      </a:pPr>
                      <a:r>
                        <a:rPr sz="900" spc="-20" dirty="0">
                          <a:latin typeface="Century Gothic"/>
                          <a:cs typeface="Century Gothic"/>
                        </a:rPr>
                        <a:t>2044</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520"/>
                        </a:spcBef>
                      </a:pPr>
                      <a:r>
                        <a:rPr sz="900" spc="-25" dirty="0">
                          <a:latin typeface="Century Gothic"/>
                          <a:cs typeface="Century Gothic"/>
                        </a:rPr>
                        <a:t>431</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520"/>
                        </a:spcBef>
                      </a:pPr>
                      <a:r>
                        <a:rPr sz="900" spc="-20" dirty="0">
                          <a:latin typeface="Century Gothic"/>
                          <a:cs typeface="Century Gothic"/>
                        </a:rPr>
                        <a:t>1629</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algn="ctr">
                        <a:lnSpc>
                          <a:spcPct val="100000"/>
                        </a:lnSpc>
                        <a:spcBef>
                          <a:spcPts val="520"/>
                        </a:spcBef>
                      </a:pPr>
                      <a:r>
                        <a:rPr sz="900" spc="-25" dirty="0">
                          <a:latin typeface="Century Gothic"/>
                          <a:cs typeface="Century Gothic"/>
                        </a:rPr>
                        <a:t>359</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520"/>
                        </a:spcBef>
                      </a:pPr>
                      <a:r>
                        <a:rPr sz="900" spc="-20" dirty="0">
                          <a:latin typeface="Century Gothic"/>
                          <a:cs typeface="Century Gothic"/>
                        </a:rPr>
                        <a:t>1749</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520"/>
                        </a:spcBef>
                      </a:pPr>
                      <a:r>
                        <a:rPr sz="900" spc="-25" dirty="0">
                          <a:latin typeface="Century Gothic"/>
                          <a:cs typeface="Century Gothic"/>
                        </a:rPr>
                        <a:t>278</a:t>
                      </a:r>
                      <a:endParaRPr sz="900">
                        <a:latin typeface="Century Gothic"/>
                        <a:cs typeface="Century Gothic"/>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grpSp>
        <p:nvGrpSpPr>
          <p:cNvPr id="24" name="Group 5">
            <a:extLst>
              <a:ext uri="{FF2B5EF4-FFF2-40B4-BE49-F238E27FC236}">
                <a16:creationId xmlns:a16="http://schemas.microsoft.com/office/drawing/2014/main" id="{715AFD4A-58D0-C881-34BD-E232387BD4D1}"/>
              </a:ext>
            </a:extLst>
          </p:cNvPr>
          <p:cNvGrpSpPr>
            <a:grpSpLocks/>
          </p:cNvGrpSpPr>
          <p:nvPr/>
        </p:nvGrpSpPr>
        <p:grpSpPr bwMode="auto">
          <a:xfrm>
            <a:off x="0" y="4476750"/>
            <a:ext cx="9144000" cy="658415"/>
            <a:chOff x="0" y="5982641"/>
            <a:chExt cx="12192000" cy="876947"/>
          </a:xfrm>
        </p:grpSpPr>
        <p:pic>
          <p:nvPicPr>
            <p:cNvPr id="25" name="Picture 2">
              <a:extLst>
                <a:ext uri="{FF2B5EF4-FFF2-40B4-BE49-F238E27FC236}">
                  <a16:creationId xmlns:a16="http://schemas.microsoft.com/office/drawing/2014/main" id="{89177519-4080-F796-E472-2FF18B34E9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a:extLst>
                <a:ext uri="{FF2B5EF4-FFF2-40B4-BE49-F238E27FC236}">
                  <a16:creationId xmlns:a16="http://schemas.microsoft.com/office/drawing/2014/main" id="{61CA8AF3-0584-F8E8-6E90-97B74A4FD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 descr="A logo for a company&#10;&#10;Description automatically generated">
            <a:extLst>
              <a:ext uri="{FF2B5EF4-FFF2-40B4-BE49-F238E27FC236}">
                <a16:creationId xmlns:a16="http://schemas.microsoft.com/office/drawing/2014/main" id="{F5B2376D-D7F4-B3C3-C255-F9266B23A8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7400" y="57150"/>
            <a:ext cx="5514975" cy="4400550"/>
            <a:chOff x="2057400" y="57150"/>
            <a:chExt cx="5514975" cy="4400550"/>
          </a:xfrm>
        </p:grpSpPr>
        <p:sp>
          <p:nvSpPr>
            <p:cNvPr id="3" name="object 3"/>
            <p:cNvSpPr/>
            <p:nvPr/>
          </p:nvSpPr>
          <p:spPr>
            <a:xfrm>
              <a:off x="2057400" y="57150"/>
              <a:ext cx="5514975" cy="4400550"/>
            </a:xfrm>
            <a:custGeom>
              <a:avLst/>
              <a:gdLst/>
              <a:ahLst/>
              <a:cxnLst/>
              <a:rect l="l" t="t" r="r" b="b"/>
              <a:pathLst>
                <a:path w="5514975" h="4400550">
                  <a:moveTo>
                    <a:pt x="5514975" y="0"/>
                  </a:moveTo>
                  <a:lnTo>
                    <a:pt x="0" y="0"/>
                  </a:lnTo>
                  <a:lnTo>
                    <a:pt x="0" y="4400550"/>
                  </a:lnTo>
                  <a:lnTo>
                    <a:pt x="5514975" y="4400550"/>
                  </a:lnTo>
                  <a:lnTo>
                    <a:pt x="55149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2609850" y="809561"/>
              <a:ext cx="4795901" cy="3129026"/>
            </a:xfrm>
            <a:prstGeom prst="rect">
              <a:avLst/>
            </a:prstGeom>
          </p:spPr>
        </p:pic>
      </p:grpSp>
      <p:sp>
        <p:nvSpPr>
          <p:cNvPr id="5" name="object 5"/>
          <p:cNvSpPr txBox="1"/>
          <p:nvPr/>
        </p:nvSpPr>
        <p:spPr>
          <a:xfrm>
            <a:off x="2237739" y="3810000"/>
            <a:ext cx="27368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p:nvPr/>
        </p:nvSpPr>
        <p:spPr>
          <a:xfrm>
            <a:off x="2237739" y="3100387"/>
            <a:ext cx="27368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25%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7" name="object 7"/>
          <p:cNvSpPr txBox="1"/>
          <p:nvPr/>
        </p:nvSpPr>
        <p:spPr>
          <a:xfrm>
            <a:off x="2237739" y="2390457"/>
            <a:ext cx="27368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8" name="object 8"/>
          <p:cNvSpPr txBox="1"/>
          <p:nvPr/>
        </p:nvSpPr>
        <p:spPr>
          <a:xfrm>
            <a:off x="2237739" y="1680781"/>
            <a:ext cx="27368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35%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9" name="object 9"/>
          <p:cNvSpPr txBox="1"/>
          <p:nvPr/>
        </p:nvSpPr>
        <p:spPr>
          <a:xfrm>
            <a:off x="2237739" y="970978"/>
            <a:ext cx="27368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40%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p:nvPr/>
        </p:nvSpPr>
        <p:spPr>
          <a:xfrm>
            <a:off x="2966085" y="4000182"/>
            <a:ext cx="25654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alibri"/>
                <a:cs typeface="Calibri"/>
              </a:rPr>
              <a:t>SAC</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3684015" y="4000182"/>
            <a:ext cx="58928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VLCC</a:t>
            </a:r>
            <a:r>
              <a:rPr kumimoji="0" sz="1200" b="0" i="0" u="none" strike="noStrike" kern="0" cap="none" spc="-45"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4566030" y="4000182"/>
            <a:ext cx="600710"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State</a:t>
            </a:r>
            <a:r>
              <a:rPr kumimoji="0" sz="1200" b="0" i="0" u="none" strike="noStrike" kern="0" cap="none" spc="-40" normalizeH="0" baseline="0" noProof="0" dirty="0">
                <a:ln>
                  <a:noFill/>
                </a:ln>
                <a:solidFill>
                  <a:srgbClr val="585858"/>
                </a:solidFill>
                <a:effectLst/>
                <a:uLnTx/>
                <a:uFillTx/>
                <a:latin typeface="Calibri"/>
                <a:cs typeface="Calibri"/>
              </a:rPr>
              <a:t> </a:t>
            </a:r>
            <a:r>
              <a:rPr kumimoji="0" sz="1200" b="0" i="0" u="none" strike="noStrike" kern="0" cap="none" spc="-25" normalizeH="0" baseline="0" noProof="0" dirty="0">
                <a:ln>
                  <a:noFill/>
                </a:ln>
                <a:solidFill>
                  <a:srgbClr val="585858"/>
                </a:solidFill>
                <a:effectLst/>
                <a:uLnTx/>
                <a:uFillTx/>
                <a:latin typeface="Calibri"/>
                <a:cs typeface="Calibri"/>
              </a:rPr>
              <a:t>Avg</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5527675" y="4000182"/>
            <a:ext cx="408305" cy="20891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alibri"/>
                <a:cs typeface="Calibri"/>
              </a:rPr>
              <a:t>Alamo</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6333109" y="4000182"/>
            <a:ext cx="608330" cy="394970"/>
          </a:xfrm>
          <a:prstGeom prst="rect">
            <a:avLst/>
          </a:prstGeom>
        </p:spPr>
        <p:txBody>
          <a:bodyPr vert="horz" wrap="square" lIns="0" tIns="9525" rIns="0" bIns="0" rtlCol="0">
            <a:spAutoFit/>
          </a:bodyPr>
          <a:lstStyle/>
          <a:p>
            <a:pPr marL="139065" marR="5080" lvl="0" indent="-139700" defTabSz="914400" eaLnBrk="1" fontAlgn="auto" latinLnBrk="0" hangingPunct="1">
              <a:lnSpc>
                <a:spcPct val="101699"/>
              </a:lnSpc>
              <a:spcBef>
                <a:spcPts val="75"/>
              </a:spcBef>
              <a:spcAft>
                <a:spcPts val="0"/>
              </a:spcAft>
              <a:buClrTx/>
              <a:buSzTx/>
              <a:buFontTx/>
              <a:buNone/>
              <a:tabLst/>
              <a:defRPr/>
            </a:pPr>
            <a:r>
              <a:rPr kumimoji="0" sz="1200" b="0" i="0" u="none" strike="noStrike" kern="0" cap="none" spc="0" normalizeH="0" baseline="0" noProof="0" dirty="0">
                <a:ln>
                  <a:noFill/>
                </a:ln>
                <a:solidFill>
                  <a:srgbClr val="585858"/>
                </a:solidFill>
                <a:effectLst/>
                <a:uLnTx/>
                <a:uFillTx/>
                <a:latin typeface="Calibri"/>
                <a:cs typeface="Calibri"/>
              </a:rPr>
              <a:t>SPC</a:t>
            </a:r>
            <a:r>
              <a:rPr kumimoji="0" sz="1200" b="0" i="0" u="none" strike="noStrike" kern="0" cap="none" spc="-5" normalizeH="0" baseline="0" noProof="0" dirty="0">
                <a:ln>
                  <a:noFill/>
                </a:ln>
                <a:solidFill>
                  <a:srgbClr val="585858"/>
                </a:solidFill>
                <a:effectLst/>
                <a:uLnTx/>
                <a:uFillTx/>
                <a:latin typeface="Calibri"/>
                <a:cs typeface="Calibri"/>
              </a:rPr>
              <a:t> </a:t>
            </a:r>
            <a:r>
              <a:rPr kumimoji="0" sz="1200" b="0" i="0" u="none" strike="noStrike" kern="0" cap="none" spc="-10" normalizeH="0" baseline="0" noProof="0" dirty="0">
                <a:ln>
                  <a:noFill/>
                </a:ln>
                <a:solidFill>
                  <a:srgbClr val="585858"/>
                </a:solidFill>
                <a:effectLst/>
                <a:uLnTx/>
                <a:uFillTx/>
                <a:latin typeface="Calibri"/>
                <a:cs typeface="Calibri"/>
              </a:rPr>
              <a:t>(Peer Best)</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5" name="object 15"/>
          <p:cNvSpPr txBox="1"/>
          <p:nvPr/>
        </p:nvSpPr>
        <p:spPr>
          <a:xfrm>
            <a:off x="2991866" y="3200082"/>
            <a:ext cx="362585" cy="19748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Calibri"/>
                <a:cs typeface="Calibri"/>
              </a:rPr>
              <a:t>26.6%</a:t>
            </a:r>
            <a:endParaRPr kumimoji="0" sz="11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p:nvPr/>
        </p:nvSpPr>
        <p:spPr>
          <a:xfrm>
            <a:off x="3899534" y="2965767"/>
            <a:ext cx="362585" cy="19748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Calibri"/>
                <a:cs typeface="Calibri"/>
              </a:rPr>
              <a:t>26.8%</a:t>
            </a:r>
            <a:endParaRPr kumimoji="0" sz="11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p:nvPr/>
        </p:nvSpPr>
        <p:spPr>
          <a:xfrm>
            <a:off x="4770754" y="2879661"/>
            <a:ext cx="363855" cy="19748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Calibri"/>
                <a:cs typeface="Calibri"/>
              </a:rPr>
              <a:t>27.1%</a:t>
            </a:r>
            <a:endParaRPr kumimoji="0" sz="11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p:cNvSpPr txBox="1"/>
          <p:nvPr/>
        </p:nvSpPr>
        <p:spPr>
          <a:xfrm>
            <a:off x="5678551" y="2428938"/>
            <a:ext cx="363855" cy="19748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Calibri"/>
                <a:cs typeface="Calibri"/>
              </a:rPr>
              <a:t>30.2%</a:t>
            </a:r>
            <a:endParaRPr kumimoji="0" sz="11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p:cNvSpPr txBox="1"/>
          <p:nvPr/>
        </p:nvSpPr>
        <p:spPr>
          <a:xfrm>
            <a:off x="6557644" y="1582102"/>
            <a:ext cx="362585" cy="19748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100" b="0" i="0" u="none" strike="noStrike" kern="0" cap="none" spc="-10" normalizeH="0" baseline="0" noProof="0" dirty="0">
                <a:ln>
                  <a:noFill/>
                </a:ln>
                <a:solidFill>
                  <a:srgbClr val="FFFFFF"/>
                </a:solidFill>
                <a:effectLst/>
                <a:uLnTx/>
                <a:uFillTx/>
                <a:latin typeface="Calibri"/>
                <a:cs typeface="Calibri"/>
              </a:rPr>
              <a:t>36.7%</a:t>
            </a:r>
            <a:endParaRPr kumimoji="0" sz="11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p:cNvSpPr txBox="1">
            <a:spLocks noGrp="1"/>
          </p:cNvSpPr>
          <p:nvPr>
            <p:ph type="title"/>
          </p:nvPr>
        </p:nvSpPr>
        <p:spPr>
          <a:prstGeom prst="rect">
            <a:avLst/>
          </a:prstGeom>
        </p:spPr>
        <p:txBody>
          <a:bodyPr vert="horz" wrap="square" lIns="0" tIns="16510" rIns="0" bIns="0" rtlCol="0">
            <a:spAutoFit/>
          </a:bodyPr>
          <a:lstStyle/>
          <a:p>
            <a:pPr marL="1919605">
              <a:lnSpc>
                <a:spcPct val="100000"/>
              </a:lnSpc>
              <a:spcBef>
                <a:spcPts val="130"/>
              </a:spcBef>
            </a:pPr>
            <a:r>
              <a:rPr sz="2000" spc="-10" dirty="0"/>
              <a:t>4-</a:t>
            </a:r>
            <a:r>
              <a:rPr sz="2000" dirty="0"/>
              <a:t>Year</a:t>
            </a:r>
            <a:r>
              <a:rPr sz="2000" spc="-40" dirty="0"/>
              <a:t> </a:t>
            </a:r>
            <a:r>
              <a:rPr sz="2000" spc="-10" dirty="0"/>
              <a:t>Freshmen</a:t>
            </a:r>
            <a:r>
              <a:rPr sz="2000" spc="-75" dirty="0"/>
              <a:t> </a:t>
            </a:r>
            <a:r>
              <a:rPr sz="2000" dirty="0"/>
              <a:t>Comparative</a:t>
            </a:r>
            <a:r>
              <a:rPr sz="2000" spc="-50" dirty="0"/>
              <a:t> </a:t>
            </a:r>
            <a:r>
              <a:rPr sz="2000" dirty="0"/>
              <a:t>Graduation</a:t>
            </a:r>
            <a:r>
              <a:rPr sz="2000" spc="-5" dirty="0"/>
              <a:t> </a:t>
            </a:r>
            <a:r>
              <a:rPr sz="2000" spc="-10" dirty="0"/>
              <a:t>Rates</a:t>
            </a:r>
            <a:endParaRPr sz="2000"/>
          </a:p>
        </p:txBody>
      </p:sp>
      <p:grpSp>
        <p:nvGrpSpPr>
          <p:cNvPr id="21" name="Group 5">
            <a:extLst>
              <a:ext uri="{FF2B5EF4-FFF2-40B4-BE49-F238E27FC236}">
                <a16:creationId xmlns:a16="http://schemas.microsoft.com/office/drawing/2014/main" id="{B114A3C3-BBC8-90C9-6DF5-3D3ED7911748}"/>
              </a:ext>
            </a:extLst>
          </p:cNvPr>
          <p:cNvGrpSpPr>
            <a:grpSpLocks/>
          </p:cNvGrpSpPr>
          <p:nvPr/>
        </p:nvGrpSpPr>
        <p:grpSpPr bwMode="auto">
          <a:xfrm>
            <a:off x="0" y="4476750"/>
            <a:ext cx="9144000" cy="658415"/>
            <a:chOff x="0" y="5982641"/>
            <a:chExt cx="12192000" cy="876947"/>
          </a:xfrm>
        </p:grpSpPr>
        <p:pic>
          <p:nvPicPr>
            <p:cNvPr id="22" name="Picture 2">
              <a:extLst>
                <a:ext uri="{FF2B5EF4-FFF2-40B4-BE49-F238E27FC236}">
                  <a16:creationId xmlns:a16="http://schemas.microsoft.com/office/drawing/2014/main" id="{515D3C6B-DC93-EB60-8838-F15E82ED4C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CCDF7EE8-18F6-A275-DA82-3137D76DCC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1" descr="A logo for a company&#10;&#10;Description automatically generated">
            <a:extLst>
              <a:ext uri="{FF2B5EF4-FFF2-40B4-BE49-F238E27FC236}">
                <a16:creationId xmlns:a16="http://schemas.microsoft.com/office/drawing/2014/main" id="{9E544992-7383-2A40-A3DC-92ADB7D30D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Degrees</a:t>
            </a:r>
            <a:r>
              <a:rPr spc="-20" dirty="0"/>
              <a:t> </a:t>
            </a:r>
            <a:r>
              <a:rPr dirty="0"/>
              <a:t>&amp;</a:t>
            </a:r>
            <a:r>
              <a:rPr spc="-45" dirty="0"/>
              <a:t> </a:t>
            </a:r>
            <a:r>
              <a:rPr dirty="0"/>
              <a:t>Certificates</a:t>
            </a:r>
            <a:r>
              <a:rPr spc="-80" dirty="0"/>
              <a:t> </a:t>
            </a:r>
            <a:r>
              <a:rPr dirty="0"/>
              <a:t>Awarded</a:t>
            </a:r>
            <a:r>
              <a:rPr spc="-60" dirty="0"/>
              <a:t> </a:t>
            </a:r>
            <a:r>
              <a:rPr dirty="0"/>
              <a:t>by</a:t>
            </a:r>
            <a:r>
              <a:rPr spc="-35" dirty="0"/>
              <a:t> </a:t>
            </a:r>
            <a:r>
              <a:rPr spc="-10" dirty="0"/>
              <a:t>Gender</a:t>
            </a:r>
          </a:p>
        </p:txBody>
      </p:sp>
      <p:grpSp>
        <p:nvGrpSpPr>
          <p:cNvPr id="3" name="object 3"/>
          <p:cNvGrpSpPr/>
          <p:nvPr/>
        </p:nvGrpSpPr>
        <p:grpSpPr>
          <a:xfrm>
            <a:off x="2371788" y="2211387"/>
            <a:ext cx="5354955" cy="523875"/>
            <a:chOff x="2371788" y="2211387"/>
            <a:chExt cx="5354955" cy="523875"/>
          </a:xfrm>
        </p:grpSpPr>
        <p:sp>
          <p:nvSpPr>
            <p:cNvPr id="4" name="object 4"/>
            <p:cNvSpPr/>
            <p:nvPr/>
          </p:nvSpPr>
          <p:spPr>
            <a:xfrm>
              <a:off x="2400300" y="2238375"/>
              <a:ext cx="5314950" cy="485775"/>
            </a:xfrm>
            <a:custGeom>
              <a:avLst/>
              <a:gdLst/>
              <a:ahLst/>
              <a:cxnLst/>
              <a:rect l="l" t="t" r="r" b="b"/>
              <a:pathLst>
                <a:path w="5314950" h="485775">
                  <a:moveTo>
                    <a:pt x="0" y="0"/>
                  </a:moveTo>
                  <a:lnTo>
                    <a:pt x="1323975" y="219075"/>
                  </a:lnTo>
                  <a:lnTo>
                    <a:pt x="2657475" y="333375"/>
                  </a:lnTo>
                  <a:lnTo>
                    <a:pt x="3981450" y="409575"/>
                  </a:lnTo>
                  <a:lnTo>
                    <a:pt x="5314950" y="485775"/>
                  </a:lnTo>
                </a:path>
              </a:pathLst>
            </a:custGeom>
            <a:ln w="22225">
              <a:solidFill>
                <a:srgbClr val="0073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2371788" y="2211387"/>
              <a:ext cx="66548" cy="66675"/>
            </a:xfrm>
            <a:prstGeom prst="rect">
              <a:avLst/>
            </a:prstGeom>
          </p:spPr>
        </p:pic>
        <p:pic>
          <p:nvPicPr>
            <p:cNvPr id="6" name="object 6"/>
            <p:cNvPicPr/>
            <p:nvPr/>
          </p:nvPicPr>
          <p:blipFill>
            <a:blip r:embed="rId2" cstate="print"/>
            <a:stretch>
              <a:fillRect/>
            </a:stretch>
          </p:blipFill>
          <p:spPr>
            <a:xfrm>
              <a:off x="5019738" y="2535237"/>
              <a:ext cx="66548" cy="66675"/>
            </a:xfrm>
            <a:prstGeom prst="rect">
              <a:avLst/>
            </a:prstGeom>
          </p:spPr>
        </p:pic>
      </p:grpSp>
      <p:sp>
        <p:nvSpPr>
          <p:cNvPr id="7" name="object 7"/>
          <p:cNvSpPr/>
          <p:nvPr/>
        </p:nvSpPr>
        <p:spPr>
          <a:xfrm>
            <a:off x="2400300" y="1590675"/>
            <a:ext cx="5314950" cy="561975"/>
          </a:xfrm>
          <a:custGeom>
            <a:avLst/>
            <a:gdLst/>
            <a:ahLst/>
            <a:cxnLst/>
            <a:rect l="l" t="t" r="r" b="b"/>
            <a:pathLst>
              <a:path w="5314950" h="561975">
                <a:moveTo>
                  <a:pt x="0" y="0"/>
                </a:moveTo>
                <a:lnTo>
                  <a:pt x="1323975" y="152400"/>
                </a:lnTo>
                <a:lnTo>
                  <a:pt x="2657475" y="323850"/>
                </a:lnTo>
                <a:lnTo>
                  <a:pt x="3981450" y="523875"/>
                </a:lnTo>
                <a:lnTo>
                  <a:pt x="5314950" y="561975"/>
                </a:lnTo>
              </a:path>
            </a:pathLst>
          </a:custGeom>
          <a:ln w="22225">
            <a:solidFill>
              <a:srgbClr val="00DA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8" name="object 8"/>
          <p:cNvGraphicFramePr>
            <a:graphicFrameLocks noGrp="1"/>
          </p:cNvGraphicFramePr>
          <p:nvPr/>
        </p:nvGraphicFramePr>
        <p:xfrm>
          <a:off x="838200" y="1200213"/>
          <a:ext cx="7534275" cy="3045460"/>
        </p:xfrm>
        <a:graphic>
          <a:graphicData uri="http://schemas.openxmlformats.org/drawingml/2006/table">
            <a:tbl>
              <a:tblPr firstRow="1" bandRow="1">
                <a:tableStyleId>{2D5ABB26-0587-4C30-8999-92F81FD0307C}</a:tableStyleId>
              </a:tblPr>
              <a:tblGrid>
                <a:gridCol w="895350">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23975">
                  <a:extLst>
                    <a:ext uri="{9D8B030D-6E8A-4147-A177-3AD203B41FA5}">
                      <a16:colId xmlns:a16="http://schemas.microsoft.com/office/drawing/2014/main" val="20003"/>
                    </a:ext>
                  </a:extLst>
                </a:gridCol>
                <a:gridCol w="1323975">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446405">
                <a:tc rowSpan="6">
                  <a:txBody>
                    <a:bodyPr/>
                    <a:lstStyle/>
                    <a:p>
                      <a:pPr>
                        <a:lnSpc>
                          <a:spcPct val="100000"/>
                        </a:lnSpc>
                      </a:pPr>
                      <a:endParaRPr sz="14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T w="952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0"/>
                  </a:ext>
                </a:extLst>
              </a:tr>
              <a:tr h="361315">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marL="46990" algn="ctr">
                        <a:lnSpc>
                          <a:spcPct val="100000"/>
                        </a:lnSpc>
                        <a:spcBef>
                          <a:spcPts val="210"/>
                        </a:spcBef>
                      </a:pPr>
                      <a:r>
                        <a:rPr sz="1200" spc="-10" dirty="0">
                          <a:solidFill>
                            <a:srgbClr val="585858"/>
                          </a:solidFill>
                          <a:latin typeface="Century Gothic"/>
                          <a:cs typeface="Century Gothic"/>
                        </a:rPr>
                        <a:t>2,515</a:t>
                      </a:r>
                      <a:endParaRPr sz="1200">
                        <a:latin typeface="Century Gothic"/>
                        <a:cs typeface="Century Gothic"/>
                      </a:endParaRPr>
                    </a:p>
                  </a:txBody>
                  <a:tcPr marL="0" marR="0" marT="26670" marB="0">
                    <a:lnL w="9525">
                      <a:solidFill>
                        <a:srgbClr val="000000"/>
                      </a:solidFill>
                      <a:prstDash val="solid"/>
                    </a:lnL>
                  </a:tcPr>
                </a:tc>
                <a:tc>
                  <a:txBody>
                    <a:bodyPr/>
                    <a:lstStyle/>
                    <a:p>
                      <a:pPr>
                        <a:lnSpc>
                          <a:spcPct val="100000"/>
                        </a:lnSpc>
                        <a:spcBef>
                          <a:spcPts val="40"/>
                        </a:spcBef>
                      </a:pPr>
                      <a:endParaRPr sz="1200">
                        <a:latin typeface="Times New Roman"/>
                        <a:cs typeface="Times New Roman"/>
                      </a:endParaRPr>
                    </a:p>
                    <a:p>
                      <a:pPr marL="46990" algn="ctr">
                        <a:lnSpc>
                          <a:spcPts val="1325"/>
                        </a:lnSpc>
                      </a:pPr>
                      <a:r>
                        <a:rPr sz="1200" spc="-10" dirty="0">
                          <a:solidFill>
                            <a:srgbClr val="585858"/>
                          </a:solidFill>
                          <a:latin typeface="Century Gothic"/>
                          <a:cs typeface="Century Gothic"/>
                        </a:rPr>
                        <a:t>2,320</a:t>
                      </a:r>
                      <a:endParaRPr sz="1200">
                        <a:latin typeface="Century Gothic"/>
                        <a:cs typeface="Century Gothic"/>
                      </a:endParaRPr>
                    </a:p>
                  </a:txBody>
                  <a:tcPr marL="0" marR="0" marT="508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lnR w="9525">
                      <a:solidFill>
                        <a:srgbClr val="000000"/>
                      </a:solidFill>
                      <a:prstDash val="solid"/>
                    </a:lnR>
                  </a:tcPr>
                </a:tc>
                <a:extLst>
                  <a:ext uri="{0D108BD9-81ED-4DB2-BD59-A6C34878D82A}">
                    <a16:rowId xmlns:a16="http://schemas.microsoft.com/office/drawing/2014/main" val="10001"/>
                  </a:ext>
                </a:extLst>
              </a:tr>
              <a:tr h="185420">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tcPr>
                </a:tc>
                <a:tc>
                  <a:txBody>
                    <a:bodyPr/>
                    <a:lstStyle/>
                    <a:p>
                      <a:pPr>
                        <a:lnSpc>
                          <a:spcPct val="100000"/>
                        </a:lnSpc>
                      </a:pPr>
                      <a:endParaRPr sz="1000">
                        <a:latin typeface="Times New Roman"/>
                        <a:cs typeface="Times New Roman"/>
                      </a:endParaRPr>
                    </a:p>
                  </a:txBody>
                  <a:tcPr marL="0" marR="0" marT="0" marB="0"/>
                </a:tc>
                <a:tc>
                  <a:txBody>
                    <a:bodyPr/>
                    <a:lstStyle/>
                    <a:p>
                      <a:pPr marL="48895" algn="ctr">
                        <a:lnSpc>
                          <a:spcPts val="1365"/>
                        </a:lnSpc>
                      </a:pPr>
                      <a:r>
                        <a:rPr sz="1200" spc="-10" dirty="0">
                          <a:solidFill>
                            <a:srgbClr val="585858"/>
                          </a:solidFill>
                          <a:latin typeface="Century Gothic"/>
                          <a:cs typeface="Century Gothic"/>
                        </a:rPr>
                        <a:t>2,102</a:t>
                      </a:r>
                      <a:endParaRPr sz="1200">
                        <a:latin typeface="Century Gothic"/>
                        <a:cs typeface="Century Gothic"/>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lnR w="9525">
                      <a:solidFill>
                        <a:srgbClr val="000000"/>
                      </a:solidFill>
                      <a:prstDash val="solid"/>
                    </a:lnR>
                  </a:tcPr>
                </a:tc>
                <a:extLst>
                  <a:ext uri="{0D108BD9-81ED-4DB2-BD59-A6C34878D82A}">
                    <a16:rowId xmlns:a16="http://schemas.microsoft.com/office/drawing/2014/main" val="10002"/>
                  </a:ext>
                </a:extLst>
              </a:tr>
              <a:tr h="338455">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marL="46990" algn="ctr">
                        <a:lnSpc>
                          <a:spcPct val="100000"/>
                        </a:lnSpc>
                        <a:spcBef>
                          <a:spcPts val="1045"/>
                        </a:spcBef>
                      </a:pPr>
                      <a:r>
                        <a:rPr sz="1200" spc="-10" dirty="0">
                          <a:solidFill>
                            <a:srgbClr val="585858"/>
                          </a:solidFill>
                          <a:latin typeface="Century Gothic"/>
                          <a:cs typeface="Century Gothic"/>
                        </a:rPr>
                        <a:t>1,687</a:t>
                      </a:r>
                      <a:endParaRPr sz="1200">
                        <a:latin typeface="Century Gothic"/>
                        <a:cs typeface="Century Gothic"/>
                      </a:endParaRPr>
                    </a:p>
                  </a:txBody>
                  <a:tcPr marL="0" marR="0" marT="132715" marB="0">
                    <a:lnL w="9525">
                      <a:solidFill>
                        <a:srgbClr val="000000"/>
                      </a:solidFill>
                      <a:prstDash val="solid"/>
                    </a:lnL>
                  </a:tcPr>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L="59055" algn="ctr">
                        <a:lnSpc>
                          <a:spcPct val="100000"/>
                        </a:lnSpc>
                        <a:spcBef>
                          <a:spcPts val="35"/>
                        </a:spcBef>
                      </a:pPr>
                      <a:r>
                        <a:rPr sz="1200" spc="-10" dirty="0">
                          <a:solidFill>
                            <a:srgbClr val="585858"/>
                          </a:solidFill>
                          <a:latin typeface="Century Gothic"/>
                          <a:cs typeface="Century Gothic"/>
                        </a:rPr>
                        <a:t>1,849</a:t>
                      </a:r>
                      <a:endParaRPr sz="1200">
                        <a:latin typeface="Century Gothic"/>
                        <a:cs typeface="Century Gothic"/>
                      </a:endParaRPr>
                    </a:p>
                  </a:txBody>
                  <a:tcPr marL="0" marR="0" marT="4445" marB="0"/>
                </a:tc>
                <a:tc>
                  <a:txBody>
                    <a:bodyPr/>
                    <a:lstStyle/>
                    <a:p>
                      <a:pPr marL="59055" algn="ctr">
                        <a:lnSpc>
                          <a:spcPct val="100000"/>
                        </a:lnSpc>
                        <a:spcBef>
                          <a:spcPts val="350"/>
                        </a:spcBef>
                      </a:pPr>
                      <a:r>
                        <a:rPr sz="1200" spc="-10" dirty="0">
                          <a:solidFill>
                            <a:srgbClr val="585858"/>
                          </a:solidFill>
                          <a:latin typeface="Century Gothic"/>
                          <a:cs typeface="Century Gothic"/>
                        </a:rPr>
                        <a:t>1,799</a:t>
                      </a:r>
                      <a:endParaRPr sz="1200">
                        <a:latin typeface="Century Gothic"/>
                        <a:cs typeface="Century Gothic"/>
                      </a:endParaRPr>
                    </a:p>
                  </a:txBody>
                  <a:tcPr marL="0" marR="0" marT="44450" marB="0">
                    <a:lnR w="9525">
                      <a:solidFill>
                        <a:srgbClr val="000000"/>
                      </a:solidFill>
                      <a:prstDash val="solid"/>
                    </a:lnR>
                  </a:tcPr>
                </a:tc>
                <a:extLst>
                  <a:ext uri="{0D108BD9-81ED-4DB2-BD59-A6C34878D82A}">
                    <a16:rowId xmlns:a16="http://schemas.microsoft.com/office/drawing/2014/main" val="10003"/>
                  </a:ext>
                </a:extLst>
              </a:tr>
              <a:tr h="1028700">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B w="9525">
                      <a:solidFill>
                        <a:srgbClr val="000000"/>
                      </a:solidFill>
                      <a:prstDash val="solid"/>
                    </a:lnB>
                  </a:tcPr>
                </a:tc>
                <a:tc>
                  <a:txBody>
                    <a:bodyPr/>
                    <a:lstStyle/>
                    <a:p>
                      <a:pPr marL="46990" algn="ctr">
                        <a:lnSpc>
                          <a:spcPct val="100000"/>
                        </a:lnSpc>
                        <a:spcBef>
                          <a:spcPts val="125"/>
                        </a:spcBef>
                      </a:pPr>
                      <a:r>
                        <a:rPr sz="1200" spc="-10" dirty="0">
                          <a:solidFill>
                            <a:srgbClr val="585858"/>
                          </a:solidFill>
                          <a:latin typeface="Century Gothic"/>
                          <a:cs typeface="Century Gothic"/>
                        </a:rPr>
                        <a:t>1,406</a:t>
                      </a:r>
                      <a:endParaRPr sz="1200">
                        <a:latin typeface="Century Gothic"/>
                        <a:cs typeface="Century Gothic"/>
                      </a:endParaRPr>
                    </a:p>
                  </a:txBody>
                  <a:tcPr marL="0" marR="0" marT="15875" marB="0">
                    <a:lnB w="9525">
                      <a:solidFill>
                        <a:srgbClr val="000000"/>
                      </a:solidFill>
                      <a:prstDash val="solid"/>
                    </a:lnB>
                  </a:tcPr>
                </a:tc>
                <a:tc>
                  <a:txBody>
                    <a:bodyPr/>
                    <a:lstStyle/>
                    <a:p>
                      <a:pPr marL="48895" algn="ctr">
                        <a:lnSpc>
                          <a:spcPct val="100000"/>
                        </a:lnSpc>
                        <a:spcBef>
                          <a:spcPts val="990"/>
                        </a:spcBef>
                      </a:pPr>
                      <a:r>
                        <a:rPr sz="1200" spc="-10" dirty="0">
                          <a:solidFill>
                            <a:srgbClr val="585858"/>
                          </a:solidFill>
                          <a:latin typeface="Century Gothic"/>
                          <a:cs typeface="Century Gothic"/>
                        </a:rPr>
                        <a:t>1,267</a:t>
                      </a:r>
                      <a:endParaRPr sz="1200">
                        <a:latin typeface="Century Gothic"/>
                        <a:cs typeface="Century Gothic"/>
                      </a:endParaRPr>
                    </a:p>
                  </a:txBody>
                  <a:tcPr marL="0" marR="0" marT="125730" marB="0">
                    <a:lnB w="9525">
                      <a:solidFill>
                        <a:srgbClr val="000000"/>
                      </a:solidFill>
                      <a:prstDash val="solid"/>
                    </a:lnB>
                  </a:tcPr>
                </a:tc>
                <a:tc>
                  <a:txBody>
                    <a:bodyPr/>
                    <a:lstStyle/>
                    <a:p>
                      <a:pPr>
                        <a:lnSpc>
                          <a:spcPct val="100000"/>
                        </a:lnSpc>
                        <a:spcBef>
                          <a:spcPts val="229"/>
                        </a:spcBef>
                      </a:pPr>
                      <a:endParaRPr sz="1200">
                        <a:latin typeface="Times New Roman"/>
                        <a:cs typeface="Times New Roman"/>
                      </a:endParaRPr>
                    </a:p>
                    <a:p>
                      <a:pPr marL="59055" algn="ctr">
                        <a:lnSpc>
                          <a:spcPct val="100000"/>
                        </a:lnSpc>
                      </a:pPr>
                      <a:r>
                        <a:rPr sz="1200" spc="-10" dirty="0">
                          <a:solidFill>
                            <a:srgbClr val="585858"/>
                          </a:solidFill>
                          <a:latin typeface="Century Gothic"/>
                          <a:cs typeface="Century Gothic"/>
                        </a:rPr>
                        <a:t>1,167</a:t>
                      </a:r>
                      <a:endParaRPr sz="1200">
                        <a:latin typeface="Century Gothic"/>
                        <a:cs typeface="Century Gothic"/>
                      </a:endParaRPr>
                    </a:p>
                  </a:txBody>
                  <a:tcPr marL="0" marR="0" marT="29209" marB="0">
                    <a:lnB w="9525">
                      <a:solidFill>
                        <a:srgbClr val="000000"/>
                      </a:solidFill>
                      <a:prstDash val="solid"/>
                    </a:lnB>
                  </a:tcPr>
                </a:tc>
                <a:tc>
                  <a:txBody>
                    <a:bodyPr/>
                    <a:lstStyle/>
                    <a:p>
                      <a:pPr>
                        <a:lnSpc>
                          <a:spcPct val="100000"/>
                        </a:lnSpc>
                        <a:spcBef>
                          <a:spcPts val="815"/>
                        </a:spcBef>
                      </a:pPr>
                      <a:endParaRPr sz="1200">
                        <a:latin typeface="Times New Roman"/>
                        <a:cs typeface="Times New Roman"/>
                      </a:endParaRPr>
                    </a:p>
                    <a:p>
                      <a:pPr marL="59690" algn="ctr">
                        <a:lnSpc>
                          <a:spcPct val="100000"/>
                        </a:lnSpc>
                      </a:pPr>
                      <a:r>
                        <a:rPr sz="1200" spc="-10" dirty="0">
                          <a:solidFill>
                            <a:srgbClr val="585858"/>
                          </a:solidFill>
                          <a:latin typeface="Century Gothic"/>
                          <a:cs typeface="Century Gothic"/>
                        </a:rPr>
                        <a:t>1,073</a:t>
                      </a:r>
                      <a:endParaRPr sz="1200">
                        <a:latin typeface="Century Gothic"/>
                        <a:cs typeface="Century Gothic"/>
                      </a:endParaRPr>
                    </a:p>
                  </a:txBody>
                  <a:tcPr marL="0" marR="0" marT="103505" marB="0">
                    <a:lnR w="9525">
                      <a:solidFill>
                        <a:srgbClr val="000000"/>
                      </a:solidFill>
                      <a:prstDash val="solid"/>
                    </a:lnR>
                    <a:lnB w="9525">
                      <a:solidFill>
                        <a:srgbClr val="000000"/>
                      </a:solidFill>
                      <a:prstDash val="solid"/>
                    </a:lnB>
                  </a:tcPr>
                </a:tc>
                <a:extLst>
                  <a:ext uri="{0D108BD9-81ED-4DB2-BD59-A6C34878D82A}">
                    <a16:rowId xmlns:a16="http://schemas.microsoft.com/office/drawing/2014/main" val="10004"/>
                  </a:ext>
                </a:extLst>
              </a:tr>
              <a:tr h="228600">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marL="10795" algn="ctr">
                        <a:lnSpc>
                          <a:spcPct val="100000"/>
                        </a:lnSpc>
                        <a:spcBef>
                          <a:spcPts val="200"/>
                        </a:spcBef>
                      </a:pPr>
                      <a:r>
                        <a:rPr sz="1200" spc="-20" dirty="0">
                          <a:solidFill>
                            <a:srgbClr val="585858"/>
                          </a:solidFill>
                          <a:latin typeface="Century Gothic"/>
                          <a:cs typeface="Century Gothic"/>
                        </a:rPr>
                        <a:t>2019</a:t>
                      </a:r>
                      <a:endParaRPr sz="1200">
                        <a:latin typeface="Century Gothic"/>
                        <a:cs typeface="Century Gothic"/>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200"/>
                        </a:spcBef>
                      </a:pPr>
                      <a:r>
                        <a:rPr sz="1200" spc="-20" dirty="0">
                          <a:solidFill>
                            <a:srgbClr val="585858"/>
                          </a:solidFill>
                          <a:latin typeface="Century Gothic"/>
                          <a:cs typeface="Century Gothic"/>
                        </a:rPr>
                        <a:t>2020</a:t>
                      </a:r>
                      <a:endParaRPr sz="1200">
                        <a:latin typeface="Century Gothic"/>
                        <a:cs typeface="Century Gothic"/>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gn="ctr">
                        <a:lnSpc>
                          <a:spcPct val="100000"/>
                        </a:lnSpc>
                        <a:spcBef>
                          <a:spcPts val="200"/>
                        </a:spcBef>
                      </a:pPr>
                      <a:r>
                        <a:rPr sz="1200" spc="-20" dirty="0">
                          <a:solidFill>
                            <a:srgbClr val="585858"/>
                          </a:solidFill>
                          <a:latin typeface="Century Gothic"/>
                          <a:cs typeface="Century Gothic"/>
                        </a:rPr>
                        <a:t>2021</a:t>
                      </a:r>
                      <a:endParaRPr sz="1200">
                        <a:latin typeface="Century Gothic"/>
                        <a:cs typeface="Century Gothic"/>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2225" algn="ctr">
                        <a:lnSpc>
                          <a:spcPct val="100000"/>
                        </a:lnSpc>
                        <a:spcBef>
                          <a:spcPts val="200"/>
                        </a:spcBef>
                      </a:pPr>
                      <a:r>
                        <a:rPr sz="1200" spc="-20" dirty="0">
                          <a:solidFill>
                            <a:srgbClr val="585858"/>
                          </a:solidFill>
                          <a:latin typeface="Century Gothic"/>
                          <a:cs typeface="Century Gothic"/>
                        </a:rPr>
                        <a:t>2022</a:t>
                      </a:r>
                      <a:endParaRPr sz="1200">
                        <a:latin typeface="Century Gothic"/>
                        <a:cs typeface="Century Gothic"/>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2860" algn="ctr">
                        <a:lnSpc>
                          <a:spcPct val="100000"/>
                        </a:lnSpc>
                        <a:spcBef>
                          <a:spcPts val="200"/>
                        </a:spcBef>
                      </a:pPr>
                      <a:r>
                        <a:rPr sz="1200" spc="-20" dirty="0">
                          <a:solidFill>
                            <a:srgbClr val="585858"/>
                          </a:solidFill>
                          <a:latin typeface="Century Gothic"/>
                          <a:cs typeface="Century Gothic"/>
                        </a:rPr>
                        <a:t>2023</a:t>
                      </a:r>
                      <a:endParaRPr sz="1200">
                        <a:latin typeface="Century Gothic"/>
                        <a:cs typeface="Century Gothic"/>
                      </a:endParaRPr>
                    </a:p>
                  </a:txBody>
                  <a:tcPr marL="0" marR="0" marT="254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7965">
                <a:tc>
                  <a:txBody>
                    <a:bodyPr/>
                    <a:lstStyle/>
                    <a:p>
                      <a:pPr marL="311785">
                        <a:lnSpc>
                          <a:spcPct val="100000"/>
                        </a:lnSpc>
                        <a:spcBef>
                          <a:spcPts val="170"/>
                        </a:spcBef>
                      </a:pPr>
                      <a:r>
                        <a:rPr sz="1200" spc="-20" dirty="0">
                          <a:solidFill>
                            <a:srgbClr val="585858"/>
                          </a:solidFill>
                          <a:latin typeface="Century Gothic"/>
                          <a:cs typeface="Century Gothic"/>
                        </a:rPr>
                        <a:t>Male</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80" algn="ctr">
                        <a:lnSpc>
                          <a:spcPct val="100000"/>
                        </a:lnSpc>
                        <a:spcBef>
                          <a:spcPts val="195"/>
                        </a:spcBef>
                      </a:pPr>
                      <a:r>
                        <a:rPr sz="1200" spc="-10" dirty="0">
                          <a:solidFill>
                            <a:srgbClr val="585858"/>
                          </a:solidFill>
                          <a:latin typeface="Century Gothic"/>
                          <a:cs typeface="Century Gothic"/>
                        </a:rPr>
                        <a:t>1,687</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80" algn="ctr">
                        <a:lnSpc>
                          <a:spcPct val="100000"/>
                        </a:lnSpc>
                        <a:spcBef>
                          <a:spcPts val="195"/>
                        </a:spcBef>
                      </a:pPr>
                      <a:r>
                        <a:rPr sz="1200" spc="-10" dirty="0">
                          <a:solidFill>
                            <a:srgbClr val="585858"/>
                          </a:solidFill>
                          <a:latin typeface="Century Gothic"/>
                          <a:cs typeface="Century Gothic"/>
                        </a:rPr>
                        <a:t>1,406</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0" algn="ctr">
                        <a:lnSpc>
                          <a:spcPct val="100000"/>
                        </a:lnSpc>
                        <a:spcBef>
                          <a:spcPts val="195"/>
                        </a:spcBef>
                      </a:pPr>
                      <a:r>
                        <a:rPr sz="1200" spc="-10" dirty="0">
                          <a:solidFill>
                            <a:srgbClr val="585858"/>
                          </a:solidFill>
                          <a:latin typeface="Century Gothic"/>
                          <a:cs typeface="Century Gothic"/>
                        </a:rPr>
                        <a:t>1,267</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510" algn="ctr">
                        <a:lnSpc>
                          <a:spcPct val="100000"/>
                        </a:lnSpc>
                        <a:spcBef>
                          <a:spcPts val="195"/>
                        </a:spcBef>
                      </a:pPr>
                      <a:r>
                        <a:rPr sz="1200" spc="-10" dirty="0">
                          <a:solidFill>
                            <a:srgbClr val="585858"/>
                          </a:solidFill>
                          <a:latin typeface="Century Gothic"/>
                          <a:cs typeface="Century Gothic"/>
                        </a:rPr>
                        <a:t>1,167</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7145" algn="ctr">
                        <a:lnSpc>
                          <a:spcPct val="100000"/>
                        </a:lnSpc>
                        <a:spcBef>
                          <a:spcPts val="195"/>
                        </a:spcBef>
                      </a:pPr>
                      <a:r>
                        <a:rPr sz="1200" spc="-10" dirty="0">
                          <a:solidFill>
                            <a:srgbClr val="585858"/>
                          </a:solidFill>
                          <a:latin typeface="Century Gothic"/>
                          <a:cs typeface="Century Gothic"/>
                        </a:rPr>
                        <a:t>1,073</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228600">
                <a:tc>
                  <a:txBody>
                    <a:bodyPr/>
                    <a:lstStyle/>
                    <a:p>
                      <a:pPr marL="311785">
                        <a:lnSpc>
                          <a:spcPct val="100000"/>
                        </a:lnSpc>
                        <a:spcBef>
                          <a:spcPts val="140"/>
                        </a:spcBef>
                      </a:pPr>
                      <a:r>
                        <a:rPr sz="1200" spc="-10" dirty="0">
                          <a:solidFill>
                            <a:srgbClr val="585858"/>
                          </a:solidFill>
                          <a:latin typeface="Century Gothic"/>
                          <a:cs typeface="Century Gothic"/>
                        </a:rPr>
                        <a:t>Female</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80" algn="ctr">
                        <a:lnSpc>
                          <a:spcPct val="100000"/>
                        </a:lnSpc>
                        <a:spcBef>
                          <a:spcPts val="165"/>
                        </a:spcBef>
                      </a:pPr>
                      <a:r>
                        <a:rPr sz="1200" spc="-10" dirty="0">
                          <a:solidFill>
                            <a:srgbClr val="585858"/>
                          </a:solidFill>
                          <a:latin typeface="Century Gothic"/>
                          <a:cs typeface="Century Gothic"/>
                        </a:rPr>
                        <a:t>2,515</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5080" algn="ctr">
                        <a:lnSpc>
                          <a:spcPct val="100000"/>
                        </a:lnSpc>
                        <a:spcBef>
                          <a:spcPts val="165"/>
                        </a:spcBef>
                      </a:pPr>
                      <a:r>
                        <a:rPr sz="1200" spc="-10" dirty="0">
                          <a:solidFill>
                            <a:srgbClr val="585858"/>
                          </a:solidFill>
                          <a:latin typeface="Century Gothic"/>
                          <a:cs typeface="Century Gothic"/>
                        </a:rPr>
                        <a:t>2,320</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0" algn="ctr">
                        <a:lnSpc>
                          <a:spcPct val="100000"/>
                        </a:lnSpc>
                        <a:spcBef>
                          <a:spcPts val="165"/>
                        </a:spcBef>
                      </a:pPr>
                      <a:r>
                        <a:rPr sz="1200" spc="-10" dirty="0">
                          <a:solidFill>
                            <a:srgbClr val="585858"/>
                          </a:solidFill>
                          <a:latin typeface="Century Gothic"/>
                          <a:cs typeface="Century Gothic"/>
                        </a:rPr>
                        <a:t>2,102</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510" algn="ctr">
                        <a:lnSpc>
                          <a:spcPct val="100000"/>
                        </a:lnSpc>
                        <a:spcBef>
                          <a:spcPts val="165"/>
                        </a:spcBef>
                      </a:pPr>
                      <a:r>
                        <a:rPr sz="1200" spc="-10" dirty="0">
                          <a:solidFill>
                            <a:srgbClr val="585858"/>
                          </a:solidFill>
                          <a:latin typeface="Century Gothic"/>
                          <a:cs typeface="Century Gothic"/>
                        </a:rPr>
                        <a:t>1,849</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7145" algn="ctr">
                        <a:lnSpc>
                          <a:spcPct val="100000"/>
                        </a:lnSpc>
                        <a:spcBef>
                          <a:spcPts val="165"/>
                        </a:spcBef>
                      </a:pPr>
                      <a:r>
                        <a:rPr sz="1200" spc="-10" dirty="0">
                          <a:solidFill>
                            <a:srgbClr val="585858"/>
                          </a:solidFill>
                          <a:latin typeface="Century Gothic"/>
                          <a:cs typeface="Century Gothic"/>
                        </a:rPr>
                        <a:t>1,799</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bl>
          </a:graphicData>
        </a:graphic>
      </p:graphicFrame>
      <p:pic>
        <p:nvPicPr>
          <p:cNvPr id="9" name="object 9"/>
          <p:cNvPicPr/>
          <p:nvPr/>
        </p:nvPicPr>
        <p:blipFill>
          <a:blip r:embed="rId3" cstate="print"/>
          <a:stretch>
            <a:fillRect/>
          </a:stretch>
        </p:blipFill>
        <p:spPr>
          <a:xfrm>
            <a:off x="885825" y="3881437"/>
            <a:ext cx="238125" cy="66675"/>
          </a:xfrm>
          <a:prstGeom prst="rect">
            <a:avLst/>
          </a:prstGeom>
        </p:spPr>
      </p:pic>
      <p:pic>
        <p:nvPicPr>
          <p:cNvPr id="10" name="object 10"/>
          <p:cNvPicPr/>
          <p:nvPr/>
        </p:nvPicPr>
        <p:blipFill>
          <a:blip r:embed="rId4" cstate="print"/>
          <a:stretch>
            <a:fillRect/>
          </a:stretch>
        </p:blipFill>
        <p:spPr>
          <a:xfrm>
            <a:off x="885825" y="4100512"/>
            <a:ext cx="238125" cy="66675"/>
          </a:xfrm>
          <a:prstGeom prst="rect">
            <a:avLst/>
          </a:prstGeom>
        </p:spPr>
      </p:pic>
      <p:pic>
        <p:nvPicPr>
          <p:cNvPr id="11" name="object 11"/>
          <p:cNvPicPr/>
          <p:nvPr/>
        </p:nvPicPr>
        <p:blipFill>
          <a:blip r:embed="rId2" cstate="print"/>
          <a:stretch>
            <a:fillRect/>
          </a:stretch>
        </p:blipFill>
        <p:spPr>
          <a:xfrm>
            <a:off x="3695763" y="2430462"/>
            <a:ext cx="66548" cy="66675"/>
          </a:xfrm>
          <a:prstGeom prst="rect">
            <a:avLst/>
          </a:prstGeom>
        </p:spPr>
      </p:pic>
      <p:pic>
        <p:nvPicPr>
          <p:cNvPr id="12" name="object 12"/>
          <p:cNvPicPr/>
          <p:nvPr/>
        </p:nvPicPr>
        <p:blipFill>
          <a:blip r:embed="rId2" cstate="print"/>
          <a:stretch>
            <a:fillRect/>
          </a:stretch>
        </p:blipFill>
        <p:spPr>
          <a:xfrm>
            <a:off x="6353238" y="2620962"/>
            <a:ext cx="66548" cy="66675"/>
          </a:xfrm>
          <a:prstGeom prst="rect">
            <a:avLst/>
          </a:prstGeom>
        </p:spPr>
      </p:pic>
      <p:pic>
        <p:nvPicPr>
          <p:cNvPr id="13" name="object 13"/>
          <p:cNvPicPr/>
          <p:nvPr/>
        </p:nvPicPr>
        <p:blipFill>
          <a:blip r:embed="rId2" cstate="print"/>
          <a:stretch>
            <a:fillRect/>
          </a:stretch>
        </p:blipFill>
        <p:spPr>
          <a:xfrm>
            <a:off x="7677213" y="2687637"/>
            <a:ext cx="66548" cy="66675"/>
          </a:xfrm>
          <a:prstGeom prst="rect">
            <a:avLst/>
          </a:prstGeom>
        </p:spPr>
      </p:pic>
      <p:pic>
        <p:nvPicPr>
          <p:cNvPr id="14" name="object 14"/>
          <p:cNvPicPr/>
          <p:nvPr/>
        </p:nvPicPr>
        <p:blipFill>
          <a:blip r:embed="rId5" cstate="print"/>
          <a:stretch>
            <a:fillRect/>
          </a:stretch>
        </p:blipFill>
        <p:spPr>
          <a:xfrm>
            <a:off x="2371788" y="1554162"/>
            <a:ext cx="66548" cy="66675"/>
          </a:xfrm>
          <a:prstGeom prst="rect">
            <a:avLst/>
          </a:prstGeom>
        </p:spPr>
      </p:pic>
      <p:pic>
        <p:nvPicPr>
          <p:cNvPr id="15" name="object 15"/>
          <p:cNvPicPr/>
          <p:nvPr/>
        </p:nvPicPr>
        <p:blipFill>
          <a:blip r:embed="rId5" cstate="print"/>
          <a:stretch>
            <a:fillRect/>
          </a:stretch>
        </p:blipFill>
        <p:spPr>
          <a:xfrm>
            <a:off x="3695763" y="1706562"/>
            <a:ext cx="66548" cy="66675"/>
          </a:xfrm>
          <a:prstGeom prst="rect">
            <a:avLst/>
          </a:prstGeom>
        </p:spPr>
      </p:pic>
      <p:pic>
        <p:nvPicPr>
          <p:cNvPr id="16" name="object 16"/>
          <p:cNvPicPr/>
          <p:nvPr/>
        </p:nvPicPr>
        <p:blipFill>
          <a:blip r:embed="rId5" cstate="print"/>
          <a:stretch>
            <a:fillRect/>
          </a:stretch>
        </p:blipFill>
        <p:spPr>
          <a:xfrm>
            <a:off x="5019738" y="1878012"/>
            <a:ext cx="66548" cy="66675"/>
          </a:xfrm>
          <a:prstGeom prst="rect">
            <a:avLst/>
          </a:prstGeom>
        </p:spPr>
      </p:pic>
      <p:pic>
        <p:nvPicPr>
          <p:cNvPr id="17" name="object 17"/>
          <p:cNvPicPr/>
          <p:nvPr/>
        </p:nvPicPr>
        <p:blipFill>
          <a:blip r:embed="rId5" cstate="print"/>
          <a:stretch>
            <a:fillRect/>
          </a:stretch>
        </p:blipFill>
        <p:spPr>
          <a:xfrm>
            <a:off x="6353238" y="2078037"/>
            <a:ext cx="66548" cy="66675"/>
          </a:xfrm>
          <a:prstGeom prst="rect">
            <a:avLst/>
          </a:prstGeom>
        </p:spPr>
      </p:pic>
      <p:pic>
        <p:nvPicPr>
          <p:cNvPr id="18" name="object 18"/>
          <p:cNvPicPr/>
          <p:nvPr/>
        </p:nvPicPr>
        <p:blipFill>
          <a:blip r:embed="rId5" cstate="print"/>
          <a:stretch>
            <a:fillRect/>
          </a:stretch>
        </p:blipFill>
        <p:spPr>
          <a:xfrm>
            <a:off x="7677213" y="2116137"/>
            <a:ext cx="66548" cy="66675"/>
          </a:xfrm>
          <a:prstGeom prst="rect">
            <a:avLst/>
          </a:prstGeom>
        </p:spPr>
      </p:pic>
      <p:sp>
        <p:nvSpPr>
          <p:cNvPr id="19" name="object 19"/>
          <p:cNvSpPr txBox="1"/>
          <p:nvPr/>
        </p:nvSpPr>
        <p:spPr>
          <a:xfrm>
            <a:off x="1147762" y="1095375"/>
            <a:ext cx="415925" cy="2577465"/>
          </a:xfrm>
          <a:prstGeom prst="rect">
            <a:avLst/>
          </a:prstGeom>
        </p:spPr>
        <p:txBody>
          <a:bodyPr vert="horz" wrap="square" lIns="0" tIns="12700" rIns="0" bIns="0" rtlCol="0">
            <a:spAutoFit/>
          </a:bodyPr>
          <a:lstStyle/>
          <a:p>
            <a:pPr marL="0" marR="5080" lvl="0" indent="0" algn="r"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3,000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2,500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2,000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1,500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1,000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715" lvl="0" indent="0" algn="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entury Gothic"/>
                <a:cs typeface="Century Gothic"/>
              </a:rPr>
              <a:t>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95"/>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262890" marR="0" lvl="0" indent="0" defTabSz="914400" eaLnBrk="1" fontAlgn="auto" latinLnBrk="0" hangingPunct="1">
              <a:lnSpc>
                <a:spcPct val="100000"/>
              </a:lnSpc>
              <a:spcBef>
                <a:spcPts val="5"/>
              </a:spcBef>
              <a:spcAft>
                <a:spcPts val="0"/>
              </a:spcAft>
              <a:buClrTx/>
              <a:buSzTx/>
              <a:buFontTx/>
              <a:buNone/>
              <a:tabLst/>
              <a:defRPr/>
            </a:pPr>
            <a:r>
              <a:rPr kumimoji="0" sz="1200" b="0" i="0" u="none" strike="noStrike" kern="0" cap="none" spc="-50" normalizeH="0" baseline="0" noProof="0" dirty="0">
                <a:ln>
                  <a:noFill/>
                </a:ln>
                <a:solidFill>
                  <a:srgbClr val="585858"/>
                </a:solidFill>
                <a:effectLst/>
                <a:uLnTx/>
                <a:uFillTx/>
                <a:latin typeface="Century Gothic"/>
                <a:cs typeface="Century Gothic"/>
              </a:rPr>
              <a:t>-</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20" name="Group 5">
            <a:extLst>
              <a:ext uri="{FF2B5EF4-FFF2-40B4-BE49-F238E27FC236}">
                <a16:creationId xmlns:a16="http://schemas.microsoft.com/office/drawing/2014/main" id="{224C7770-06A7-7830-A00B-909EACF129A3}"/>
              </a:ext>
            </a:extLst>
          </p:cNvPr>
          <p:cNvGrpSpPr>
            <a:grpSpLocks/>
          </p:cNvGrpSpPr>
          <p:nvPr/>
        </p:nvGrpSpPr>
        <p:grpSpPr bwMode="auto">
          <a:xfrm>
            <a:off x="0" y="4476750"/>
            <a:ext cx="9144000" cy="658415"/>
            <a:chOff x="0" y="5982641"/>
            <a:chExt cx="12192000" cy="876947"/>
          </a:xfrm>
        </p:grpSpPr>
        <p:pic>
          <p:nvPicPr>
            <p:cNvPr id="21" name="Picture 2">
              <a:extLst>
                <a:ext uri="{FF2B5EF4-FFF2-40B4-BE49-F238E27FC236}">
                  <a16:creationId xmlns:a16="http://schemas.microsoft.com/office/drawing/2014/main" id="{5B4C9121-6FC0-8326-739A-53B3FC9445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a:extLst>
                <a:ext uri="{FF2B5EF4-FFF2-40B4-BE49-F238E27FC236}">
                  <a16:creationId xmlns:a16="http://schemas.microsoft.com/office/drawing/2014/main" id="{343599BA-9CA4-5CF2-995E-F9D709F53B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1" descr="A logo for a company&#10;&#10;Description automatically generated">
            <a:extLst>
              <a:ext uri="{FF2B5EF4-FFF2-40B4-BE49-F238E27FC236}">
                <a16:creationId xmlns:a16="http://schemas.microsoft.com/office/drawing/2014/main" id="{EFD1C1D2-C704-E68B-D394-0939A92A3B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Degrees</a:t>
            </a:r>
            <a:r>
              <a:rPr spc="-20" dirty="0"/>
              <a:t> </a:t>
            </a:r>
            <a:r>
              <a:rPr dirty="0"/>
              <a:t>&amp;</a:t>
            </a:r>
            <a:r>
              <a:rPr spc="-45" dirty="0"/>
              <a:t> </a:t>
            </a:r>
            <a:r>
              <a:rPr dirty="0"/>
              <a:t>Certificates</a:t>
            </a:r>
            <a:r>
              <a:rPr spc="-80" dirty="0"/>
              <a:t> </a:t>
            </a:r>
            <a:r>
              <a:rPr dirty="0"/>
              <a:t>Awarded</a:t>
            </a:r>
            <a:r>
              <a:rPr spc="-60" dirty="0"/>
              <a:t> </a:t>
            </a:r>
            <a:r>
              <a:rPr dirty="0"/>
              <a:t>by</a:t>
            </a:r>
            <a:r>
              <a:rPr spc="-35" dirty="0"/>
              <a:t> </a:t>
            </a:r>
            <a:r>
              <a:rPr spc="-10" dirty="0"/>
              <a:t>Ethnicity</a:t>
            </a:r>
          </a:p>
        </p:txBody>
      </p:sp>
      <p:grpSp>
        <p:nvGrpSpPr>
          <p:cNvPr id="3" name="object 3"/>
          <p:cNvGrpSpPr/>
          <p:nvPr/>
        </p:nvGrpSpPr>
        <p:grpSpPr>
          <a:xfrm>
            <a:off x="3048063" y="1482915"/>
            <a:ext cx="4754880" cy="381000"/>
            <a:chOff x="3048063" y="1482915"/>
            <a:chExt cx="4754880" cy="381000"/>
          </a:xfrm>
        </p:grpSpPr>
        <p:sp>
          <p:nvSpPr>
            <p:cNvPr id="4" name="object 4"/>
            <p:cNvSpPr/>
            <p:nvPr/>
          </p:nvSpPr>
          <p:spPr>
            <a:xfrm>
              <a:off x="3076575" y="1523999"/>
              <a:ext cx="4714875" cy="323850"/>
            </a:xfrm>
            <a:custGeom>
              <a:avLst/>
              <a:gdLst/>
              <a:ahLst/>
              <a:cxnLst/>
              <a:rect l="l" t="t" r="r" b="b"/>
              <a:pathLst>
                <a:path w="4714875" h="323850">
                  <a:moveTo>
                    <a:pt x="0" y="0"/>
                  </a:moveTo>
                  <a:lnTo>
                    <a:pt x="1181100" y="161925"/>
                  </a:lnTo>
                </a:path>
                <a:path w="4714875" h="323850">
                  <a:moveTo>
                    <a:pt x="1181100" y="161925"/>
                  </a:moveTo>
                  <a:lnTo>
                    <a:pt x="2352675" y="238125"/>
                  </a:lnTo>
                </a:path>
                <a:path w="4714875" h="323850">
                  <a:moveTo>
                    <a:pt x="2352675" y="238125"/>
                  </a:moveTo>
                  <a:lnTo>
                    <a:pt x="3533775" y="295275"/>
                  </a:lnTo>
                </a:path>
                <a:path w="4714875" h="323850">
                  <a:moveTo>
                    <a:pt x="3533775" y="295275"/>
                  </a:moveTo>
                  <a:lnTo>
                    <a:pt x="4714875" y="323850"/>
                  </a:lnTo>
                </a:path>
              </a:pathLst>
            </a:custGeom>
            <a:ln w="22225">
              <a:solidFill>
                <a:srgbClr val="00DA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3052826" y="148767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052826" y="148767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224401" y="165912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4224401" y="165912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5405501" y="172580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5405501" y="172580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6577076" y="178295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6577076" y="178295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7758176" y="182105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7758176" y="182105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5" name="object 15"/>
          <p:cNvGrpSpPr/>
          <p:nvPr/>
        </p:nvGrpSpPr>
        <p:grpSpPr>
          <a:xfrm>
            <a:off x="3048063" y="2283015"/>
            <a:ext cx="4754880" cy="624205"/>
            <a:chOff x="3048063" y="2283015"/>
            <a:chExt cx="4754880" cy="624205"/>
          </a:xfrm>
        </p:grpSpPr>
        <p:sp>
          <p:nvSpPr>
            <p:cNvPr id="16" name="object 16"/>
            <p:cNvSpPr/>
            <p:nvPr/>
          </p:nvSpPr>
          <p:spPr>
            <a:xfrm>
              <a:off x="3076575" y="2324099"/>
              <a:ext cx="4714875" cy="295275"/>
            </a:xfrm>
            <a:custGeom>
              <a:avLst/>
              <a:gdLst/>
              <a:ahLst/>
              <a:cxnLst/>
              <a:rect l="l" t="t" r="r" b="b"/>
              <a:pathLst>
                <a:path w="4714875" h="295275">
                  <a:moveTo>
                    <a:pt x="0" y="0"/>
                  </a:moveTo>
                  <a:lnTo>
                    <a:pt x="1181100" y="38100"/>
                  </a:lnTo>
                </a:path>
                <a:path w="4714875" h="295275">
                  <a:moveTo>
                    <a:pt x="1181100" y="38100"/>
                  </a:moveTo>
                  <a:lnTo>
                    <a:pt x="2352675" y="152400"/>
                  </a:lnTo>
                </a:path>
                <a:path w="4714875" h="295275">
                  <a:moveTo>
                    <a:pt x="2352675" y="152400"/>
                  </a:moveTo>
                  <a:lnTo>
                    <a:pt x="3533775" y="247650"/>
                  </a:lnTo>
                </a:path>
                <a:path w="4714875" h="295275">
                  <a:moveTo>
                    <a:pt x="3533775" y="247650"/>
                  </a:moveTo>
                  <a:lnTo>
                    <a:pt x="4714875" y="295275"/>
                  </a:lnTo>
                </a:path>
              </a:pathLst>
            </a:custGeom>
            <a:ln w="22225">
              <a:solidFill>
                <a:srgbClr val="0073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3052826" y="228777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3052826" y="228777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4224401" y="232587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224401" y="232587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5405501" y="244970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5405501" y="244970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577076" y="254495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6577076" y="254495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7758176" y="259257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7758176" y="259257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3076575" y="2714625"/>
              <a:ext cx="4714875" cy="76200"/>
            </a:xfrm>
            <a:custGeom>
              <a:avLst/>
              <a:gdLst/>
              <a:ahLst/>
              <a:cxnLst/>
              <a:rect l="l" t="t" r="r" b="b"/>
              <a:pathLst>
                <a:path w="4714875" h="76200">
                  <a:moveTo>
                    <a:pt x="0" y="0"/>
                  </a:moveTo>
                  <a:lnTo>
                    <a:pt x="1181100" y="47625"/>
                  </a:lnTo>
                </a:path>
                <a:path w="4714875" h="76200">
                  <a:moveTo>
                    <a:pt x="1181100" y="47625"/>
                  </a:moveTo>
                  <a:lnTo>
                    <a:pt x="2352675" y="66675"/>
                  </a:lnTo>
                </a:path>
                <a:path w="4714875" h="76200">
                  <a:moveTo>
                    <a:pt x="2352675" y="66675"/>
                  </a:moveTo>
                  <a:lnTo>
                    <a:pt x="3533775" y="76200"/>
                  </a:lnTo>
                </a:path>
                <a:path w="4714875" h="76200">
                  <a:moveTo>
                    <a:pt x="3533775" y="66675"/>
                  </a:moveTo>
                  <a:lnTo>
                    <a:pt x="4714875" y="76200"/>
                  </a:lnTo>
                </a:path>
              </a:pathLst>
            </a:custGeom>
            <a:ln w="222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3052826" y="267830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3052826" y="267830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4224401" y="272592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4224401" y="272592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5405501" y="2744977"/>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5405501" y="2744977"/>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6577076" y="275450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6577076" y="275450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p:nvPr/>
          </p:nvSpPr>
          <p:spPr>
            <a:xfrm>
              <a:off x="7758176" y="2754502"/>
              <a:ext cx="38100" cy="38100"/>
            </a:xfrm>
            <a:custGeom>
              <a:avLst/>
              <a:gdLst/>
              <a:ahLst/>
              <a:cxnLst/>
              <a:rect l="l" t="t" r="r" b="b"/>
              <a:pathLst>
                <a:path w="38100" h="38100">
                  <a:moveTo>
                    <a:pt x="19050" y="0"/>
                  </a:moveTo>
                  <a:lnTo>
                    <a:pt x="11626" y="1512"/>
                  </a:lnTo>
                  <a:lnTo>
                    <a:pt x="5572" y="5619"/>
                  </a:lnTo>
                  <a:lnTo>
                    <a:pt x="1494" y="11680"/>
                  </a:lnTo>
                  <a:lnTo>
                    <a:pt x="0" y="19050"/>
                  </a:lnTo>
                  <a:lnTo>
                    <a:pt x="1494" y="26473"/>
                  </a:lnTo>
                  <a:lnTo>
                    <a:pt x="5572" y="32527"/>
                  </a:lnTo>
                  <a:lnTo>
                    <a:pt x="11626" y="36605"/>
                  </a:lnTo>
                  <a:lnTo>
                    <a:pt x="19050" y="38100"/>
                  </a:lnTo>
                  <a:lnTo>
                    <a:pt x="26400" y="36605"/>
                  </a:lnTo>
                  <a:lnTo>
                    <a:pt x="32416" y="32527"/>
                  </a:lnTo>
                  <a:lnTo>
                    <a:pt x="36480" y="26473"/>
                  </a:lnTo>
                  <a:lnTo>
                    <a:pt x="37973" y="19050"/>
                  </a:lnTo>
                  <a:lnTo>
                    <a:pt x="36480" y="11680"/>
                  </a:lnTo>
                  <a:lnTo>
                    <a:pt x="32416" y="5619"/>
                  </a:lnTo>
                  <a:lnTo>
                    <a:pt x="26400" y="1512"/>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7758176" y="2754502"/>
              <a:ext cx="38100" cy="38100"/>
            </a:xfrm>
            <a:custGeom>
              <a:avLst/>
              <a:gdLst/>
              <a:ahLst/>
              <a:cxnLst/>
              <a:rect l="l" t="t" r="r" b="b"/>
              <a:pathLst>
                <a:path w="38100" h="38100">
                  <a:moveTo>
                    <a:pt x="37973" y="19050"/>
                  </a:moveTo>
                  <a:lnTo>
                    <a:pt x="36480" y="26473"/>
                  </a:lnTo>
                  <a:lnTo>
                    <a:pt x="32416" y="32527"/>
                  </a:lnTo>
                  <a:lnTo>
                    <a:pt x="26400" y="36605"/>
                  </a:lnTo>
                  <a:lnTo>
                    <a:pt x="19050" y="38100"/>
                  </a:lnTo>
                  <a:lnTo>
                    <a:pt x="11626" y="36605"/>
                  </a:lnTo>
                  <a:lnTo>
                    <a:pt x="5572" y="32527"/>
                  </a:lnTo>
                  <a:lnTo>
                    <a:pt x="1494" y="26473"/>
                  </a:lnTo>
                  <a:lnTo>
                    <a:pt x="0" y="19050"/>
                  </a:lnTo>
                  <a:lnTo>
                    <a:pt x="1494" y="11680"/>
                  </a:lnTo>
                  <a:lnTo>
                    <a:pt x="5572" y="5619"/>
                  </a:lnTo>
                  <a:lnTo>
                    <a:pt x="11626" y="1512"/>
                  </a:lnTo>
                  <a:lnTo>
                    <a:pt x="19050" y="0"/>
                  </a:lnTo>
                  <a:lnTo>
                    <a:pt x="26400" y="1512"/>
                  </a:lnTo>
                  <a:lnTo>
                    <a:pt x="32416" y="5619"/>
                  </a:lnTo>
                  <a:lnTo>
                    <a:pt x="36480" y="11680"/>
                  </a:lnTo>
                  <a:lnTo>
                    <a:pt x="37973"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3076575" y="2867025"/>
              <a:ext cx="4714875" cy="19050"/>
            </a:xfrm>
            <a:custGeom>
              <a:avLst/>
              <a:gdLst/>
              <a:ahLst/>
              <a:cxnLst/>
              <a:rect l="l" t="t" r="r" b="b"/>
              <a:pathLst>
                <a:path w="4714875" h="19050">
                  <a:moveTo>
                    <a:pt x="0" y="0"/>
                  </a:moveTo>
                  <a:lnTo>
                    <a:pt x="1181100" y="9525"/>
                  </a:lnTo>
                </a:path>
                <a:path w="4714875" h="19050">
                  <a:moveTo>
                    <a:pt x="1181100" y="9525"/>
                  </a:moveTo>
                  <a:lnTo>
                    <a:pt x="2352675" y="0"/>
                  </a:lnTo>
                </a:path>
                <a:path w="4714875" h="19050">
                  <a:moveTo>
                    <a:pt x="2352675" y="0"/>
                  </a:moveTo>
                  <a:lnTo>
                    <a:pt x="3533775" y="19050"/>
                  </a:lnTo>
                </a:path>
                <a:path w="4714875" h="19050">
                  <a:moveTo>
                    <a:pt x="3533775" y="19050"/>
                  </a:moveTo>
                  <a:lnTo>
                    <a:pt x="4714875" y="9525"/>
                  </a:lnTo>
                </a:path>
              </a:pathLst>
            </a:custGeom>
            <a:ln w="22225">
              <a:solidFill>
                <a:srgbClr val="8063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3076575" y="2857500"/>
              <a:ext cx="4714875" cy="38100"/>
            </a:xfrm>
            <a:custGeom>
              <a:avLst/>
              <a:gdLst/>
              <a:ahLst/>
              <a:cxnLst/>
              <a:rect l="l" t="t" r="r" b="b"/>
              <a:pathLst>
                <a:path w="4714875" h="38100">
                  <a:moveTo>
                    <a:pt x="0" y="0"/>
                  </a:moveTo>
                  <a:lnTo>
                    <a:pt x="1181100" y="9525"/>
                  </a:lnTo>
                </a:path>
                <a:path w="4714875" h="38100">
                  <a:moveTo>
                    <a:pt x="1181100" y="19050"/>
                  </a:moveTo>
                  <a:lnTo>
                    <a:pt x="2352675" y="9525"/>
                  </a:lnTo>
                </a:path>
                <a:path w="4714875" h="38100">
                  <a:moveTo>
                    <a:pt x="2352675" y="9525"/>
                  </a:moveTo>
                  <a:lnTo>
                    <a:pt x="3533775" y="28575"/>
                  </a:lnTo>
                </a:path>
                <a:path w="4714875" h="38100">
                  <a:moveTo>
                    <a:pt x="3533775" y="28575"/>
                  </a:moveTo>
                  <a:lnTo>
                    <a:pt x="4714875" y="38100"/>
                  </a:lnTo>
                </a:path>
              </a:pathLst>
            </a:custGeom>
            <a:ln w="22225">
              <a:solidFill>
                <a:srgbClr val="4AACC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aphicFrame>
        <p:nvGraphicFramePr>
          <p:cNvPr id="40" name="object 40"/>
          <p:cNvGraphicFramePr>
            <a:graphicFrameLocks noGrp="1"/>
          </p:cNvGraphicFramePr>
          <p:nvPr/>
        </p:nvGraphicFramePr>
        <p:xfrm>
          <a:off x="838200" y="1228788"/>
          <a:ext cx="7534275" cy="3047365"/>
        </p:xfrm>
        <a:graphic>
          <a:graphicData uri="http://schemas.openxmlformats.org/drawingml/2006/table">
            <a:tbl>
              <a:tblPr firstRow="1" bandRow="1">
                <a:tableStyleId>{2D5ABB26-0587-4C30-8999-92F81FD0307C}</a:tableStyleId>
              </a:tblPr>
              <a:tblGrid>
                <a:gridCol w="1647825">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1181100">
                  <a:extLst>
                    <a:ext uri="{9D8B030D-6E8A-4147-A177-3AD203B41FA5}">
                      <a16:colId xmlns:a16="http://schemas.microsoft.com/office/drawing/2014/main" val="20005"/>
                    </a:ext>
                  </a:extLst>
                </a:gridCol>
              </a:tblGrid>
              <a:tr h="1695450">
                <a:tc rowSpan="2">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lnB w="9525">
                      <a:solidFill>
                        <a:srgbClr val="000000"/>
                      </a:solidFill>
                      <a:prstDash val="solid"/>
                    </a:lnB>
                  </a:tcPr>
                </a:tc>
                <a:tc gridSpan="5">
                  <a:txBody>
                    <a:bodyPr/>
                    <a:lstStyle/>
                    <a:p>
                      <a:pPr marL="421005">
                        <a:lnSpc>
                          <a:spcPts val="1390"/>
                        </a:lnSpc>
                        <a:spcBef>
                          <a:spcPts val="195"/>
                        </a:spcBef>
                      </a:pPr>
                      <a:r>
                        <a:rPr sz="1200" spc="-10" dirty="0">
                          <a:solidFill>
                            <a:srgbClr val="585858"/>
                          </a:solidFill>
                          <a:latin typeface="Century Gothic"/>
                          <a:cs typeface="Century Gothic"/>
                        </a:rPr>
                        <a:t>2,499</a:t>
                      </a:r>
                      <a:endParaRPr sz="1200">
                        <a:latin typeface="Century Gothic"/>
                        <a:cs typeface="Century Gothic"/>
                      </a:endParaRPr>
                    </a:p>
                    <a:p>
                      <a:pPr marR="365125" algn="r">
                        <a:lnSpc>
                          <a:spcPts val="1390"/>
                        </a:lnSpc>
                        <a:tabLst>
                          <a:tab pos="1178560" algn="l"/>
                          <a:tab pos="2356485" algn="l"/>
                          <a:tab pos="3535045" algn="l"/>
                        </a:tabLst>
                      </a:pPr>
                      <a:r>
                        <a:rPr sz="1200" spc="-10" dirty="0">
                          <a:solidFill>
                            <a:srgbClr val="585858"/>
                          </a:solidFill>
                          <a:latin typeface="Century Gothic"/>
                          <a:cs typeface="Century Gothic"/>
                        </a:rPr>
                        <a:t>2,198</a:t>
                      </a:r>
                      <a:r>
                        <a:rPr sz="1200" dirty="0">
                          <a:solidFill>
                            <a:srgbClr val="585858"/>
                          </a:solidFill>
                          <a:latin typeface="Century Gothic"/>
                          <a:cs typeface="Century Gothic"/>
                        </a:rPr>
                        <a:t>	</a:t>
                      </a:r>
                      <a:r>
                        <a:rPr sz="1800" spc="-30" baseline="-25462" dirty="0">
                          <a:solidFill>
                            <a:srgbClr val="585858"/>
                          </a:solidFill>
                          <a:latin typeface="Century Gothic"/>
                          <a:cs typeface="Century Gothic"/>
                        </a:rPr>
                        <a:t>2,077</a:t>
                      </a:r>
                      <a:r>
                        <a:rPr sz="1800" baseline="-25462" dirty="0">
                          <a:solidFill>
                            <a:srgbClr val="585858"/>
                          </a:solidFill>
                          <a:latin typeface="Century Gothic"/>
                          <a:cs typeface="Century Gothic"/>
                        </a:rPr>
                        <a:t>	</a:t>
                      </a:r>
                      <a:r>
                        <a:rPr sz="1800" spc="-30" baseline="-46296" dirty="0">
                          <a:solidFill>
                            <a:srgbClr val="585858"/>
                          </a:solidFill>
                          <a:latin typeface="Century Gothic"/>
                          <a:cs typeface="Century Gothic"/>
                        </a:rPr>
                        <a:t>1,971</a:t>
                      </a:r>
                      <a:r>
                        <a:rPr sz="1800" baseline="-46296" dirty="0">
                          <a:solidFill>
                            <a:srgbClr val="585858"/>
                          </a:solidFill>
                          <a:latin typeface="Century Gothic"/>
                          <a:cs typeface="Century Gothic"/>
                        </a:rPr>
                        <a:t>	</a:t>
                      </a:r>
                      <a:r>
                        <a:rPr sz="1800" spc="-15" baseline="-60185" dirty="0">
                          <a:solidFill>
                            <a:srgbClr val="585858"/>
                          </a:solidFill>
                          <a:latin typeface="Century Gothic"/>
                          <a:cs typeface="Century Gothic"/>
                        </a:rPr>
                        <a:t>1,909</a:t>
                      </a:r>
                      <a:endParaRPr sz="1800" baseline="-60185">
                        <a:latin typeface="Century Gothic"/>
                        <a:cs typeface="Century Gothic"/>
                      </a:endParaRPr>
                    </a:p>
                    <a:p>
                      <a:pPr>
                        <a:lnSpc>
                          <a:spcPct val="100000"/>
                        </a:lnSpc>
                      </a:pPr>
                      <a:endParaRPr sz="1200">
                        <a:latin typeface="Times New Roman"/>
                        <a:cs typeface="Times New Roman"/>
                      </a:endParaRPr>
                    </a:p>
                    <a:p>
                      <a:pPr>
                        <a:lnSpc>
                          <a:spcPct val="100000"/>
                        </a:lnSpc>
                        <a:spcBef>
                          <a:spcPts val="780"/>
                        </a:spcBef>
                      </a:pPr>
                      <a:endParaRPr sz="1200">
                        <a:latin typeface="Times New Roman"/>
                        <a:cs typeface="Times New Roman"/>
                      </a:endParaRPr>
                    </a:p>
                    <a:p>
                      <a:pPr marL="421005">
                        <a:lnSpc>
                          <a:spcPts val="1350"/>
                        </a:lnSpc>
                        <a:tabLst>
                          <a:tab pos="1598930" algn="l"/>
                        </a:tabLst>
                      </a:pPr>
                      <a:r>
                        <a:rPr sz="1200" spc="-10" dirty="0">
                          <a:solidFill>
                            <a:srgbClr val="585858"/>
                          </a:solidFill>
                          <a:latin typeface="Century Gothic"/>
                          <a:cs typeface="Century Gothic"/>
                        </a:rPr>
                        <a:t>1,078</a:t>
                      </a:r>
                      <a:r>
                        <a:rPr sz="1200" dirty="0">
                          <a:solidFill>
                            <a:srgbClr val="585858"/>
                          </a:solidFill>
                          <a:latin typeface="Century Gothic"/>
                          <a:cs typeface="Century Gothic"/>
                        </a:rPr>
                        <a:t>	</a:t>
                      </a:r>
                      <a:r>
                        <a:rPr sz="1800" spc="-30" baseline="-13888" dirty="0">
                          <a:solidFill>
                            <a:srgbClr val="585858"/>
                          </a:solidFill>
                          <a:latin typeface="Century Gothic"/>
                          <a:cs typeface="Century Gothic"/>
                        </a:rPr>
                        <a:t>1,010</a:t>
                      </a:r>
                      <a:endParaRPr sz="1800" baseline="-13888">
                        <a:latin typeface="Century Gothic"/>
                        <a:cs typeface="Century Gothic"/>
                      </a:endParaRPr>
                    </a:p>
                    <a:p>
                      <a:pPr marR="422275" algn="r">
                        <a:lnSpc>
                          <a:spcPts val="1350"/>
                        </a:lnSpc>
                        <a:tabLst>
                          <a:tab pos="1177925" algn="l"/>
                          <a:tab pos="2356485" algn="l"/>
                        </a:tabLst>
                      </a:pPr>
                      <a:r>
                        <a:rPr sz="1200" spc="-25" dirty="0">
                          <a:solidFill>
                            <a:srgbClr val="585858"/>
                          </a:solidFill>
                          <a:latin typeface="Century Gothic"/>
                          <a:cs typeface="Century Gothic"/>
                        </a:rPr>
                        <a:t>795</a:t>
                      </a:r>
                      <a:r>
                        <a:rPr sz="1200" dirty="0">
                          <a:solidFill>
                            <a:srgbClr val="585858"/>
                          </a:solidFill>
                          <a:latin typeface="Century Gothic"/>
                          <a:cs typeface="Century Gothic"/>
                        </a:rPr>
                        <a:t>	</a:t>
                      </a:r>
                      <a:r>
                        <a:rPr sz="1800" spc="-37" baseline="-34722" dirty="0">
                          <a:solidFill>
                            <a:srgbClr val="585858"/>
                          </a:solidFill>
                          <a:latin typeface="Century Gothic"/>
                          <a:cs typeface="Century Gothic"/>
                        </a:rPr>
                        <a:t>632</a:t>
                      </a:r>
                      <a:r>
                        <a:rPr sz="1800" baseline="-34722" dirty="0">
                          <a:solidFill>
                            <a:srgbClr val="585858"/>
                          </a:solidFill>
                          <a:latin typeface="Century Gothic"/>
                          <a:cs typeface="Century Gothic"/>
                        </a:rPr>
                        <a:t>	</a:t>
                      </a:r>
                      <a:r>
                        <a:rPr sz="1800" spc="-37" baseline="-50925" dirty="0">
                          <a:solidFill>
                            <a:srgbClr val="585858"/>
                          </a:solidFill>
                          <a:latin typeface="Century Gothic"/>
                          <a:cs typeface="Century Gothic"/>
                        </a:rPr>
                        <a:t>547</a:t>
                      </a:r>
                      <a:endParaRPr sz="1800" baseline="-50925">
                        <a:latin typeface="Century Gothic"/>
                        <a:cs typeface="Century Gothic"/>
                      </a:endParaRPr>
                    </a:p>
                    <a:p>
                      <a:pPr marL="483870">
                        <a:lnSpc>
                          <a:spcPct val="100000"/>
                        </a:lnSpc>
                        <a:spcBef>
                          <a:spcPts val="1005"/>
                        </a:spcBef>
                        <a:tabLst>
                          <a:tab pos="1662430" algn="l"/>
                          <a:tab pos="2840990" algn="l"/>
                          <a:tab pos="4019550" algn="l"/>
                          <a:tab pos="5198110" algn="l"/>
                        </a:tabLst>
                      </a:pPr>
                      <a:r>
                        <a:rPr sz="1800" spc="-37" baseline="27777" dirty="0">
                          <a:solidFill>
                            <a:srgbClr val="585858"/>
                          </a:solidFill>
                          <a:latin typeface="Century Gothic"/>
                          <a:cs typeface="Century Gothic"/>
                        </a:rPr>
                        <a:t>382</a:t>
                      </a:r>
                      <a:r>
                        <a:rPr sz="1800" baseline="27777" dirty="0">
                          <a:solidFill>
                            <a:srgbClr val="585858"/>
                          </a:solidFill>
                          <a:latin typeface="Century Gothic"/>
                          <a:cs typeface="Century Gothic"/>
                        </a:rPr>
                        <a:t>	</a:t>
                      </a:r>
                      <a:r>
                        <a:rPr sz="1800" spc="-37" baseline="11574" dirty="0">
                          <a:solidFill>
                            <a:srgbClr val="585858"/>
                          </a:solidFill>
                          <a:latin typeface="Century Gothic"/>
                          <a:cs typeface="Century Gothic"/>
                        </a:rPr>
                        <a:t>299</a:t>
                      </a:r>
                      <a:r>
                        <a:rPr sz="1800" baseline="11574" dirty="0">
                          <a:solidFill>
                            <a:srgbClr val="585858"/>
                          </a:solidFill>
                          <a:latin typeface="Century Gothic"/>
                          <a:cs typeface="Century Gothic"/>
                        </a:rPr>
                        <a:t>	</a:t>
                      </a:r>
                      <a:r>
                        <a:rPr sz="1800" spc="-37" baseline="4629" dirty="0">
                          <a:solidFill>
                            <a:srgbClr val="585858"/>
                          </a:solidFill>
                          <a:latin typeface="Century Gothic"/>
                          <a:cs typeface="Century Gothic"/>
                        </a:rPr>
                        <a:t>269</a:t>
                      </a:r>
                      <a:r>
                        <a:rPr sz="1800" baseline="4629" dirty="0">
                          <a:solidFill>
                            <a:srgbClr val="585858"/>
                          </a:solidFill>
                          <a:latin typeface="Century Gothic"/>
                          <a:cs typeface="Century Gothic"/>
                        </a:rPr>
                        <a:t>	</a:t>
                      </a:r>
                      <a:r>
                        <a:rPr sz="1800" spc="-37" baseline="2314" dirty="0">
                          <a:solidFill>
                            <a:srgbClr val="585858"/>
                          </a:solidFill>
                          <a:latin typeface="Century Gothic"/>
                          <a:cs typeface="Century Gothic"/>
                        </a:rPr>
                        <a:t>253</a:t>
                      </a:r>
                      <a:r>
                        <a:rPr sz="1800" baseline="2314" dirty="0">
                          <a:solidFill>
                            <a:srgbClr val="585858"/>
                          </a:solidFill>
                          <a:latin typeface="Century Gothic"/>
                          <a:cs typeface="Century Gothic"/>
                        </a:rPr>
                        <a:t>	</a:t>
                      </a:r>
                      <a:r>
                        <a:rPr sz="1200" spc="-25" dirty="0">
                          <a:solidFill>
                            <a:srgbClr val="585858"/>
                          </a:solidFill>
                          <a:latin typeface="Century Gothic"/>
                          <a:cs typeface="Century Gothic"/>
                        </a:rPr>
                        <a:t>245</a:t>
                      </a:r>
                      <a:endParaRPr sz="1200">
                        <a:latin typeface="Century Gothic"/>
                        <a:cs typeface="Century Gothic"/>
                      </a:endParaRPr>
                    </a:p>
                  </a:txBody>
                  <a:tcPr marL="0" marR="0" marT="247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600">
                <a:tc vMerge="1">
                  <a:txBody>
                    <a:bodyPr/>
                    <a:lstStyle/>
                    <a:p>
                      <a:endParaRPr/>
                    </a:p>
                  </a:txBody>
                  <a:tcPr marL="0" marR="0" marT="0" marB="0">
                    <a:lnR w="9525">
                      <a:solidFill>
                        <a:srgbClr val="000000"/>
                      </a:solidFill>
                      <a:prstDash val="solid"/>
                    </a:lnR>
                    <a:lnB w="9525">
                      <a:solidFill>
                        <a:srgbClr val="000000"/>
                      </a:solidFill>
                      <a:prstDash val="solid"/>
                    </a:lnB>
                  </a:tcPr>
                </a:tc>
                <a:tc>
                  <a:txBody>
                    <a:bodyPr/>
                    <a:lstStyle/>
                    <a:p>
                      <a:pPr marL="13335" algn="ctr">
                        <a:lnSpc>
                          <a:spcPct val="100000"/>
                        </a:lnSpc>
                        <a:spcBef>
                          <a:spcPts val="175"/>
                        </a:spcBef>
                      </a:pPr>
                      <a:r>
                        <a:rPr sz="1200" spc="-20" dirty="0">
                          <a:solidFill>
                            <a:srgbClr val="585858"/>
                          </a:solidFill>
                          <a:latin typeface="Century Gothic"/>
                          <a:cs typeface="Century Gothic"/>
                        </a:rPr>
                        <a:t>2019</a:t>
                      </a:r>
                      <a:endParaRPr sz="1200">
                        <a:latin typeface="Century Gothic"/>
                        <a:cs typeface="Century Gothic"/>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7145" algn="ctr">
                        <a:lnSpc>
                          <a:spcPct val="100000"/>
                        </a:lnSpc>
                        <a:spcBef>
                          <a:spcPts val="175"/>
                        </a:spcBef>
                      </a:pPr>
                      <a:r>
                        <a:rPr sz="1200" spc="-20" dirty="0">
                          <a:solidFill>
                            <a:srgbClr val="585858"/>
                          </a:solidFill>
                          <a:latin typeface="Century Gothic"/>
                          <a:cs typeface="Century Gothic"/>
                        </a:rPr>
                        <a:t>2020</a:t>
                      </a:r>
                      <a:endParaRPr sz="1200">
                        <a:latin typeface="Century Gothic"/>
                        <a:cs typeface="Century Gothic"/>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gn="ctr">
                        <a:lnSpc>
                          <a:spcPct val="100000"/>
                        </a:lnSpc>
                        <a:spcBef>
                          <a:spcPts val="175"/>
                        </a:spcBef>
                      </a:pPr>
                      <a:r>
                        <a:rPr sz="1200" spc="-20" dirty="0">
                          <a:solidFill>
                            <a:srgbClr val="585858"/>
                          </a:solidFill>
                          <a:latin typeface="Century Gothic"/>
                          <a:cs typeface="Century Gothic"/>
                        </a:rPr>
                        <a:t>2021</a:t>
                      </a:r>
                      <a:endParaRPr sz="1200">
                        <a:latin typeface="Century Gothic"/>
                        <a:cs typeface="Century Gothic"/>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6510" algn="ctr">
                        <a:lnSpc>
                          <a:spcPct val="100000"/>
                        </a:lnSpc>
                        <a:spcBef>
                          <a:spcPts val="175"/>
                        </a:spcBef>
                      </a:pPr>
                      <a:r>
                        <a:rPr sz="1200" spc="-20" dirty="0">
                          <a:solidFill>
                            <a:srgbClr val="585858"/>
                          </a:solidFill>
                          <a:latin typeface="Century Gothic"/>
                          <a:cs typeface="Century Gothic"/>
                        </a:rPr>
                        <a:t>2022</a:t>
                      </a:r>
                      <a:endParaRPr sz="1200">
                        <a:latin typeface="Century Gothic"/>
                        <a:cs typeface="Century Gothic"/>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0955" algn="ctr">
                        <a:lnSpc>
                          <a:spcPct val="100000"/>
                        </a:lnSpc>
                        <a:spcBef>
                          <a:spcPts val="175"/>
                        </a:spcBef>
                      </a:pPr>
                      <a:r>
                        <a:rPr sz="1200" spc="-20" dirty="0">
                          <a:solidFill>
                            <a:srgbClr val="585858"/>
                          </a:solidFill>
                          <a:latin typeface="Century Gothic"/>
                          <a:cs typeface="Century Gothic"/>
                        </a:rPr>
                        <a:t>2023</a:t>
                      </a:r>
                      <a:endParaRPr sz="1200">
                        <a:latin typeface="Century Gothic"/>
                        <a:cs typeface="Century Gothic"/>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28600">
                <a:tc>
                  <a:txBody>
                    <a:bodyPr/>
                    <a:lstStyle/>
                    <a:p>
                      <a:pPr marL="311785">
                        <a:lnSpc>
                          <a:spcPct val="100000"/>
                        </a:lnSpc>
                        <a:spcBef>
                          <a:spcPts val="145"/>
                        </a:spcBef>
                      </a:pPr>
                      <a:r>
                        <a:rPr sz="1200" spc="-10" dirty="0">
                          <a:solidFill>
                            <a:srgbClr val="585858"/>
                          </a:solidFill>
                          <a:latin typeface="Century Gothic"/>
                          <a:cs typeface="Century Gothic"/>
                        </a:rPr>
                        <a:t>White</a:t>
                      </a:r>
                      <a:endParaRPr sz="1200">
                        <a:latin typeface="Century Gothic"/>
                        <a:cs typeface="Century Gothic"/>
                      </a:endParaRPr>
                    </a:p>
                  </a:txBody>
                  <a:tcPr marL="0" marR="0" marT="184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985" algn="ctr">
                        <a:lnSpc>
                          <a:spcPct val="100000"/>
                        </a:lnSpc>
                        <a:spcBef>
                          <a:spcPts val="170"/>
                        </a:spcBef>
                      </a:pPr>
                      <a:r>
                        <a:rPr sz="1200" spc="-10" dirty="0">
                          <a:solidFill>
                            <a:srgbClr val="585858"/>
                          </a:solidFill>
                          <a:latin typeface="Century Gothic"/>
                          <a:cs typeface="Century Gothic"/>
                        </a:rPr>
                        <a:t>1,078</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170"/>
                        </a:spcBef>
                      </a:pPr>
                      <a:r>
                        <a:rPr sz="1200" spc="-10" dirty="0">
                          <a:solidFill>
                            <a:srgbClr val="585858"/>
                          </a:solidFill>
                          <a:latin typeface="Century Gothic"/>
                          <a:cs typeface="Century Gothic"/>
                        </a:rPr>
                        <a:t>1,010</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170"/>
                        </a:spcBef>
                      </a:pPr>
                      <a:r>
                        <a:rPr sz="1200" spc="-25" dirty="0">
                          <a:solidFill>
                            <a:srgbClr val="585858"/>
                          </a:solidFill>
                          <a:latin typeface="Century Gothic"/>
                          <a:cs typeface="Century Gothic"/>
                        </a:rPr>
                        <a:t>795</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240" algn="ctr">
                        <a:lnSpc>
                          <a:spcPct val="100000"/>
                        </a:lnSpc>
                        <a:spcBef>
                          <a:spcPts val="170"/>
                        </a:spcBef>
                      </a:pPr>
                      <a:r>
                        <a:rPr sz="1200" spc="-25" dirty="0">
                          <a:solidFill>
                            <a:srgbClr val="585858"/>
                          </a:solidFill>
                          <a:latin typeface="Century Gothic"/>
                          <a:cs typeface="Century Gothic"/>
                        </a:rPr>
                        <a:t>632</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9685" algn="ctr">
                        <a:lnSpc>
                          <a:spcPct val="100000"/>
                        </a:lnSpc>
                        <a:spcBef>
                          <a:spcPts val="170"/>
                        </a:spcBef>
                      </a:pPr>
                      <a:r>
                        <a:rPr sz="1200" spc="-25" dirty="0">
                          <a:solidFill>
                            <a:srgbClr val="585858"/>
                          </a:solidFill>
                          <a:latin typeface="Century Gothic"/>
                          <a:cs typeface="Century Gothic"/>
                        </a:rPr>
                        <a:t>547</a:t>
                      </a:r>
                      <a:endParaRPr sz="1200">
                        <a:latin typeface="Century Gothic"/>
                        <a:cs typeface="Century Gothic"/>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19075">
                <a:tc>
                  <a:txBody>
                    <a:bodyPr/>
                    <a:lstStyle/>
                    <a:p>
                      <a:pPr marL="311785">
                        <a:lnSpc>
                          <a:spcPct val="100000"/>
                        </a:lnSpc>
                        <a:spcBef>
                          <a:spcPts val="120"/>
                        </a:spcBef>
                      </a:pPr>
                      <a:r>
                        <a:rPr sz="1200" dirty="0">
                          <a:solidFill>
                            <a:srgbClr val="585858"/>
                          </a:solidFill>
                          <a:latin typeface="Century Gothic"/>
                          <a:cs typeface="Century Gothic"/>
                        </a:rPr>
                        <a:t>African</a:t>
                      </a:r>
                      <a:r>
                        <a:rPr sz="1200" spc="-75" dirty="0">
                          <a:solidFill>
                            <a:srgbClr val="585858"/>
                          </a:solidFill>
                          <a:latin typeface="Century Gothic"/>
                          <a:cs typeface="Century Gothic"/>
                        </a:rPr>
                        <a:t> </a:t>
                      </a:r>
                      <a:r>
                        <a:rPr sz="1200" spc="-10" dirty="0">
                          <a:solidFill>
                            <a:srgbClr val="585858"/>
                          </a:solidFill>
                          <a:latin typeface="Century Gothic"/>
                          <a:cs typeface="Century Gothic"/>
                        </a:rPr>
                        <a:t>American</a:t>
                      </a:r>
                      <a:endParaRPr sz="1200">
                        <a:latin typeface="Century Gothic"/>
                        <a:cs typeface="Century Gothic"/>
                      </a:endParaRPr>
                    </a:p>
                  </a:txBody>
                  <a:tcPr marL="0" marR="0" marT="152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140"/>
                        </a:spcBef>
                      </a:pPr>
                      <a:r>
                        <a:rPr sz="1200" spc="-25" dirty="0">
                          <a:solidFill>
                            <a:srgbClr val="585858"/>
                          </a:solidFill>
                          <a:latin typeface="Century Gothic"/>
                          <a:cs typeface="Century Gothic"/>
                        </a:rPr>
                        <a:t>382</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gn="ctr">
                        <a:lnSpc>
                          <a:spcPct val="100000"/>
                        </a:lnSpc>
                        <a:spcBef>
                          <a:spcPts val="140"/>
                        </a:spcBef>
                      </a:pPr>
                      <a:r>
                        <a:rPr sz="1200" spc="-25" dirty="0">
                          <a:solidFill>
                            <a:srgbClr val="585858"/>
                          </a:solidFill>
                          <a:latin typeface="Century Gothic"/>
                          <a:cs typeface="Century Gothic"/>
                        </a:rPr>
                        <a:t>299</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140"/>
                        </a:spcBef>
                      </a:pPr>
                      <a:r>
                        <a:rPr sz="1200" spc="-25" dirty="0">
                          <a:solidFill>
                            <a:srgbClr val="585858"/>
                          </a:solidFill>
                          <a:latin typeface="Century Gothic"/>
                          <a:cs typeface="Century Gothic"/>
                        </a:rPr>
                        <a:t>269</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240" algn="ctr">
                        <a:lnSpc>
                          <a:spcPct val="100000"/>
                        </a:lnSpc>
                        <a:spcBef>
                          <a:spcPts val="140"/>
                        </a:spcBef>
                      </a:pPr>
                      <a:r>
                        <a:rPr sz="1200" spc="-25" dirty="0">
                          <a:solidFill>
                            <a:srgbClr val="585858"/>
                          </a:solidFill>
                          <a:latin typeface="Century Gothic"/>
                          <a:cs typeface="Century Gothic"/>
                        </a:rPr>
                        <a:t>253</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9685" algn="ctr">
                        <a:lnSpc>
                          <a:spcPct val="100000"/>
                        </a:lnSpc>
                        <a:spcBef>
                          <a:spcPts val="140"/>
                        </a:spcBef>
                      </a:pPr>
                      <a:r>
                        <a:rPr sz="1200" spc="-25" dirty="0">
                          <a:solidFill>
                            <a:srgbClr val="585858"/>
                          </a:solidFill>
                          <a:latin typeface="Century Gothic"/>
                          <a:cs typeface="Century Gothic"/>
                        </a:rPr>
                        <a:t>245</a:t>
                      </a:r>
                      <a:endParaRPr sz="1200">
                        <a:latin typeface="Century Gothic"/>
                        <a:cs typeface="Century Gothic"/>
                      </a:endParaRPr>
                    </a:p>
                  </a:txBody>
                  <a:tcPr marL="0" marR="0" marT="177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28600">
                <a:tc>
                  <a:txBody>
                    <a:bodyPr/>
                    <a:lstStyle/>
                    <a:p>
                      <a:pPr marL="311785">
                        <a:lnSpc>
                          <a:spcPct val="100000"/>
                        </a:lnSpc>
                        <a:spcBef>
                          <a:spcPts val="165"/>
                        </a:spcBef>
                      </a:pPr>
                      <a:r>
                        <a:rPr sz="1200" spc="-10" dirty="0">
                          <a:solidFill>
                            <a:srgbClr val="585858"/>
                          </a:solidFill>
                          <a:latin typeface="Century Gothic"/>
                          <a:cs typeface="Century Gothic"/>
                        </a:rPr>
                        <a:t>Hispanic</a:t>
                      </a:r>
                      <a:endParaRPr sz="1200">
                        <a:latin typeface="Century Gothic"/>
                        <a:cs typeface="Century Gothic"/>
                      </a:endParaRPr>
                    </a:p>
                  </a:txBody>
                  <a:tcPr marL="0" marR="0" marT="209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985" algn="ctr">
                        <a:lnSpc>
                          <a:spcPct val="100000"/>
                        </a:lnSpc>
                        <a:spcBef>
                          <a:spcPts val="190"/>
                        </a:spcBef>
                      </a:pPr>
                      <a:r>
                        <a:rPr sz="1200" spc="-10" dirty="0">
                          <a:solidFill>
                            <a:srgbClr val="585858"/>
                          </a:solidFill>
                          <a:latin typeface="Century Gothic"/>
                          <a:cs typeface="Century Gothic"/>
                        </a:rPr>
                        <a:t>2,499</a:t>
                      </a:r>
                      <a:endParaRPr sz="1200">
                        <a:latin typeface="Century Gothic"/>
                        <a:cs typeface="Century Gothic"/>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190"/>
                        </a:spcBef>
                      </a:pPr>
                      <a:r>
                        <a:rPr sz="1200" spc="-10" dirty="0">
                          <a:solidFill>
                            <a:srgbClr val="585858"/>
                          </a:solidFill>
                          <a:latin typeface="Century Gothic"/>
                          <a:cs typeface="Century Gothic"/>
                        </a:rPr>
                        <a:t>2,198</a:t>
                      </a:r>
                      <a:endParaRPr sz="1200">
                        <a:latin typeface="Century Gothic"/>
                        <a:cs typeface="Century Gothic"/>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350" algn="ctr">
                        <a:lnSpc>
                          <a:spcPct val="100000"/>
                        </a:lnSpc>
                        <a:spcBef>
                          <a:spcPts val="190"/>
                        </a:spcBef>
                      </a:pPr>
                      <a:r>
                        <a:rPr sz="1200" spc="-10" dirty="0">
                          <a:solidFill>
                            <a:srgbClr val="585858"/>
                          </a:solidFill>
                          <a:latin typeface="Century Gothic"/>
                          <a:cs typeface="Century Gothic"/>
                        </a:rPr>
                        <a:t>2,077</a:t>
                      </a:r>
                      <a:endParaRPr sz="1200">
                        <a:latin typeface="Century Gothic"/>
                        <a:cs typeface="Century Gothic"/>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190"/>
                        </a:spcBef>
                      </a:pPr>
                      <a:r>
                        <a:rPr sz="1200" spc="-10" dirty="0">
                          <a:solidFill>
                            <a:srgbClr val="585858"/>
                          </a:solidFill>
                          <a:latin typeface="Century Gothic"/>
                          <a:cs typeface="Century Gothic"/>
                        </a:rPr>
                        <a:t>1,971</a:t>
                      </a:r>
                      <a:endParaRPr sz="1200">
                        <a:latin typeface="Century Gothic"/>
                        <a:cs typeface="Century Gothic"/>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gn="ctr">
                        <a:lnSpc>
                          <a:spcPct val="100000"/>
                        </a:lnSpc>
                        <a:spcBef>
                          <a:spcPts val="190"/>
                        </a:spcBef>
                      </a:pPr>
                      <a:r>
                        <a:rPr sz="1200" spc="-10" dirty="0">
                          <a:solidFill>
                            <a:srgbClr val="585858"/>
                          </a:solidFill>
                          <a:latin typeface="Century Gothic"/>
                          <a:cs typeface="Century Gothic"/>
                        </a:rPr>
                        <a:t>1,909</a:t>
                      </a:r>
                      <a:endParaRPr sz="1200">
                        <a:latin typeface="Century Gothic"/>
                        <a:cs typeface="Century Gothic"/>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218440">
                <a:tc>
                  <a:txBody>
                    <a:bodyPr/>
                    <a:lstStyle/>
                    <a:p>
                      <a:pPr marL="311785">
                        <a:lnSpc>
                          <a:spcPct val="100000"/>
                        </a:lnSpc>
                        <a:spcBef>
                          <a:spcPts val="135"/>
                        </a:spcBef>
                      </a:pPr>
                      <a:r>
                        <a:rPr sz="1200" spc="-10" dirty="0">
                          <a:solidFill>
                            <a:srgbClr val="585858"/>
                          </a:solidFill>
                          <a:latin typeface="Century Gothic"/>
                          <a:cs typeface="Century Gothic"/>
                        </a:rPr>
                        <a:t>Asian</a:t>
                      </a:r>
                      <a:endParaRPr sz="1200">
                        <a:latin typeface="Century Gothic"/>
                        <a:cs typeface="Century Gothic"/>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160"/>
                        </a:spcBef>
                      </a:pPr>
                      <a:r>
                        <a:rPr sz="1200" spc="-25" dirty="0">
                          <a:solidFill>
                            <a:srgbClr val="585858"/>
                          </a:solidFill>
                          <a:latin typeface="Century Gothic"/>
                          <a:cs typeface="Century Gothic"/>
                        </a:rPr>
                        <a:t>115</a:t>
                      </a:r>
                      <a:endParaRPr sz="1200">
                        <a:latin typeface="Century Gothic"/>
                        <a:cs typeface="Century Gothic"/>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gn="ctr">
                        <a:lnSpc>
                          <a:spcPct val="100000"/>
                        </a:lnSpc>
                        <a:spcBef>
                          <a:spcPts val="160"/>
                        </a:spcBef>
                      </a:pPr>
                      <a:r>
                        <a:rPr sz="1200" spc="-25" dirty="0">
                          <a:solidFill>
                            <a:srgbClr val="585858"/>
                          </a:solidFill>
                          <a:latin typeface="Century Gothic"/>
                          <a:cs typeface="Century Gothic"/>
                        </a:rPr>
                        <a:t>112</a:t>
                      </a:r>
                      <a:endParaRPr sz="1200">
                        <a:latin typeface="Century Gothic"/>
                        <a:cs typeface="Century Gothic"/>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160"/>
                        </a:spcBef>
                      </a:pPr>
                      <a:r>
                        <a:rPr sz="1200" spc="-25" dirty="0">
                          <a:solidFill>
                            <a:srgbClr val="585858"/>
                          </a:solidFill>
                          <a:latin typeface="Century Gothic"/>
                          <a:cs typeface="Century Gothic"/>
                        </a:rPr>
                        <a:t>116</a:t>
                      </a:r>
                      <a:endParaRPr sz="1200">
                        <a:latin typeface="Century Gothic"/>
                        <a:cs typeface="Century Gothic"/>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4604" algn="ctr">
                        <a:lnSpc>
                          <a:spcPct val="100000"/>
                        </a:lnSpc>
                        <a:spcBef>
                          <a:spcPts val="160"/>
                        </a:spcBef>
                      </a:pPr>
                      <a:r>
                        <a:rPr sz="1200" spc="-25" dirty="0">
                          <a:solidFill>
                            <a:srgbClr val="585858"/>
                          </a:solidFill>
                          <a:latin typeface="Century Gothic"/>
                          <a:cs typeface="Century Gothic"/>
                        </a:rPr>
                        <a:t>81</a:t>
                      </a:r>
                      <a:endParaRPr sz="1200">
                        <a:latin typeface="Century Gothic"/>
                        <a:cs typeface="Century Gothic"/>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9050" algn="ctr">
                        <a:lnSpc>
                          <a:spcPct val="100000"/>
                        </a:lnSpc>
                        <a:spcBef>
                          <a:spcPts val="160"/>
                        </a:spcBef>
                      </a:pPr>
                      <a:r>
                        <a:rPr sz="1200" spc="-25" dirty="0">
                          <a:solidFill>
                            <a:srgbClr val="585858"/>
                          </a:solidFill>
                          <a:latin typeface="Century Gothic"/>
                          <a:cs typeface="Century Gothic"/>
                        </a:rPr>
                        <a:t>96</a:t>
                      </a:r>
                      <a:endParaRPr sz="1200">
                        <a:latin typeface="Century Gothic"/>
                        <a:cs typeface="Century Gothic"/>
                      </a:endParaRPr>
                    </a:p>
                  </a:txBody>
                  <a:tcPr marL="0" marR="0" marT="2032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228600">
                <a:tc>
                  <a:txBody>
                    <a:bodyPr/>
                    <a:lstStyle/>
                    <a:p>
                      <a:pPr marL="311785">
                        <a:lnSpc>
                          <a:spcPct val="100000"/>
                        </a:lnSpc>
                        <a:spcBef>
                          <a:spcPts val="180"/>
                        </a:spcBef>
                      </a:pPr>
                      <a:r>
                        <a:rPr sz="1200" spc="-10" dirty="0">
                          <a:solidFill>
                            <a:srgbClr val="585858"/>
                          </a:solidFill>
                          <a:latin typeface="Century Gothic"/>
                          <a:cs typeface="Century Gothic"/>
                        </a:rPr>
                        <a:t>Other</a:t>
                      </a:r>
                      <a:endParaRPr sz="1200">
                        <a:latin typeface="Century Gothic"/>
                        <a:cs typeface="Century Gothic"/>
                      </a:endParaRPr>
                    </a:p>
                  </a:txBody>
                  <a:tcPr marL="0" marR="0" marT="228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1430" algn="ctr">
                        <a:lnSpc>
                          <a:spcPct val="100000"/>
                        </a:lnSpc>
                        <a:spcBef>
                          <a:spcPts val="204"/>
                        </a:spcBef>
                      </a:pPr>
                      <a:r>
                        <a:rPr sz="1200" spc="-25" dirty="0">
                          <a:solidFill>
                            <a:srgbClr val="585858"/>
                          </a:solidFill>
                          <a:latin typeface="Century Gothic"/>
                          <a:cs typeface="Century Gothic"/>
                        </a:rPr>
                        <a:t>128</a:t>
                      </a:r>
                      <a:endParaRPr sz="1200">
                        <a:latin typeface="Century Gothic"/>
                        <a:cs typeface="Century Gothic"/>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75" algn="ctr">
                        <a:lnSpc>
                          <a:spcPct val="100000"/>
                        </a:lnSpc>
                        <a:spcBef>
                          <a:spcPts val="204"/>
                        </a:spcBef>
                      </a:pPr>
                      <a:r>
                        <a:rPr sz="1200" spc="-25" dirty="0">
                          <a:solidFill>
                            <a:srgbClr val="585858"/>
                          </a:solidFill>
                          <a:latin typeface="Century Gothic"/>
                          <a:cs typeface="Century Gothic"/>
                        </a:rPr>
                        <a:t>107</a:t>
                      </a:r>
                      <a:endParaRPr sz="1200">
                        <a:latin typeface="Century Gothic"/>
                        <a:cs typeface="Century Gothic"/>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795" algn="ctr">
                        <a:lnSpc>
                          <a:spcPct val="100000"/>
                        </a:lnSpc>
                        <a:spcBef>
                          <a:spcPts val="204"/>
                        </a:spcBef>
                      </a:pPr>
                      <a:r>
                        <a:rPr sz="1200" spc="-25" dirty="0">
                          <a:solidFill>
                            <a:srgbClr val="585858"/>
                          </a:solidFill>
                          <a:latin typeface="Century Gothic"/>
                          <a:cs typeface="Century Gothic"/>
                        </a:rPr>
                        <a:t>112</a:t>
                      </a:r>
                      <a:endParaRPr sz="1200">
                        <a:latin typeface="Century Gothic"/>
                        <a:cs typeface="Century Gothic"/>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4604" algn="ctr">
                        <a:lnSpc>
                          <a:spcPct val="100000"/>
                        </a:lnSpc>
                        <a:spcBef>
                          <a:spcPts val="204"/>
                        </a:spcBef>
                      </a:pPr>
                      <a:r>
                        <a:rPr sz="1200" spc="-25" dirty="0">
                          <a:solidFill>
                            <a:srgbClr val="585858"/>
                          </a:solidFill>
                          <a:latin typeface="Century Gothic"/>
                          <a:cs typeface="Century Gothic"/>
                        </a:rPr>
                        <a:t>79</a:t>
                      </a:r>
                      <a:endParaRPr sz="1200">
                        <a:latin typeface="Century Gothic"/>
                        <a:cs typeface="Century Gothic"/>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9050" algn="ctr">
                        <a:lnSpc>
                          <a:spcPct val="100000"/>
                        </a:lnSpc>
                        <a:spcBef>
                          <a:spcPts val="204"/>
                        </a:spcBef>
                      </a:pPr>
                      <a:r>
                        <a:rPr sz="1200" spc="-25" dirty="0">
                          <a:solidFill>
                            <a:srgbClr val="585858"/>
                          </a:solidFill>
                          <a:latin typeface="Century Gothic"/>
                          <a:cs typeface="Century Gothic"/>
                        </a:rPr>
                        <a:t>75</a:t>
                      </a:r>
                      <a:endParaRPr sz="1200">
                        <a:latin typeface="Century Gothic"/>
                        <a:cs typeface="Century Gothic"/>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grpSp>
        <p:nvGrpSpPr>
          <p:cNvPr id="41" name="object 41"/>
          <p:cNvGrpSpPr/>
          <p:nvPr/>
        </p:nvGrpSpPr>
        <p:grpSpPr>
          <a:xfrm>
            <a:off x="885825" y="3243262"/>
            <a:ext cx="238125" cy="47625"/>
            <a:chOff x="885825" y="3243262"/>
            <a:chExt cx="238125" cy="47625"/>
          </a:xfrm>
        </p:grpSpPr>
        <p:sp>
          <p:nvSpPr>
            <p:cNvPr id="42" name="object 42"/>
            <p:cNvSpPr/>
            <p:nvPr/>
          </p:nvSpPr>
          <p:spPr>
            <a:xfrm>
              <a:off x="885825" y="3267075"/>
              <a:ext cx="238125" cy="0"/>
            </a:xfrm>
            <a:custGeom>
              <a:avLst/>
              <a:gdLst/>
              <a:ahLst/>
              <a:cxnLst/>
              <a:rect l="l" t="t" r="r" b="b"/>
              <a:pathLst>
                <a:path w="238125">
                  <a:moveTo>
                    <a:pt x="0" y="0"/>
                  </a:moveTo>
                  <a:lnTo>
                    <a:pt x="238125" y="0"/>
                  </a:lnTo>
                </a:path>
              </a:pathLst>
            </a:custGeom>
            <a:ln w="22225">
              <a:solidFill>
                <a:srgbClr val="0073B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981075" y="3248025"/>
              <a:ext cx="38100" cy="38100"/>
            </a:xfrm>
            <a:custGeom>
              <a:avLst/>
              <a:gdLst/>
              <a:ahLst/>
              <a:cxnLst/>
              <a:rect l="l" t="t" r="r" b="b"/>
              <a:pathLst>
                <a:path w="38100" h="38100">
                  <a:moveTo>
                    <a:pt x="19050" y="0"/>
                  </a:moveTo>
                  <a:lnTo>
                    <a:pt x="11637" y="1494"/>
                  </a:lnTo>
                  <a:lnTo>
                    <a:pt x="5581" y="5572"/>
                  </a:lnTo>
                  <a:lnTo>
                    <a:pt x="1497" y="11626"/>
                  </a:lnTo>
                  <a:lnTo>
                    <a:pt x="0" y="19050"/>
                  </a:lnTo>
                  <a:lnTo>
                    <a:pt x="1497" y="26473"/>
                  </a:lnTo>
                  <a:lnTo>
                    <a:pt x="5581" y="32527"/>
                  </a:lnTo>
                  <a:lnTo>
                    <a:pt x="11637" y="36605"/>
                  </a:lnTo>
                  <a:lnTo>
                    <a:pt x="19050" y="38100"/>
                  </a:lnTo>
                  <a:lnTo>
                    <a:pt x="26462" y="36605"/>
                  </a:lnTo>
                  <a:lnTo>
                    <a:pt x="32518" y="32527"/>
                  </a:lnTo>
                  <a:lnTo>
                    <a:pt x="36602" y="26473"/>
                  </a:lnTo>
                  <a:lnTo>
                    <a:pt x="38100" y="19050"/>
                  </a:lnTo>
                  <a:lnTo>
                    <a:pt x="36602" y="11626"/>
                  </a:lnTo>
                  <a:lnTo>
                    <a:pt x="32518" y="5572"/>
                  </a:lnTo>
                  <a:lnTo>
                    <a:pt x="26462" y="1494"/>
                  </a:lnTo>
                  <a:lnTo>
                    <a:pt x="19050" y="0"/>
                  </a:lnTo>
                  <a:close/>
                </a:path>
              </a:pathLst>
            </a:custGeom>
            <a:solidFill>
              <a:srgbClr val="772C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981075" y="3248025"/>
              <a:ext cx="38100" cy="38100"/>
            </a:xfrm>
            <a:custGeom>
              <a:avLst/>
              <a:gdLst/>
              <a:ahLst/>
              <a:cxnLst/>
              <a:rect l="l" t="t" r="r" b="b"/>
              <a:pathLst>
                <a:path w="38100" h="38100">
                  <a:moveTo>
                    <a:pt x="38100" y="19050"/>
                  </a:moveTo>
                  <a:lnTo>
                    <a:pt x="36602" y="26473"/>
                  </a:lnTo>
                  <a:lnTo>
                    <a:pt x="32518" y="32527"/>
                  </a:lnTo>
                  <a:lnTo>
                    <a:pt x="26462" y="36605"/>
                  </a:lnTo>
                  <a:lnTo>
                    <a:pt x="19050" y="38100"/>
                  </a:lnTo>
                  <a:lnTo>
                    <a:pt x="11637" y="36605"/>
                  </a:lnTo>
                  <a:lnTo>
                    <a:pt x="5581" y="32527"/>
                  </a:lnTo>
                  <a:lnTo>
                    <a:pt x="1497" y="26473"/>
                  </a:lnTo>
                  <a:lnTo>
                    <a:pt x="0" y="19050"/>
                  </a:lnTo>
                  <a:lnTo>
                    <a:pt x="1497" y="11626"/>
                  </a:lnTo>
                  <a:lnTo>
                    <a:pt x="5581" y="5572"/>
                  </a:lnTo>
                  <a:lnTo>
                    <a:pt x="11637" y="1494"/>
                  </a:lnTo>
                  <a:lnTo>
                    <a:pt x="19050" y="0"/>
                  </a:lnTo>
                  <a:lnTo>
                    <a:pt x="26462" y="1494"/>
                  </a:lnTo>
                  <a:lnTo>
                    <a:pt x="32518" y="5572"/>
                  </a:lnTo>
                  <a:lnTo>
                    <a:pt x="36602" y="11626"/>
                  </a:lnTo>
                  <a:lnTo>
                    <a:pt x="38100" y="19050"/>
                  </a:lnTo>
                  <a:close/>
                </a:path>
              </a:pathLst>
            </a:custGeom>
            <a:ln w="9525">
              <a:solidFill>
                <a:srgbClr val="772C2A"/>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5" name="object 45"/>
          <p:cNvGrpSpPr/>
          <p:nvPr/>
        </p:nvGrpSpPr>
        <p:grpSpPr>
          <a:xfrm>
            <a:off x="885825" y="3462337"/>
            <a:ext cx="238125" cy="47625"/>
            <a:chOff x="885825" y="3462337"/>
            <a:chExt cx="238125" cy="47625"/>
          </a:xfrm>
        </p:grpSpPr>
        <p:sp>
          <p:nvSpPr>
            <p:cNvPr id="46" name="object 46"/>
            <p:cNvSpPr/>
            <p:nvPr/>
          </p:nvSpPr>
          <p:spPr>
            <a:xfrm>
              <a:off x="885825" y="3495675"/>
              <a:ext cx="238125" cy="0"/>
            </a:xfrm>
            <a:custGeom>
              <a:avLst/>
              <a:gdLst/>
              <a:ahLst/>
              <a:cxnLst/>
              <a:rect l="l" t="t" r="r" b="b"/>
              <a:pathLst>
                <a:path w="238125">
                  <a:moveTo>
                    <a:pt x="0" y="0"/>
                  </a:moveTo>
                  <a:lnTo>
                    <a:pt x="238125" y="0"/>
                  </a:lnTo>
                </a:path>
              </a:pathLst>
            </a:custGeom>
            <a:ln w="222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object 47"/>
            <p:cNvSpPr/>
            <p:nvPr/>
          </p:nvSpPr>
          <p:spPr>
            <a:xfrm>
              <a:off x="981075" y="3467100"/>
              <a:ext cx="38100" cy="38100"/>
            </a:xfrm>
            <a:custGeom>
              <a:avLst/>
              <a:gdLst/>
              <a:ahLst/>
              <a:cxnLst/>
              <a:rect l="l" t="t" r="r" b="b"/>
              <a:pathLst>
                <a:path w="38100" h="38100">
                  <a:moveTo>
                    <a:pt x="19050" y="0"/>
                  </a:moveTo>
                  <a:lnTo>
                    <a:pt x="11637" y="1494"/>
                  </a:lnTo>
                  <a:lnTo>
                    <a:pt x="5581" y="5572"/>
                  </a:lnTo>
                  <a:lnTo>
                    <a:pt x="1497" y="11626"/>
                  </a:lnTo>
                  <a:lnTo>
                    <a:pt x="0" y="19050"/>
                  </a:lnTo>
                  <a:lnTo>
                    <a:pt x="1497" y="26473"/>
                  </a:lnTo>
                  <a:lnTo>
                    <a:pt x="5581" y="32527"/>
                  </a:lnTo>
                  <a:lnTo>
                    <a:pt x="11637" y="36605"/>
                  </a:lnTo>
                  <a:lnTo>
                    <a:pt x="19050" y="38100"/>
                  </a:lnTo>
                  <a:lnTo>
                    <a:pt x="26462" y="36605"/>
                  </a:lnTo>
                  <a:lnTo>
                    <a:pt x="32518" y="32527"/>
                  </a:lnTo>
                  <a:lnTo>
                    <a:pt x="36602" y="26473"/>
                  </a:lnTo>
                  <a:lnTo>
                    <a:pt x="38100" y="19050"/>
                  </a:lnTo>
                  <a:lnTo>
                    <a:pt x="36602" y="11626"/>
                  </a:lnTo>
                  <a:lnTo>
                    <a:pt x="32518" y="5572"/>
                  </a:lnTo>
                  <a:lnTo>
                    <a:pt x="26462" y="1494"/>
                  </a:lnTo>
                  <a:lnTo>
                    <a:pt x="1905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8"/>
            <p:cNvSpPr/>
            <p:nvPr/>
          </p:nvSpPr>
          <p:spPr>
            <a:xfrm>
              <a:off x="981075" y="3467100"/>
              <a:ext cx="38100" cy="38100"/>
            </a:xfrm>
            <a:custGeom>
              <a:avLst/>
              <a:gdLst/>
              <a:ahLst/>
              <a:cxnLst/>
              <a:rect l="l" t="t" r="r" b="b"/>
              <a:pathLst>
                <a:path w="38100" h="38100">
                  <a:moveTo>
                    <a:pt x="38100" y="19050"/>
                  </a:moveTo>
                  <a:lnTo>
                    <a:pt x="36602" y="26473"/>
                  </a:lnTo>
                  <a:lnTo>
                    <a:pt x="32518" y="32527"/>
                  </a:lnTo>
                  <a:lnTo>
                    <a:pt x="26462" y="36605"/>
                  </a:lnTo>
                  <a:lnTo>
                    <a:pt x="19050" y="38100"/>
                  </a:lnTo>
                  <a:lnTo>
                    <a:pt x="11637" y="36605"/>
                  </a:lnTo>
                  <a:lnTo>
                    <a:pt x="5581" y="32527"/>
                  </a:lnTo>
                  <a:lnTo>
                    <a:pt x="1497" y="26473"/>
                  </a:lnTo>
                  <a:lnTo>
                    <a:pt x="0" y="19050"/>
                  </a:lnTo>
                  <a:lnTo>
                    <a:pt x="1497" y="11626"/>
                  </a:lnTo>
                  <a:lnTo>
                    <a:pt x="5581" y="5572"/>
                  </a:lnTo>
                  <a:lnTo>
                    <a:pt x="11637" y="1494"/>
                  </a:lnTo>
                  <a:lnTo>
                    <a:pt x="19050" y="0"/>
                  </a:lnTo>
                  <a:lnTo>
                    <a:pt x="26462" y="1494"/>
                  </a:lnTo>
                  <a:lnTo>
                    <a:pt x="32518" y="5572"/>
                  </a:lnTo>
                  <a:lnTo>
                    <a:pt x="36602" y="11626"/>
                  </a:lnTo>
                  <a:lnTo>
                    <a:pt x="38100" y="19050"/>
                  </a:lnTo>
                  <a:close/>
                </a:path>
              </a:pathLst>
            </a:custGeom>
            <a:ln w="9525">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9" name="object 49"/>
          <p:cNvGrpSpPr/>
          <p:nvPr/>
        </p:nvGrpSpPr>
        <p:grpSpPr>
          <a:xfrm>
            <a:off x="885825" y="3690937"/>
            <a:ext cx="238125" cy="47625"/>
            <a:chOff x="885825" y="3690937"/>
            <a:chExt cx="238125" cy="47625"/>
          </a:xfrm>
        </p:grpSpPr>
        <p:sp>
          <p:nvSpPr>
            <p:cNvPr id="50" name="object 50"/>
            <p:cNvSpPr/>
            <p:nvPr/>
          </p:nvSpPr>
          <p:spPr>
            <a:xfrm>
              <a:off x="885825" y="3714750"/>
              <a:ext cx="238125" cy="0"/>
            </a:xfrm>
            <a:custGeom>
              <a:avLst/>
              <a:gdLst/>
              <a:ahLst/>
              <a:cxnLst/>
              <a:rect l="l" t="t" r="r" b="b"/>
              <a:pathLst>
                <a:path w="238125">
                  <a:moveTo>
                    <a:pt x="0" y="0"/>
                  </a:moveTo>
                  <a:lnTo>
                    <a:pt x="238125" y="0"/>
                  </a:lnTo>
                </a:path>
              </a:pathLst>
            </a:custGeom>
            <a:ln w="22225">
              <a:solidFill>
                <a:srgbClr val="00DA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1"/>
            <p:cNvSpPr/>
            <p:nvPr/>
          </p:nvSpPr>
          <p:spPr>
            <a:xfrm>
              <a:off x="981075" y="3695700"/>
              <a:ext cx="38100" cy="38100"/>
            </a:xfrm>
            <a:custGeom>
              <a:avLst/>
              <a:gdLst/>
              <a:ahLst/>
              <a:cxnLst/>
              <a:rect l="l" t="t" r="r" b="b"/>
              <a:pathLst>
                <a:path w="38100" h="38100">
                  <a:moveTo>
                    <a:pt x="19050" y="0"/>
                  </a:moveTo>
                  <a:lnTo>
                    <a:pt x="11637" y="1494"/>
                  </a:lnTo>
                  <a:lnTo>
                    <a:pt x="5581" y="5572"/>
                  </a:lnTo>
                  <a:lnTo>
                    <a:pt x="1497" y="11626"/>
                  </a:lnTo>
                  <a:lnTo>
                    <a:pt x="0" y="19050"/>
                  </a:lnTo>
                  <a:lnTo>
                    <a:pt x="1497" y="26473"/>
                  </a:lnTo>
                  <a:lnTo>
                    <a:pt x="5581" y="32527"/>
                  </a:lnTo>
                  <a:lnTo>
                    <a:pt x="11637" y="36605"/>
                  </a:lnTo>
                  <a:lnTo>
                    <a:pt x="19050" y="38100"/>
                  </a:lnTo>
                  <a:lnTo>
                    <a:pt x="26462" y="36605"/>
                  </a:lnTo>
                  <a:lnTo>
                    <a:pt x="32518" y="32527"/>
                  </a:lnTo>
                  <a:lnTo>
                    <a:pt x="36602" y="26473"/>
                  </a:lnTo>
                  <a:lnTo>
                    <a:pt x="38100" y="19050"/>
                  </a:lnTo>
                  <a:lnTo>
                    <a:pt x="36602" y="11626"/>
                  </a:lnTo>
                  <a:lnTo>
                    <a:pt x="32518" y="5572"/>
                  </a:lnTo>
                  <a:lnTo>
                    <a:pt x="26462" y="1494"/>
                  </a:lnTo>
                  <a:lnTo>
                    <a:pt x="19050" y="0"/>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p:nvPr/>
          </p:nvSpPr>
          <p:spPr>
            <a:xfrm>
              <a:off x="981075" y="3695700"/>
              <a:ext cx="38100" cy="38100"/>
            </a:xfrm>
            <a:custGeom>
              <a:avLst/>
              <a:gdLst/>
              <a:ahLst/>
              <a:cxnLst/>
              <a:rect l="l" t="t" r="r" b="b"/>
              <a:pathLst>
                <a:path w="38100" h="38100">
                  <a:moveTo>
                    <a:pt x="38100" y="19050"/>
                  </a:moveTo>
                  <a:lnTo>
                    <a:pt x="36602" y="26473"/>
                  </a:lnTo>
                  <a:lnTo>
                    <a:pt x="32518" y="32527"/>
                  </a:lnTo>
                  <a:lnTo>
                    <a:pt x="26462" y="36605"/>
                  </a:lnTo>
                  <a:lnTo>
                    <a:pt x="19050" y="38100"/>
                  </a:lnTo>
                  <a:lnTo>
                    <a:pt x="11637" y="36605"/>
                  </a:lnTo>
                  <a:lnTo>
                    <a:pt x="5581" y="32527"/>
                  </a:lnTo>
                  <a:lnTo>
                    <a:pt x="1497" y="26473"/>
                  </a:lnTo>
                  <a:lnTo>
                    <a:pt x="0" y="19050"/>
                  </a:lnTo>
                  <a:lnTo>
                    <a:pt x="1497" y="11626"/>
                  </a:lnTo>
                  <a:lnTo>
                    <a:pt x="5581" y="5572"/>
                  </a:lnTo>
                  <a:lnTo>
                    <a:pt x="11637" y="1494"/>
                  </a:lnTo>
                  <a:lnTo>
                    <a:pt x="19050" y="0"/>
                  </a:lnTo>
                  <a:lnTo>
                    <a:pt x="26462" y="1494"/>
                  </a:lnTo>
                  <a:lnTo>
                    <a:pt x="32518" y="5572"/>
                  </a:lnTo>
                  <a:lnTo>
                    <a:pt x="36602" y="11626"/>
                  </a:lnTo>
                  <a:lnTo>
                    <a:pt x="38100" y="19050"/>
                  </a:lnTo>
                  <a:close/>
                </a:path>
              </a:pathLst>
            </a:custGeom>
            <a:ln w="9525">
              <a:solidFill>
                <a:srgbClr val="F795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object 53"/>
          <p:cNvSpPr/>
          <p:nvPr/>
        </p:nvSpPr>
        <p:spPr>
          <a:xfrm>
            <a:off x="885825" y="3943350"/>
            <a:ext cx="238125" cy="0"/>
          </a:xfrm>
          <a:custGeom>
            <a:avLst/>
            <a:gdLst/>
            <a:ahLst/>
            <a:cxnLst/>
            <a:rect l="l" t="t" r="r" b="b"/>
            <a:pathLst>
              <a:path w="238125">
                <a:moveTo>
                  <a:pt x="0" y="0"/>
                </a:moveTo>
                <a:lnTo>
                  <a:pt x="238125" y="0"/>
                </a:lnTo>
              </a:path>
            </a:pathLst>
          </a:custGeom>
          <a:ln w="22225">
            <a:solidFill>
              <a:srgbClr val="8063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4"/>
          <p:cNvSpPr/>
          <p:nvPr/>
        </p:nvSpPr>
        <p:spPr>
          <a:xfrm>
            <a:off x="885825" y="4162425"/>
            <a:ext cx="238125" cy="0"/>
          </a:xfrm>
          <a:custGeom>
            <a:avLst/>
            <a:gdLst/>
            <a:ahLst/>
            <a:cxnLst/>
            <a:rect l="l" t="t" r="r" b="b"/>
            <a:pathLst>
              <a:path w="238125">
                <a:moveTo>
                  <a:pt x="0" y="0"/>
                </a:moveTo>
                <a:lnTo>
                  <a:pt x="238125" y="0"/>
                </a:lnTo>
              </a:path>
            </a:pathLst>
          </a:custGeom>
          <a:ln w="22225">
            <a:solidFill>
              <a:srgbClr val="4AACC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5"/>
          <p:cNvSpPr txBox="1"/>
          <p:nvPr/>
        </p:nvSpPr>
        <p:spPr>
          <a:xfrm>
            <a:off x="1900554" y="1029017"/>
            <a:ext cx="414655" cy="2002789"/>
          </a:xfrm>
          <a:prstGeom prst="rect">
            <a:avLst/>
          </a:prstGeom>
        </p:spPr>
        <p:txBody>
          <a:bodyPr vert="horz" wrap="square" lIns="0" tIns="112395" rIns="0" bIns="0" rtlCol="0">
            <a:spAutoFit/>
          </a:bodyPr>
          <a:lstStyle/>
          <a:p>
            <a:pPr marL="0" marR="5080" lvl="0" indent="0" algn="r" defTabSz="914400" eaLnBrk="1" fontAlgn="auto" latinLnBrk="0" hangingPunct="1">
              <a:lnSpc>
                <a:spcPct val="100000"/>
              </a:lnSpc>
              <a:spcBef>
                <a:spcPts val="88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3,000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78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2,500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780"/>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2,000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78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1,500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785"/>
              </a:spcBef>
              <a:spcAft>
                <a:spcPts val="0"/>
              </a:spcAft>
              <a:buClrTx/>
              <a:buSzTx/>
              <a:buFontTx/>
              <a:buNone/>
              <a:tabLst/>
              <a:defRPr/>
            </a:pPr>
            <a:r>
              <a:rPr kumimoji="0" sz="1200" b="0" i="0" u="none" strike="noStrike" kern="0" cap="none" spc="-10" normalizeH="0" baseline="0" noProof="0" dirty="0">
                <a:ln>
                  <a:noFill/>
                </a:ln>
                <a:solidFill>
                  <a:srgbClr val="585858"/>
                </a:solidFill>
                <a:effectLst/>
                <a:uLnTx/>
                <a:uFillTx/>
                <a:latin typeface="Century Gothic"/>
                <a:cs typeface="Century Gothic"/>
              </a:rPr>
              <a:t>1,000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0" marR="3810" lvl="0" indent="0" algn="r" defTabSz="914400" eaLnBrk="1" fontAlgn="auto" latinLnBrk="0" hangingPunct="1">
              <a:lnSpc>
                <a:spcPct val="100000"/>
              </a:lnSpc>
              <a:spcBef>
                <a:spcPts val="780"/>
              </a:spcBef>
              <a:spcAft>
                <a:spcPts val="0"/>
              </a:spcAft>
              <a:buClrTx/>
              <a:buSzTx/>
              <a:buFontTx/>
              <a:buNone/>
              <a:tabLst/>
              <a:defRPr/>
            </a:pPr>
            <a:r>
              <a:rPr kumimoji="0" sz="1200" b="0" i="0" u="none" strike="noStrike" kern="0" cap="none" spc="-25" normalizeH="0" baseline="0" noProof="0" dirty="0">
                <a:ln>
                  <a:noFill/>
                </a:ln>
                <a:solidFill>
                  <a:srgbClr val="585858"/>
                </a:solidFill>
                <a:effectLst/>
                <a:uLnTx/>
                <a:uFillTx/>
                <a:latin typeface="Century Gothic"/>
                <a:cs typeface="Century Gothic"/>
              </a:rPr>
              <a:t>500</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a:p>
            <a:pPr marL="262890" marR="0" lvl="0" indent="0" defTabSz="914400" eaLnBrk="1" fontAlgn="auto" latinLnBrk="0" hangingPunct="1">
              <a:lnSpc>
                <a:spcPct val="100000"/>
              </a:lnSpc>
              <a:spcBef>
                <a:spcPts val="785"/>
              </a:spcBef>
              <a:spcAft>
                <a:spcPts val="0"/>
              </a:spcAft>
              <a:buClrTx/>
              <a:buSzTx/>
              <a:buFontTx/>
              <a:buNone/>
              <a:tabLst/>
              <a:defRPr/>
            </a:pPr>
            <a:r>
              <a:rPr kumimoji="0" sz="1200" b="0" i="0" u="none" strike="noStrike" kern="0" cap="none" spc="-50" normalizeH="0" baseline="0" noProof="0" dirty="0">
                <a:ln>
                  <a:noFill/>
                </a:ln>
                <a:solidFill>
                  <a:srgbClr val="585858"/>
                </a:solidFill>
                <a:effectLst/>
                <a:uLnTx/>
                <a:uFillTx/>
                <a:latin typeface="Century Gothic"/>
                <a:cs typeface="Century Gothic"/>
              </a:rPr>
              <a:t>-</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56" name="Group 5">
            <a:extLst>
              <a:ext uri="{FF2B5EF4-FFF2-40B4-BE49-F238E27FC236}">
                <a16:creationId xmlns:a16="http://schemas.microsoft.com/office/drawing/2014/main" id="{9A2C4BD0-A309-2EBB-CA69-81A6176063B6}"/>
              </a:ext>
            </a:extLst>
          </p:cNvPr>
          <p:cNvGrpSpPr>
            <a:grpSpLocks/>
          </p:cNvGrpSpPr>
          <p:nvPr/>
        </p:nvGrpSpPr>
        <p:grpSpPr bwMode="auto">
          <a:xfrm>
            <a:off x="0" y="4476750"/>
            <a:ext cx="9144000" cy="658415"/>
            <a:chOff x="0" y="5982641"/>
            <a:chExt cx="12192000" cy="876947"/>
          </a:xfrm>
        </p:grpSpPr>
        <p:pic>
          <p:nvPicPr>
            <p:cNvPr id="57" name="Picture 2">
              <a:extLst>
                <a:ext uri="{FF2B5EF4-FFF2-40B4-BE49-F238E27FC236}">
                  <a16:creationId xmlns:a16="http://schemas.microsoft.com/office/drawing/2014/main" id="{C34D42CC-4BA0-D084-7BA6-E0B36B338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a:extLst>
                <a:ext uri="{FF2B5EF4-FFF2-40B4-BE49-F238E27FC236}">
                  <a16:creationId xmlns:a16="http://schemas.microsoft.com/office/drawing/2014/main" id="{38A8087A-DDCD-038A-A4B3-04C2673E2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 name="Picture 1" descr="A logo for a company&#10;&#10;Description automatically generated">
            <a:extLst>
              <a:ext uri="{FF2B5EF4-FFF2-40B4-BE49-F238E27FC236}">
                <a16:creationId xmlns:a16="http://schemas.microsoft.com/office/drawing/2014/main" id="{8CD4EE7A-E225-9A00-AA1F-88BD8A1FB8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5000" y="0"/>
            <a:ext cx="5514975" cy="4400550"/>
            <a:chOff x="1905000" y="0"/>
            <a:chExt cx="5514975" cy="4400550"/>
          </a:xfrm>
        </p:grpSpPr>
        <p:sp>
          <p:nvSpPr>
            <p:cNvPr id="3" name="object 3"/>
            <p:cNvSpPr/>
            <p:nvPr/>
          </p:nvSpPr>
          <p:spPr>
            <a:xfrm>
              <a:off x="1905000" y="0"/>
              <a:ext cx="5514975" cy="4400550"/>
            </a:xfrm>
            <a:custGeom>
              <a:avLst/>
              <a:gdLst/>
              <a:ahLst/>
              <a:cxnLst/>
              <a:rect l="l" t="t" r="r" b="b"/>
              <a:pathLst>
                <a:path w="5514975" h="4400550">
                  <a:moveTo>
                    <a:pt x="5514975" y="0"/>
                  </a:moveTo>
                  <a:lnTo>
                    <a:pt x="0" y="0"/>
                  </a:lnTo>
                  <a:lnTo>
                    <a:pt x="0" y="4400550"/>
                  </a:lnTo>
                  <a:lnTo>
                    <a:pt x="5514975" y="4400550"/>
                  </a:lnTo>
                  <a:lnTo>
                    <a:pt x="551497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2562225" y="1009586"/>
              <a:ext cx="3367151" cy="3014726"/>
            </a:xfrm>
            <a:prstGeom prst="rect">
              <a:avLst/>
            </a:prstGeom>
          </p:spPr>
        </p:pic>
        <p:sp>
          <p:nvSpPr>
            <p:cNvPr id="5" name="object 5"/>
            <p:cNvSpPr/>
            <p:nvPr/>
          </p:nvSpPr>
          <p:spPr>
            <a:xfrm>
              <a:off x="2528951" y="1424050"/>
              <a:ext cx="57150" cy="2581275"/>
            </a:xfrm>
            <a:custGeom>
              <a:avLst/>
              <a:gdLst/>
              <a:ahLst/>
              <a:cxnLst/>
              <a:rect l="l" t="t" r="r" b="b"/>
              <a:pathLst>
                <a:path w="57150" h="2581275">
                  <a:moveTo>
                    <a:pt x="57150" y="2581211"/>
                  </a:moveTo>
                  <a:lnTo>
                    <a:pt x="0" y="2581211"/>
                  </a:lnTo>
                </a:path>
                <a:path w="57150" h="2581275">
                  <a:moveTo>
                    <a:pt x="57150" y="2066798"/>
                  </a:moveTo>
                  <a:lnTo>
                    <a:pt x="0" y="2066798"/>
                  </a:lnTo>
                </a:path>
                <a:path w="57150" h="2581275">
                  <a:moveTo>
                    <a:pt x="57150" y="1552575"/>
                  </a:moveTo>
                  <a:lnTo>
                    <a:pt x="0" y="1552575"/>
                  </a:lnTo>
                </a:path>
                <a:path w="57150" h="2581275">
                  <a:moveTo>
                    <a:pt x="57150" y="1038225"/>
                  </a:moveTo>
                  <a:lnTo>
                    <a:pt x="0" y="1038225"/>
                  </a:lnTo>
                </a:path>
                <a:path w="57150" h="2581275">
                  <a:moveTo>
                    <a:pt x="57150" y="514350"/>
                  </a:moveTo>
                  <a:lnTo>
                    <a:pt x="0" y="514350"/>
                  </a:lnTo>
                </a:path>
                <a:path w="57150" h="2581275">
                  <a:moveTo>
                    <a:pt x="57150" y="0"/>
                  </a:moveTo>
                  <a:lnTo>
                    <a:pt x="0" y="0"/>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p:nvPr/>
        </p:nvSpPr>
        <p:spPr>
          <a:xfrm>
            <a:off x="2188210" y="3886517"/>
            <a:ext cx="243840"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7" name="object 7"/>
          <p:cNvSpPr txBox="1"/>
          <p:nvPr/>
        </p:nvSpPr>
        <p:spPr>
          <a:xfrm>
            <a:off x="2089404" y="3368992"/>
            <a:ext cx="353695"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8" name="object 8"/>
          <p:cNvSpPr txBox="1"/>
          <p:nvPr/>
        </p:nvSpPr>
        <p:spPr>
          <a:xfrm>
            <a:off x="2089404" y="2851467"/>
            <a:ext cx="353695"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40%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2089404" y="2334196"/>
            <a:ext cx="353695"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60%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2089404" y="1816798"/>
            <a:ext cx="353695"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80%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1" name="object 11"/>
          <p:cNvSpPr txBox="1"/>
          <p:nvPr/>
        </p:nvSpPr>
        <p:spPr>
          <a:xfrm>
            <a:off x="1991105" y="1299527"/>
            <a:ext cx="44830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0" normalizeH="0" baseline="0" noProof="0" dirty="0">
                <a:ln>
                  <a:noFill/>
                </a:ln>
                <a:solidFill>
                  <a:sysClr val="windowText" lastClr="000000"/>
                </a:solidFill>
                <a:effectLst/>
                <a:uLnTx/>
                <a:uFillTx/>
                <a:latin typeface="Century Gothic"/>
                <a:cs typeface="Century Gothic"/>
              </a:rPr>
              <a:t>100%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12" name="object 12"/>
          <p:cNvGrpSpPr/>
          <p:nvPr/>
        </p:nvGrpSpPr>
        <p:grpSpPr>
          <a:xfrm>
            <a:off x="2582926" y="1828800"/>
            <a:ext cx="3332479" cy="2224405"/>
            <a:chOff x="2582926" y="1828800"/>
            <a:chExt cx="3332479" cy="2224405"/>
          </a:xfrm>
        </p:grpSpPr>
        <p:sp>
          <p:nvSpPr>
            <p:cNvPr id="13" name="object 13"/>
            <p:cNvSpPr/>
            <p:nvPr/>
          </p:nvSpPr>
          <p:spPr>
            <a:xfrm>
              <a:off x="2586101" y="4005262"/>
              <a:ext cx="2809875" cy="47625"/>
            </a:xfrm>
            <a:custGeom>
              <a:avLst/>
              <a:gdLst/>
              <a:ahLst/>
              <a:cxnLst/>
              <a:rect l="l" t="t" r="r" b="b"/>
              <a:pathLst>
                <a:path w="2809875" h="47625">
                  <a:moveTo>
                    <a:pt x="0" y="0"/>
                  </a:moveTo>
                  <a:lnTo>
                    <a:pt x="0" y="47625"/>
                  </a:lnTo>
                </a:path>
                <a:path w="2809875" h="47625">
                  <a:moveTo>
                    <a:pt x="1409700" y="0"/>
                  </a:moveTo>
                  <a:lnTo>
                    <a:pt x="1409700" y="47625"/>
                  </a:lnTo>
                </a:path>
                <a:path w="2809875" h="47625">
                  <a:moveTo>
                    <a:pt x="2809875" y="0"/>
                  </a:moveTo>
                  <a:lnTo>
                    <a:pt x="2809875" y="47625"/>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5848350" y="1828800"/>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6F2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5848350" y="2057400"/>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00AF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5848350" y="2276475"/>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C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5848350" y="2505075"/>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006FC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2777870" y="4088765"/>
            <a:ext cx="1038225" cy="18605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05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050" b="0" i="0" u="none" strike="noStrike" kern="0" cap="none" spc="0" normalizeH="0" baseline="0" noProof="0" dirty="0">
                <a:ln>
                  <a:noFill/>
                </a:ln>
                <a:solidFill>
                  <a:sysClr val="windowText" lastClr="000000"/>
                </a:solidFill>
                <a:effectLst/>
                <a:uLnTx/>
                <a:uFillTx/>
                <a:latin typeface="Century Gothic"/>
                <a:cs typeface="Century Gothic"/>
              </a:rPr>
              <a:t>2019</a:t>
            </a:r>
            <a:r>
              <a:rPr kumimoji="0" sz="105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050" b="0" i="0" u="none" strike="noStrike" kern="0" cap="none" spc="-10" normalizeH="0" baseline="0" noProof="0" dirty="0">
                <a:ln>
                  <a:noFill/>
                </a:ln>
                <a:solidFill>
                  <a:sysClr val="windowText" lastClr="000000"/>
                </a:solidFill>
                <a:effectLst/>
                <a:uLnTx/>
                <a:uFillTx/>
                <a:latin typeface="Century Gothic"/>
                <a:cs typeface="Century Gothic"/>
              </a:rPr>
              <a:t>Cohort</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4184650" y="4088765"/>
            <a:ext cx="1038225" cy="18605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05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050" b="0" i="0" u="none" strike="noStrike" kern="0" cap="none" spc="0" normalizeH="0" baseline="0" noProof="0" dirty="0">
                <a:ln>
                  <a:noFill/>
                </a:ln>
                <a:solidFill>
                  <a:sysClr val="windowText" lastClr="000000"/>
                </a:solidFill>
                <a:effectLst/>
                <a:uLnTx/>
                <a:uFillTx/>
                <a:latin typeface="Century Gothic"/>
                <a:cs typeface="Century Gothic"/>
              </a:rPr>
              <a:t>2020</a:t>
            </a:r>
            <a:r>
              <a:rPr kumimoji="0" sz="105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050" b="0" i="0" u="none" strike="noStrike" kern="0" cap="none" spc="-10" normalizeH="0" baseline="0" noProof="0" dirty="0">
                <a:ln>
                  <a:noFill/>
                </a:ln>
                <a:solidFill>
                  <a:sysClr val="windowText" lastClr="000000"/>
                </a:solidFill>
                <a:effectLst/>
                <a:uLnTx/>
                <a:uFillTx/>
                <a:latin typeface="Century Gothic"/>
                <a:cs typeface="Century Gothic"/>
              </a:rPr>
              <a:t>Cohort</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2953766" y="3541966"/>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22.2%</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344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4360926" y="3442398"/>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29.9%</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334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4360926" y="2827972"/>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17.6%</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197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2953766" y="2684462"/>
            <a:ext cx="845819" cy="688340"/>
          </a:xfrm>
          <a:prstGeom prst="rect">
            <a:avLst/>
          </a:prstGeom>
        </p:spPr>
        <p:txBody>
          <a:bodyPr vert="horz" wrap="square" lIns="0" tIns="129539" rIns="0" bIns="0" rtlCol="0">
            <a:spAutoFit/>
          </a:bodyPr>
          <a:lstStyle/>
          <a:p>
            <a:pPr marL="0" marR="0" lvl="0" indent="0" defTabSz="914400" eaLnBrk="1" fontAlgn="auto" latinLnBrk="0" hangingPunct="1">
              <a:lnSpc>
                <a:spcPct val="100000"/>
              </a:lnSpc>
              <a:spcBef>
                <a:spcPts val="1019"/>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15.9%</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246</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48895" marR="0" lvl="0" indent="0" defTabSz="914400" eaLnBrk="1" fontAlgn="auto" latinLnBrk="0" hangingPunct="1">
              <a:lnSpc>
                <a:spcPct val="100000"/>
              </a:lnSpc>
              <a:spcBef>
                <a:spcPts val="93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9.7%</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151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4360926" y="2419413"/>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14.0%</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157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2953766" y="2271712"/>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24.8%</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384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4360926" y="1940496"/>
            <a:ext cx="845819" cy="243204"/>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Century Gothic"/>
                <a:cs typeface="Century Gothic"/>
              </a:rPr>
              <a:t>23.0%</a:t>
            </a:r>
            <a:r>
              <a:rPr kumimoji="0" sz="1400" b="0" i="0" u="none" strike="noStrike" kern="0" cap="none" spc="-20" normalizeH="0" baseline="0" noProof="0" dirty="0">
                <a:ln>
                  <a:noFill/>
                </a:ln>
                <a:solidFill>
                  <a:srgbClr val="FFFFFF"/>
                </a:solidFill>
                <a:effectLst/>
                <a:uLnTx/>
                <a:uFillTx/>
                <a:latin typeface="Century Gothic"/>
                <a:cs typeface="Century Gothic"/>
              </a:rPr>
              <a:t> </a:t>
            </a:r>
            <a:r>
              <a:rPr kumimoji="0" sz="1400" b="0" i="0" u="none" strike="noStrike" kern="0" cap="none" spc="-25" normalizeH="0" baseline="0" noProof="0" dirty="0">
                <a:ln>
                  <a:noFill/>
                </a:ln>
                <a:solidFill>
                  <a:srgbClr val="FFFFFF"/>
                </a:solidFill>
                <a:effectLst/>
                <a:uLnTx/>
                <a:uFillTx/>
                <a:latin typeface="Century Gothic"/>
                <a:cs typeface="Century Gothic"/>
              </a:rPr>
              <a:t>257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5954395" y="1692592"/>
            <a:ext cx="1352550" cy="930910"/>
          </a:xfrm>
          <a:prstGeom prst="rect">
            <a:avLst/>
          </a:prstGeom>
        </p:spPr>
        <p:txBody>
          <a:bodyPr vert="horz" wrap="square" lIns="0" tIns="12065" rIns="0" bIns="0" rtlCol="0">
            <a:spAutoFit/>
          </a:bodyPr>
          <a:lstStyle/>
          <a:p>
            <a:pPr marL="0" marR="5080" lvl="0" indent="0" defTabSz="914400" eaLnBrk="1" fontAlgn="auto" latinLnBrk="0" hangingPunct="1">
              <a:lnSpc>
                <a:spcPct val="156300"/>
              </a:lnSpc>
              <a:spcBef>
                <a:spcPts val="95"/>
              </a:spcBef>
              <a:spcAft>
                <a:spcPts val="0"/>
              </a:spcAft>
              <a:buClrTx/>
              <a:buSzTx/>
              <a:buFontTx/>
              <a:buNone/>
              <a:tabLst/>
              <a:defRPr/>
            </a:pPr>
            <a:r>
              <a:rPr kumimoji="0" sz="950" b="0" i="0" u="none" strike="noStrike" kern="0" cap="none" spc="0" normalizeH="0" baseline="0" noProof="0" dirty="0">
                <a:ln>
                  <a:noFill/>
                </a:ln>
                <a:solidFill>
                  <a:sysClr val="windowText" lastClr="000000"/>
                </a:solidFill>
                <a:effectLst/>
                <a:uLnTx/>
                <a:uFillTx/>
                <a:latin typeface="Century Gothic"/>
                <a:cs typeface="Century Gothic"/>
              </a:rPr>
              <a:t>Left</a:t>
            </a:r>
            <a:r>
              <a:rPr kumimoji="0" sz="950" b="0" i="0" u="none" strike="noStrike" kern="0" cap="none" spc="7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in</a:t>
            </a:r>
            <a:r>
              <a:rPr kumimoji="0" sz="95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Good</a:t>
            </a:r>
            <a:r>
              <a:rPr kumimoji="0" sz="950" b="0" i="0" u="none" strike="noStrike" kern="0" cap="none" spc="114" normalizeH="0" baseline="0" noProof="0" dirty="0">
                <a:ln>
                  <a:noFill/>
                </a:ln>
                <a:solidFill>
                  <a:sysClr val="windowText" lastClr="000000"/>
                </a:solidFill>
                <a:effectLst/>
                <a:uLnTx/>
                <a:uFillTx/>
                <a:latin typeface="Century Gothic"/>
                <a:cs typeface="Century Gothic"/>
              </a:rPr>
              <a:t> </a:t>
            </a:r>
            <a:r>
              <a:rPr kumimoji="0" sz="950" b="0" i="0" u="none" strike="noStrike" kern="0" cap="none" spc="-10" normalizeH="0" baseline="0" noProof="0" dirty="0">
                <a:ln>
                  <a:noFill/>
                </a:ln>
                <a:solidFill>
                  <a:sysClr val="windowText" lastClr="000000"/>
                </a:solidFill>
                <a:effectLst/>
                <a:uLnTx/>
                <a:uFillTx/>
                <a:latin typeface="Century Gothic"/>
                <a:cs typeface="Century Gothic"/>
              </a:rPr>
              <a:t>Standing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Still</a:t>
            </a:r>
            <a:r>
              <a:rPr kumimoji="0" sz="950" b="0" i="0" u="none" strike="noStrike" kern="0" cap="none" spc="125" normalizeH="0" baseline="0" noProof="0" dirty="0">
                <a:ln>
                  <a:noFill/>
                </a:ln>
                <a:solidFill>
                  <a:sysClr val="windowText" lastClr="000000"/>
                </a:solidFill>
                <a:effectLst/>
                <a:uLnTx/>
                <a:uFillTx/>
                <a:latin typeface="Century Gothic"/>
                <a:cs typeface="Century Gothic"/>
              </a:rPr>
              <a:t>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Enrolled</a:t>
            </a:r>
            <a:r>
              <a:rPr kumimoji="0" sz="95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at</a:t>
            </a:r>
            <a:r>
              <a:rPr kumimoji="0" sz="950" b="0" i="0" u="none" strike="noStrike" kern="0" cap="none" spc="6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25" normalizeH="0" baseline="0" noProof="0" dirty="0">
                <a:ln>
                  <a:noFill/>
                </a:ln>
                <a:solidFill>
                  <a:sysClr val="windowText" lastClr="000000"/>
                </a:solidFill>
                <a:effectLst/>
                <a:uLnTx/>
                <a:uFillTx/>
                <a:latin typeface="Century Gothic"/>
                <a:cs typeface="Century Gothic"/>
              </a:rPr>
              <a:t>SAC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National</a:t>
            </a:r>
            <a:r>
              <a:rPr kumimoji="0" sz="950" b="0" i="0" u="none" strike="noStrike" kern="0" cap="none" spc="14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10" normalizeH="0" baseline="0" noProof="0" dirty="0">
                <a:ln>
                  <a:noFill/>
                </a:ln>
                <a:solidFill>
                  <a:sysClr val="windowText" lastClr="000000"/>
                </a:solidFill>
                <a:effectLst/>
                <a:uLnTx/>
                <a:uFillTx/>
                <a:latin typeface="Century Gothic"/>
                <a:cs typeface="Century Gothic"/>
              </a:rPr>
              <a:t>Transfer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Graduated</a:t>
            </a:r>
            <a:r>
              <a:rPr kumimoji="0" sz="950" b="0" i="0" u="none" strike="noStrike" kern="0" cap="none" spc="18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0" normalizeH="0" baseline="0" noProof="0" dirty="0">
                <a:ln>
                  <a:noFill/>
                </a:ln>
                <a:solidFill>
                  <a:sysClr val="windowText" lastClr="000000"/>
                </a:solidFill>
                <a:effectLst/>
                <a:uLnTx/>
                <a:uFillTx/>
                <a:latin typeface="Century Gothic"/>
                <a:cs typeface="Century Gothic"/>
              </a:rPr>
              <a:t>from</a:t>
            </a:r>
            <a:r>
              <a:rPr kumimoji="0" sz="950" b="0" i="0" u="none" strike="noStrike" kern="0" cap="none" spc="150" normalizeH="0" baseline="0" noProof="0" dirty="0">
                <a:ln>
                  <a:noFill/>
                </a:ln>
                <a:solidFill>
                  <a:sysClr val="windowText" lastClr="000000"/>
                </a:solidFill>
                <a:effectLst/>
                <a:uLnTx/>
                <a:uFillTx/>
                <a:latin typeface="Century Gothic"/>
                <a:cs typeface="Century Gothic"/>
              </a:rPr>
              <a:t> </a:t>
            </a:r>
            <a:r>
              <a:rPr kumimoji="0" sz="950" b="0" i="0" u="none" strike="noStrike" kern="0" cap="none" spc="-25" normalizeH="0" baseline="0" noProof="0" dirty="0">
                <a:ln>
                  <a:noFill/>
                </a:ln>
                <a:solidFill>
                  <a:sysClr val="windowText" lastClr="000000"/>
                </a:solidFill>
                <a:effectLst/>
                <a:uLnTx/>
                <a:uFillTx/>
                <a:latin typeface="Century Gothic"/>
                <a:cs typeface="Century Gothic"/>
              </a:rPr>
              <a:t>SAC</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3168014" y="1493456"/>
            <a:ext cx="737235" cy="30035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72.6%</a:t>
            </a:r>
            <a:r>
              <a:rPr kumimoji="0" sz="1800" b="0" i="0" u="none" strike="noStrike" kern="0" cap="none" spc="-25" normalizeH="0" baseline="0" noProof="0" dirty="0">
                <a:ln>
                  <a:noFill/>
                </a:ln>
                <a:solidFill>
                  <a:sysClr val="windowText" lastClr="000000"/>
                </a:solidFill>
                <a:effectLst/>
                <a:uLnTx/>
                <a:uFillTx/>
                <a:latin typeface="Calibri"/>
                <a:cs typeface="Calibri"/>
              </a:rPr>
              <a:t> </a:t>
            </a:r>
            <a:r>
              <a:rPr kumimoji="0" sz="1800" b="0" i="0" u="none" strike="noStrike" kern="0" cap="none" spc="-50" normalizeH="0" baseline="0" noProof="0" dirty="0">
                <a:ln>
                  <a:noFill/>
                </a:ln>
                <a:solidFill>
                  <a:sysClr val="windowText" lastClr="000000"/>
                </a:solidFill>
                <a:effectLst/>
                <a:uLnTx/>
                <a:uFillTx/>
                <a:latin typeface="Calibri"/>
                <a:cs typeface="Calibri"/>
              </a:rPr>
              <a:t>|</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29" name="object 29"/>
          <p:cNvSpPr txBox="1"/>
          <p:nvPr/>
        </p:nvSpPr>
        <p:spPr>
          <a:xfrm>
            <a:off x="4662551" y="1168336"/>
            <a:ext cx="1195070" cy="300355"/>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84.5%</a:t>
            </a:r>
            <a:r>
              <a:rPr kumimoji="0" sz="1800" b="0" i="0" u="none" strike="noStrike" kern="0" cap="none" spc="-45" normalizeH="0" baseline="0" noProof="0" dirty="0">
                <a:ln>
                  <a:noFill/>
                </a:ln>
                <a:solidFill>
                  <a:sysClr val="windowText" lastClr="000000"/>
                </a:solidFill>
                <a:effectLst/>
                <a:uLnTx/>
                <a:uFillTx/>
                <a:latin typeface="Calibri"/>
                <a:cs typeface="Calibri"/>
              </a:rPr>
              <a:t> </a:t>
            </a:r>
            <a:r>
              <a:rPr kumimoji="0" sz="1800" b="0" i="0" u="none" strike="noStrike" kern="0" cap="none" spc="0" normalizeH="0" baseline="0" noProof="0" dirty="0">
                <a:ln>
                  <a:noFill/>
                </a:ln>
                <a:solidFill>
                  <a:sysClr val="windowText" lastClr="000000"/>
                </a:solidFill>
                <a:effectLst/>
                <a:uLnTx/>
                <a:uFillTx/>
                <a:latin typeface="Calibri"/>
                <a:cs typeface="Calibri"/>
              </a:rPr>
              <a:t>|</a:t>
            </a:r>
            <a:r>
              <a:rPr kumimoji="0" sz="1800" b="0" i="0" u="none" strike="noStrike" kern="0" cap="none" spc="430" normalizeH="0" baseline="0" noProof="0" dirty="0">
                <a:ln>
                  <a:noFill/>
                </a:ln>
                <a:solidFill>
                  <a:sysClr val="windowText" lastClr="000000"/>
                </a:solidFill>
                <a:effectLst/>
                <a:uLnTx/>
                <a:uFillTx/>
                <a:latin typeface="Calibri"/>
                <a:cs typeface="Calibri"/>
              </a:rPr>
              <a:t> </a:t>
            </a:r>
            <a:r>
              <a:rPr kumimoji="0" sz="1800" b="0" i="0" u="none" strike="noStrike" kern="0" cap="none" spc="-25" normalizeH="0" baseline="0" noProof="0" dirty="0">
                <a:ln>
                  <a:noFill/>
                </a:ln>
                <a:solidFill>
                  <a:sysClr val="windowText" lastClr="000000"/>
                </a:solidFill>
                <a:effectLst/>
                <a:uLnTx/>
                <a:uFillTx/>
                <a:latin typeface="Calibri"/>
                <a:cs typeface="Calibri"/>
              </a:rPr>
              <a:t>945</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30" name="object 30"/>
          <p:cNvSpPr txBox="1">
            <a:spLocks noGrp="1"/>
          </p:cNvSpPr>
          <p:nvPr>
            <p:ph type="title"/>
          </p:nvPr>
        </p:nvSpPr>
        <p:spPr>
          <a:prstGeom prst="rect">
            <a:avLst/>
          </a:prstGeom>
        </p:spPr>
        <p:txBody>
          <a:bodyPr vert="horz" wrap="square" lIns="0" tIns="13335" rIns="0" bIns="0" rtlCol="0">
            <a:spAutoFit/>
          </a:bodyPr>
          <a:lstStyle/>
          <a:p>
            <a:pPr marL="1919605">
              <a:lnSpc>
                <a:spcPct val="100000"/>
              </a:lnSpc>
              <a:spcBef>
                <a:spcPts val="105"/>
              </a:spcBef>
            </a:pPr>
            <a:r>
              <a:rPr dirty="0"/>
              <a:t>Fall</a:t>
            </a:r>
            <a:r>
              <a:rPr spc="-50" dirty="0"/>
              <a:t> </a:t>
            </a:r>
            <a:r>
              <a:rPr dirty="0"/>
              <a:t>Full</a:t>
            </a:r>
            <a:r>
              <a:rPr spc="15" dirty="0"/>
              <a:t> </a:t>
            </a:r>
            <a:r>
              <a:rPr dirty="0"/>
              <a:t>Time</a:t>
            </a:r>
            <a:r>
              <a:rPr spc="-20" dirty="0"/>
              <a:t> </a:t>
            </a:r>
            <a:r>
              <a:rPr dirty="0"/>
              <a:t>FTIC</a:t>
            </a:r>
            <a:r>
              <a:rPr spc="-50" dirty="0"/>
              <a:t> </a:t>
            </a:r>
            <a:r>
              <a:rPr dirty="0"/>
              <a:t>3-Year</a:t>
            </a:r>
            <a:r>
              <a:rPr spc="-25" dirty="0"/>
              <a:t> </a:t>
            </a:r>
            <a:r>
              <a:rPr spc="-10" dirty="0"/>
              <a:t>Tracking</a:t>
            </a:r>
          </a:p>
        </p:txBody>
      </p:sp>
      <p:grpSp>
        <p:nvGrpSpPr>
          <p:cNvPr id="31" name="Group 5">
            <a:extLst>
              <a:ext uri="{FF2B5EF4-FFF2-40B4-BE49-F238E27FC236}">
                <a16:creationId xmlns:a16="http://schemas.microsoft.com/office/drawing/2014/main" id="{B6EE5448-4E9A-57DC-8D02-74FA8F2B6A0A}"/>
              </a:ext>
            </a:extLst>
          </p:cNvPr>
          <p:cNvGrpSpPr>
            <a:grpSpLocks/>
          </p:cNvGrpSpPr>
          <p:nvPr/>
        </p:nvGrpSpPr>
        <p:grpSpPr bwMode="auto">
          <a:xfrm>
            <a:off x="0" y="4476750"/>
            <a:ext cx="9144000" cy="658415"/>
            <a:chOff x="0" y="5982641"/>
            <a:chExt cx="12192000" cy="876947"/>
          </a:xfrm>
        </p:grpSpPr>
        <p:pic>
          <p:nvPicPr>
            <p:cNvPr id="32" name="Picture 2">
              <a:extLst>
                <a:ext uri="{FF2B5EF4-FFF2-40B4-BE49-F238E27FC236}">
                  <a16:creationId xmlns:a16="http://schemas.microsoft.com/office/drawing/2014/main" id="{5BC2A684-FBA9-0358-4E51-956DE425D0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0BDC4411-A0FE-3B99-EC29-7C3BE90B3F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1" descr="A logo for a company&#10;&#10;Description automatically generated">
            <a:extLst>
              <a:ext uri="{FF2B5EF4-FFF2-40B4-BE49-F238E27FC236}">
                <a16:creationId xmlns:a16="http://schemas.microsoft.com/office/drawing/2014/main" id="{1BF7C923-25F1-270E-C887-B9E6E9E233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492" y="310515"/>
            <a:ext cx="7170420" cy="438150"/>
          </a:xfrm>
          <a:prstGeom prst="rect">
            <a:avLst/>
          </a:prstGeom>
        </p:spPr>
        <p:txBody>
          <a:bodyPr vert="horz" wrap="square" lIns="0" tIns="13335" rIns="0" bIns="0" rtlCol="0">
            <a:spAutoFit/>
          </a:bodyPr>
          <a:lstStyle/>
          <a:p>
            <a:pPr marL="12700">
              <a:lnSpc>
                <a:spcPct val="100000"/>
              </a:lnSpc>
              <a:spcBef>
                <a:spcPts val="105"/>
              </a:spcBef>
            </a:pPr>
            <a:r>
              <a:rPr sz="2700" dirty="0"/>
              <a:t>Graduates</a:t>
            </a:r>
            <a:r>
              <a:rPr sz="2700" spc="-65" dirty="0"/>
              <a:t> </a:t>
            </a:r>
            <a:r>
              <a:rPr sz="2700" dirty="0"/>
              <a:t>as</a:t>
            </a:r>
            <a:r>
              <a:rPr sz="2700" spc="5" dirty="0"/>
              <a:t> </a:t>
            </a:r>
            <a:r>
              <a:rPr sz="2700" dirty="0"/>
              <a:t>a</a:t>
            </a:r>
            <a:r>
              <a:rPr sz="2700" spc="-80" dirty="0"/>
              <a:t> </a:t>
            </a:r>
            <a:r>
              <a:rPr sz="2700" dirty="0"/>
              <a:t>%</a:t>
            </a:r>
            <a:r>
              <a:rPr sz="2700" spc="5" dirty="0"/>
              <a:t> </a:t>
            </a:r>
            <a:r>
              <a:rPr sz="2700" dirty="0"/>
              <a:t>of</a:t>
            </a:r>
            <a:r>
              <a:rPr sz="2700" spc="-30" dirty="0"/>
              <a:t> </a:t>
            </a:r>
            <a:r>
              <a:rPr sz="2700" dirty="0"/>
              <a:t>Full</a:t>
            </a:r>
            <a:r>
              <a:rPr sz="2700" spc="-60" dirty="0"/>
              <a:t> </a:t>
            </a:r>
            <a:r>
              <a:rPr sz="2700" dirty="0"/>
              <a:t>Time</a:t>
            </a:r>
            <a:r>
              <a:rPr sz="2700" spc="-25" dirty="0"/>
              <a:t> </a:t>
            </a:r>
            <a:r>
              <a:rPr sz="2700" dirty="0"/>
              <a:t>Equivalent</a:t>
            </a:r>
            <a:r>
              <a:rPr sz="2700" spc="-70" dirty="0"/>
              <a:t> </a:t>
            </a:r>
            <a:r>
              <a:rPr sz="2700" spc="-10" dirty="0"/>
              <a:t>Enrollment</a:t>
            </a:r>
            <a:endParaRPr sz="2700"/>
          </a:p>
        </p:txBody>
      </p:sp>
      <p:graphicFrame>
        <p:nvGraphicFramePr>
          <p:cNvPr id="3" name="object 3"/>
          <p:cNvGraphicFramePr>
            <a:graphicFrameLocks noGrp="1"/>
          </p:cNvGraphicFramePr>
          <p:nvPr/>
        </p:nvGraphicFramePr>
        <p:xfrm>
          <a:off x="295656" y="812800"/>
          <a:ext cx="8392159" cy="2332990"/>
        </p:xfrm>
        <a:graphic>
          <a:graphicData uri="http://schemas.openxmlformats.org/drawingml/2006/table">
            <a:tbl>
              <a:tblPr firstRow="1" bandRow="1">
                <a:tableStyleId>{2D5ABB26-0587-4C30-8999-92F81FD0307C}</a:tableStyleId>
              </a:tblPr>
              <a:tblGrid>
                <a:gridCol w="3305810">
                  <a:extLst>
                    <a:ext uri="{9D8B030D-6E8A-4147-A177-3AD203B41FA5}">
                      <a16:colId xmlns:a16="http://schemas.microsoft.com/office/drawing/2014/main" val="20000"/>
                    </a:ext>
                  </a:extLst>
                </a:gridCol>
                <a:gridCol w="1017269">
                  <a:extLst>
                    <a:ext uri="{9D8B030D-6E8A-4147-A177-3AD203B41FA5}">
                      <a16:colId xmlns:a16="http://schemas.microsoft.com/office/drawing/2014/main" val="20001"/>
                    </a:ext>
                  </a:extLst>
                </a:gridCol>
                <a:gridCol w="1017270">
                  <a:extLst>
                    <a:ext uri="{9D8B030D-6E8A-4147-A177-3AD203B41FA5}">
                      <a16:colId xmlns:a16="http://schemas.microsoft.com/office/drawing/2014/main" val="20002"/>
                    </a:ext>
                  </a:extLst>
                </a:gridCol>
                <a:gridCol w="1017270">
                  <a:extLst>
                    <a:ext uri="{9D8B030D-6E8A-4147-A177-3AD203B41FA5}">
                      <a16:colId xmlns:a16="http://schemas.microsoft.com/office/drawing/2014/main" val="20003"/>
                    </a:ext>
                  </a:extLst>
                </a:gridCol>
                <a:gridCol w="1017270">
                  <a:extLst>
                    <a:ext uri="{9D8B030D-6E8A-4147-A177-3AD203B41FA5}">
                      <a16:colId xmlns:a16="http://schemas.microsoft.com/office/drawing/2014/main" val="20004"/>
                    </a:ext>
                  </a:extLst>
                </a:gridCol>
                <a:gridCol w="1017270">
                  <a:extLst>
                    <a:ext uri="{9D8B030D-6E8A-4147-A177-3AD203B41FA5}">
                      <a16:colId xmlns:a16="http://schemas.microsoft.com/office/drawing/2014/main" val="20005"/>
                    </a:ext>
                  </a:extLst>
                </a:gridCol>
              </a:tblGrid>
              <a:tr h="567690">
                <a:tc>
                  <a:txBody>
                    <a:bodyPr/>
                    <a:lstStyle/>
                    <a:p>
                      <a:pPr marL="6985" algn="ctr">
                        <a:lnSpc>
                          <a:spcPct val="100000"/>
                        </a:lnSpc>
                        <a:spcBef>
                          <a:spcPts val="1105"/>
                        </a:spcBef>
                      </a:pPr>
                      <a:r>
                        <a:rPr sz="1700" b="1" spc="-10" dirty="0">
                          <a:solidFill>
                            <a:srgbClr val="FFFFFF"/>
                          </a:solidFill>
                          <a:latin typeface="Calibri"/>
                          <a:cs typeface="Calibri"/>
                        </a:rPr>
                        <a:t>Institution</a:t>
                      </a:r>
                      <a:endParaRPr sz="1700">
                        <a:latin typeface="Calibri"/>
                        <a:cs typeface="Calibri"/>
                      </a:endParaRPr>
                    </a:p>
                  </a:txBody>
                  <a:tcPr marL="0" marR="0" marT="1403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gridSpan="5">
                  <a:txBody>
                    <a:bodyPr/>
                    <a:lstStyle/>
                    <a:p>
                      <a:pPr marL="17145" algn="ctr">
                        <a:lnSpc>
                          <a:spcPct val="100000"/>
                        </a:lnSpc>
                        <a:spcBef>
                          <a:spcPts val="1105"/>
                        </a:spcBef>
                      </a:pPr>
                      <a:r>
                        <a:rPr sz="1700" b="1" spc="-10" dirty="0">
                          <a:solidFill>
                            <a:srgbClr val="FFFFFF"/>
                          </a:solidFill>
                          <a:latin typeface="Calibri"/>
                          <a:cs typeface="Calibri"/>
                        </a:rPr>
                        <a:t>Percentage</a:t>
                      </a:r>
                      <a:endParaRPr sz="1700">
                        <a:latin typeface="Calibri"/>
                        <a:cs typeface="Calibri"/>
                      </a:endParaRPr>
                    </a:p>
                  </a:txBody>
                  <a:tcPr marL="0" marR="0" marT="1403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53060">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3970" algn="ctr">
                        <a:lnSpc>
                          <a:spcPct val="100000"/>
                        </a:lnSpc>
                        <a:spcBef>
                          <a:spcPts val="245"/>
                        </a:spcBef>
                      </a:pPr>
                      <a:r>
                        <a:rPr sz="1700" spc="-20" dirty="0">
                          <a:latin typeface="Calibri"/>
                          <a:cs typeface="Calibri"/>
                        </a:rPr>
                        <a:t>2019</a:t>
                      </a:r>
                      <a:endParaRPr sz="17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6510" algn="ctr">
                        <a:lnSpc>
                          <a:spcPct val="100000"/>
                        </a:lnSpc>
                        <a:spcBef>
                          <a:spcPts val="245"/>
                        </a:spcBef>
                      </a:pPr>
                      <a:r>
                        <a:rPr sz="1700" spc="-20" dirty="0">
                          <a:latin typeface="Calibri"/>
                          <a:cs typeface="Calibri"/>
                        </a:rPr>
                        <a:t>2020</a:t>
                      </a:r>
                      <a:endParaRPr sz="17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7780" algn="ctr">
                        <a:lnSpc>
                          <a:spcPct val="100000"/>
                        </a:lnSpc>
                        <a:spcBef>
                          <a:spcPts val="245"/>
                        </a:spcBef>
                      </a:pPr>
                      <a:r>
                        <a:rPr sz="1700" spc="-20" dirty="0">
                          <a:latin typeface="Calibri"/>
                          <a:cs typeface="Calibri"/>
                        </a:rPr>
                        <a:t>2021</a:t>
                      </a:r>
                      <a:endParaRPr sz="17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20320" algn="ctr">
                        <a:lnSpc>
                          <a:spcPct val="100000"/>
                        </a:lnSpc>
                        <a:spcBef>
                          <a:spcPts val="245"/>
                        </a:spcBef>
                      </a:pPr>
                      <a:r>
                        <a:rPr sz="1700" spc="-20" dirty="0">
                          <a:latin typeface="Calibri"/>
                          <a:cs typeface="Calibri"/>
                        </a:rPr>
                        <a:t>2022</a:t>
                      </a:r>
                      <a:endParaRPr sz="17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22225" algn="ctr">
                        <a:lnSpc>
                          <a:spcPct val="100000"/>
                        </a:lnSpc>
                        <a:spcBef>
                          <a:spcPts val="245"/>
                        </a:spcBef>
                      </a:pPr>
                      <a:r>
                        <a:rPr sz="1700" spc="-20" dirty="0">
                          <a:latin typeface="Calibri"/>
                          <a:cs typeface="Calibri"/>
                        </a:rPr>
                        <a:t>2023</a:t>
                      </a:r>
                      <a:endParaRPr sz="17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353060">
                <a:tc>
                  <a:txBody>
                    <a:bodyPr/>
                    <a:lstStyle/>
                    <a:p>
                      <a:pPr marL="5080" algn="ctr">
                        <a:lnSpc>
                          <a:spcPts val="1839"/>
                        </a:lnSpc>
                        <a:spcBef>
                          <a:spcPts val="840"/>
                        </a:spcBef>
                      </a:pPr>
                      <a:r>
                        <a:rPr sz="1550" b="1" spc="-25" dirty="0">
                          <a:solidFill>
                            <a:srgbClr val="C8282C"/>
                          </a:solidFill>
                          <a:latin typeface="Calibri"/>
                          <a:cs typeface="Calibri"/>
                        </a:rPr>
                        <a:t>SAC</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4445" algn="ctr">
                        <a:lnSpc>
                          <a:spcPts val="1839"/>
                        </a:lnSpc>
                        <a:spcBef>
                          <a:spcPts val="840"/>
                        </a:spcBef>
                      </a:pPr>
                      <a:r>
                        <a:rPr sz="1550" b="1" spc="-10" dirty="0">
                          <a:solidFill>
                            <a:srgbClr val="C8282C"/>
                          </a:solidFill>
                          <a:latin typeface="Calibri"/>
                          <a:cs typeface="Calibri"/>
                        </a:rPr>
                        <a:t>44.1%</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6985" algn="ctr">
                        <a:lnSpc>
                          <a:spcPts val="1839"/>
                        </a:lnSpc>
                        <a:spcBef>
                          <a:spcPts val="840"/>
                        </a:spcBef>
                      </a:pPr>
                      <a:r>
                        <a:rPr sz="1550" b="1" spc="-10" dirty="0">
                          <a:solidFill>
                            <a:srgbClr val="C8282C"/>
                          </a:solidFill>
                          <a:latin typeface="Calibri"/>
                          <a:cs typeface="Calibri"/>
                        </a:rPr>
                        <a:t>37.8%</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255" algn="ctr">
                        <a:lnSpc>
                          <a:spcPts val="1839"/>
                        </a:lnSpc>
                        <a:spcBef>
                          <a:spcPts val="840"/>
                        </a:spcBef>
                      </a:pPr>
                      <a:r>
                        <a:rPr sz="1550" b="1" spc="-10" dirty="0">
                          <a:solidFill>
                            <a:srgbClr val="C8282C"/>
                          </a:solidFill>
                          <a:latin typeface="Calibri"/>
                          <a:cs typeface="Calibri"/>
                        </a:rPr>
                        <a:t>39.1%</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1430" algn="ctr">
                        <a:lnSpc>
                          <a:spcPts val="1839"/>
                        </a:lnSpc>
                        <a:spcBef>
                          <a:spcPts val="840"/>
                        </a:spcBef>
                      </a:pPr>
                      <a:r>
                        <a:rPr sz="1550" b="1" spc="-10" dirty="0">
                          <a:solidFill>
                            <a:srgbClr val="C8282C"/>
                          </a:solidFill>
                          <a:latin typeface="Calibri"/>
                          <a:cs typeface="Calibri"/>
                        </a:rPr>
                        <a:t>34.1%</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ts val="1839"/>
                        </a:lnSpc>
                        <a:spcBef>
                          <a:spcPts val="840"/>
                        </a:spcBef>
                      </a:pPr>
                      <a:r>
                        <a:rPr sz="1550" b="1" spc="-10" dirty="0">
                          <a:solidFill>
                            <a:srgbClr val="C8282C"/>
                          </a:solidFill>
                          <a:latin typeface="Calibri"/>
                          <a:cs typeface="Calibri"/>
                        </a:rPr>
                        <a:t>31.3%</a:t>
                      </a:r>
                      <a:endParaRPr sz="1550">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353060">
                <a:tc>
                  <a:txBody>
                    <a:bodyPr/>
                    <a:lstStyle/>
                    <a:p>
                      <a:pPr marL="1270" algn="ctr">
                        <a:lnSpc>
                          <a:spcPts val="1835"/>
                        </a:lnSpc>
                        <a:spcBef>
                          <a:spcPts val="844"/>
                        </a:spcBef>
                      </a:pPr>
                      <a:r>
                        <a:rPr sz="1550" b="1" spc="-10" dirty="0">
                          <a:latin typeface="Calibri"/>
                          <a:cs typeface="Calibri"/>
                        </a:rPr>
                        <a:t>Alamo</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4445" algn="ctr">
                        <a:lnSpc>
                          <a:spcPts val="1835"/>
                        </a:lnSpc>
                        <a:spcBef>
                          <a:spcPts val="844"/>
                        </a:spcBef>
                      </a:pPr>
                      <a:r>
                        <a:rPr sz="1550" b="1" spc="-10" dirty="0">
                          <a:latin typeface="Calibri"/>
                          <a:cs typeface="Calibri"/>
                        </a:rPr>
                        <a:t>38.9%</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6985" algn="ctr">
                        <a:lnSpc>
                          <a:spcPts val="1835"/>
                        </a:lnSpc>
                        <a:spcBef>
                          <a:spcPts val="844"/>
                        </a:spcBef>
                      </a:pPr>
                      <a:r>
                        <a:rPr sz="1550" b="1" spc="-10" dirty="0">
                          <a:latin typeface="Calibri"/>
                          <a:cs typeface="Calibri"/>
                        </a:rPr>
                        <a:t>37.4%</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255" algn="ctr">
                        <a:lnSpc>
                          <a:spcPts val="1835"/>
                        </a:lnSpc>
                        <a:spcBef>
                          <a:spcPts val="844"/>
                        </a:spcBef>
                      </a:pPr>
                      <a:r>
                        <a:rPr sz="1550" b="1" spc="-10" dirty="0">
                          <a:latin typeface="Calibri"/>
                          <a:cs typeface="Calibri"/>
                        </a:rPr>
                        <a:t>39.1%</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1430" algn="ctr">
                        <a:lnSpc>
                          <a:spcPts val="1835"/>
                        </a:lnSpc>
                        <a:spcBef>
                          <a:spcPts val="844"/>
                        </a:spcBef>
                      </a:pPr>
                      <a:r>
                        <a:rPr sz="1550" b="1" spc="-10" dirty="0">
                          <a:latin typeface="Calibri"/>
                          <a:cs typeface="Calibri"/>
                        </a:rPr>
                        <a:t>40.5%</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2065" algn="ctr">
                        <a:lnSpc>
                          <a:spcPts val="1835"/>
                        </a:lnSpc>
                        <a:spcBef>
                          <a:spcPts val="844"/>
                        </a:spcBef>
                      </a:pPr>
                      <a:r>
                        <a:rPr sz="1550" b="1" spc="-10" dirty="0">
                          <a:latin typeface="Calibri"/>
                          <a:cs typeface="Calibri"/>
                        </a:rPr>
                        <a:t>36.8%</a:t>
                      </a:r>
                      <a:endParaRPr sz="1550">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353060">
                <a:tc>
                  <a:txBody>
                    <a:bodyPr/>
                    <a:lstStyle/>
                    <a:p>
                      <a:pPr marL="3175" algn="ctr">
                        <a:lnSpc>
                          <a:spcPts val="1830"/>
                        </a:lnSpc>
                        <a:spcBef>
                          <a:spcPts val="850"/>
                        </a:spcBef>
                      </a:pPr>
                      <a:r>
                        <a:rPr sz="1550" dirty="0">
                          <a:latin typeface="Calibri"/>
                          <a:cs typeface="Calibri"/>
                        </a:rPr>
                        <a:t>Peer</a:t>
                      </a:r>
                      <a:r>
                        <a:rPr sz="1550" spc="50" dirty="0">
                          <a:latin typeface="Calibri"/>
                          <a:cs typeface="Calibri"/>
                        </a:rPr>
                        <a:t> </a:t>
                      </a:r>
                      <a:r>
                        <a:rPr sz="1550" dirty="0">
                          <a:latin typeface="Calibri"/>
                          <a:cs typeface="Calibri"/>
                        </a:rPr>
                        <a:t>Group</a:t>
                      </a:r>
                      <a:r>
                        <a:rPr sz="1550" spc="80" dirty="0">
                          <a:latin typeface="Calibri"/>
                          <a:cs typeface="Calibri"/>
                        </a:rPr>
                        <a:t> </a:t>
                      </a:r>
                      <a:r>
                        <a:rPr sz="1550" spc="-10" dirty="0">
                          <a:latin typeface="Calibri"/>
                          <a:cs typeface="Calibri"/>
                        </a:rPr>
                        <a:t>Average</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6985" algn="ctr">
                        <a:lnSpc>
                          <a:spcPts val="1830"/>
                        </a:lnSpc>
                        <a:spcBef>
                          <a:spcPts val="850"/>
                        </a:spcBef>
                      </a:pPr>
                      <a:r>
                        <a:rPr sz="1550" spc="-10" dirty="0">
                          <a:latin typeface="Calibri"/>
                          <a:cs typeface="Calibri"/>
                        </a:rPr>
                        <a:t>30.8%</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8255" algn="ctr">
                        <a:lnSpc>
                          <a:spcPts val="1830"/>
                        </a:lnSpc>
                        <a:spcBef>
                          <a:spcPts val="850"/>
                        </a:spcBef>
                      </a:pPr>
                      <a:r>
                        <a:rPr sz="1550" spc="-10" dirty="0">
                          <a:latin typeface="Calibri"/>
                          <a:cs typeface="Calibri"/>
                        </a:rPr>
                        <a:t>30.8%</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1430" algn="ctr">
                        <a:lnSpc>
                          <a:spcPts val="1830"/>
                        </a:lnSpc>
                        <a:spcBef>
                          <a:spcPts val="850"/>
                        </a:spcBef>
                      </a:pPr>
                      <a:r>
                        <a:rPr sz="1550" spc="-10" dirty="0">
                          <a:latin typeface="Calibri"/>
                          <a:cs typeface="Calibri"/>
                        </a:rPr>
                        <a:t>34.2%</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ts val="1830"/>
                        </a:lnSpc>
                        <a:spcBef>
                          <a:spcPts val="850"/>
                        </a:spcBef>
                      </a:pPr>
                      <a:r>
                        <a:rPr sz="1550" spc="-10" dirty="0">
                          <a:latin typeface="Calibri"/>
                          <a:cs typeface="Calibri"/>
                        </a:rPr>
                        <a:t>34.9%</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4604" algn="ctr">
                        <a:lnSpc>
                          <a:spcPts val="1830"/>
                        </a:lnSpc>
                        <a:spcBef>
                          <a:spcPts val="850"/>
                        </a:spcBef>
                      </a:pPr>
                      <a:r>
                        <a:rPr sz="1550" spc="-10" dirty="0">
                          <a:latin typeface="Calibri"/>
                          <a:cs typeface="Calibri"/>
                        </a:rPr>
                        <a:t>34.8%</a:t>
                      </a:r>
                      <a:endParaRPr sz="1550">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353060">
                <a:tc>
                  <a:txBody>
                    <a:bodyPr/>
                    <a:lstStyle/>
                    <a:p>
                      <a:pPr algn="ctr">
                        <a:lnSpc>
                          <a:spcPts val="1825"/>
                        </a:lnSpc>
                        <a:spcBef>
                          <a:spcPts val="855"/>
                        </a:spcBef>
                      </a:pPr>
                      <a:r>
                        <a:rPr sz="1550" dirty="0">
                          <a:latin typeface="Calibri"/>
                          <a:cs typeface="Calibri"/>
                        </a:rPr>
                        <a:t>State</a:t>
                      </a:r>
                      <a:r>
                        <a:rPr sz="1550" spc="20" dirty="0">
                          <a:latin typeface="Calibri"/>
                          <a:cs typeface="Calibri"/>
                        </a:rPr>
                        <a:t> </a:t>
                      </a:r>
                      <a:r>
                        <a:rPr sz="1550" spc="-10" dirty="0">
                          <a:latin typeface="Calibri"/>
                          <a:cs typeface="Calibri"/>
                        </a:rPr>
                        <a:t>Average</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6985" algn="ctr">
                        <a:lnSpc>
                          <a:spcPts val="1825"/>
                        </a:lnSpc>
                        <a:spcBef>
                          <a:spcPts val="855"/>
                        </a:spcBef>
                      </a:pPr>
                      <a:r>
                        <a:rPr sz="1550" spc="-10" dirty="0">
                          <a:latin typeface="Calibri"/>
                          <a:cs typeface="Calibri"/>
                        </a:rPr>
                        <a:t>32.6%</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8255" algn="ctr">
                        <a:lnSpc>
                          <a:spcPts val="1825"/>
                        </a:lnSpc>
                        <a:spcBef>
                          <a:spcPts val="855"/>
                        </a:spcBef>
                      </a:pPr>
                      <a:r>
                        <a:rPr sz="1550" spc="-10" dirty="0">
                          <a:latin typeface="Calibri"/>
                          <a:cs typeface="Calibri"/>
                        </a:rPr>
                        <a:t>32.2%</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1430" algn="ctr">
                        <a:lnSpc>
                          <a:spcPts val="1825"/>
                        </a:lnSpc>
                        <a:spcBef>
                          <a:spcPts val="855"/>
                        </a:spcBef>
                      </a:pPr>
                      <a:r>
                        <a:rPr sz="1550" spc="-10" dirty="0">
                          <a:latin typeface="Calibri"/>
                          <a:cs typeface="Calibri"/>
                        </a:rPr>
                        <a:t>36.2%</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2065" algn="ctr">
                        <a:lnSpc>
                          <a:spcPts val="1825"/>
                        </a:lnSpc>
                        <a:spcBef>
                          <a:spcPts val="855"/>
                        </a:spcBef>
                      </a:pPr>
                      <a:r>
                        <a:rPr sz="1550" spc="-10" dirty="0">
                          <a:latin typeface="Calibri"/>
                          <a:cs typeface="Calibri"/>
                        </a:rPr>
                        <a:t>37.0%</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4604" algn="ctr">
                        <a:lnSpc>
                          <a:spcPts val="1825"/>
                        </a:lnSpc>
                        <a:spcBef>
                          <a:spcPts val="855"/>
                        </a:spcBef>
                      </a:pPr>
                      <a:r>
                        <a:rPr sz="1550" spc="-10" dirty="0">
                          <a:latin typeface="Calibri"/>
                          <a:cs typeface="Calibri"/>
                        </a:rPr>
                        <a:t>37.5%</a:t>
                      </a:r>
                      <a:endParaRPr sz="1550">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5"/>
                  </a:ext>
                </a:extLst>
              </a:tr>
            </a:tbl>
          </a:graphicData>
        </a:graphic>
      </p:graphicFrame>
      <p:grpSp>
        <p:nvGrpSpPr>
          <p:cNvPr id="4" name="Group 5">
            <a:extLst>
              <a:ext uri="{FF2B5EF4-FFF2-40B4-BE49-F238E27FC236}">
                <a16:creationId xmlns:a16="http://schemas.microsoft.com/office/drawing/2014/main" id="{F00AE355-DD17-7D1E-CA7C-7BED534C9A4A}"/>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B9FA45AF-060F-7062-5128-5DF97B01C5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DCC87F9-760B-638E-82CC-3A4FFB179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40D0D935-B35E-EF49-AB3F-6E2D96F40E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2750329"/>
            <a:ext cx="8229600" cy="1640126"/>
          </a:xfrm>
        </p:spPr>
        <p:txBody>
          <a:bodyPr vert="horz" lIns="91440" tIns="45720" rIns="91440" bIns="45720" rtlCol="0" anchor="ctr">
            <a:noAutofit/>
          </a:bodyPr>
          <a:lstStyle/>
          <a:p>
            <a:pPr algn="l"/>
            <a:r>
              <a:rPr lang="en-US" sz="3000" dirty="0">
                <a:latin typeface="Arial"/>
                <a:cs typeface="Calibri"/>
              </a:rPr>
              <a:t>Student Services – Dr. Barbara Hong, VPSS</a:t>
            </a:r>
            <a:br>
              <a:rPr lang="en-US" sz="3000" dirty="0">
                <a:latin typeface="Arial"/>
                <a:cs typeface="Calibri"/>
              </a:rPr>
            </a:br>
            <a:r>
              <a:rPr lang="en-US" sz="3000" dirty="0">
                <a:latin typeface="Arial"/>
                <a:cs typeface="Calibri"/>
              </a:rPr>
              <a:t>Academic Services – Dr. Jon Lee, Dean AS</a:t>
            </a:r>
            <a:br>
              <a:rPr lang="en-US" sz="3000" dirty="0">
                <a:latin typeface="Arial"/>
                <a:cs typeface="Calibri"/>
              </a:rPr>
            </a:br>
            <a:r>
              <a:rPr lang="en-US" sz="3000" dirty="0">
                <a:latin typeface="Arial"/>
                <a:cs typeface="Calibri"/>
              </a:rPr>
              <a:t>College Services - Dr. Stella Lovato, VPCS</a:t>
            </a:r>
            <a:endParaRPr lang="en-US" sz="3000" dirty="0">
              <a:cs typeface="Calibri"/>
            </a:endParaRP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400" dirty="0">
                <a:latin typeface="Arial"/>
                <a:cs typeface="Calibri"/>
              </a:rPr>
              <a:t>Division Addresses</a:t>
            </a:r>
            <a:endParaRPr lang="en-US" dirty="0">
              <a:cs typeface="Calibri"/>
            </a:endParaRP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58767" y="1322279"/>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522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231457" y="-7302"/>
            <a:ext cx="8547100" cy="1407160"/>
          </a:xfrm>
          <a:prstGeom prst="rect">
            <a:avLst/>
          </a:prstGeom>
        </p:spPr>
        <p:txBody>
          <a:bodyPr vert="horz" wrap="square" lIns="0" tIns="10160" rIns="0" bIns="0" rtlCol="0">
            <a:spAutoFit/>
          </a:bodyPr>
          <a:lstStyle/>
          <a:p>
            <a:pPr marL="12700" marR="5080" lvl="0" indent="0" defTabSz="914400" eaLnBrk="1" fontAlgn="auto" latinLnBrk="0" hangingPunct="1">
              <a:lnSpc>
                <a:spcPct val="100899"/>
              </a:lnSpc>
              <a:spcBef>
                <a:spcPts val="80"/>
              </a:spcBef>
              <a:spcAft>
                <a:spcPts val="0"/>
              </a:spcAft>
              <a:buClrTx/>
              <a:buSzTx/>
              <a:buFontTx/>
              <a:buNone/>
              <a:tabLst/>
              <a:defRPr/>
            </a:pPr>
            <a:r>
              <a:rPr kumimoji="0" sz="1800" b="1" i="0" u="none" strike="noStrike" kern="0" cap="none" spc="0" normalizeH="0" baseline="0" noProof="0" dirty="0">
                <a:ln>
                  <a:noFill/>
                </a:ln>
                <a:solidFill>
                  <a:srgbClr val="006FC0"/>
                </a:solidFill>
                <a:effectLst/>
                <a:uLnTx/>
                <a:uFillTx/>
                <a:latin typeface="Century Gothic"/>
                <a:cs typeface="Century Gothic"/>
              </a:rPr>
              <a:t>Unlocking</a:t>
            </a:r>
            <a:r>
              <a:rPr kumimoji="0" sz="1800" b="1" i="0" u="none" strike="noStrike" kern="0" cap="none" spc="-10" normalizeH="0" baseline="0" noProof="0" dirty="0">
                <a:ln>
                  <a:noFill/>
                </a:ln>
                <a:solidFill>
                  <a:srgbClr val="006FC0"/>
                </a:solidFill>
                <a:effectLst/>
                <a:uLnTx/>
                <a:uFillTx/>
                <a:latin typeface="Century Gothic"/>
                <a:cs typeface="Century Gothic"/>
              </a:rPr>
              <a:t> </a:t>
            </a:r>
            <a:r>
              <a:rPr kumimoji="0" sz="1800" b="1" i="0" u="none" strike="noStrike" kern="0" cap="none" spc="0" normalizeH="0" baseline="0" noProof="0" dirty="0">
                <a:ln>
                  <a:noFill/>
                </a:ln>
                <a:solidFill>
                  <a:srgbClr val="006FC0"/>
                </a:solidFill>
                <a:effectLst/>
                <a:uLnTx/>
                <a:uFillTx/>
                <a:latin typeface="Century Gothic"/>
                <a:cs typeface="Century Gothic"/>
              </a:rPr>
              <a:t>Opportunity</a:t>
            </a:r>
            <a:r>
              <a:rPr kumimoji="0" sz="1800" b="1" i="0" u="none" strike="noStrike" kern="0" cap="none" spc="-75" normalizeH="0" baseline="0" noProof="0" dirty="0">
                <a:ln>
                  <a:noFill/>
                </a:ln>
                <a:solidFill>
                  <a:srgbClr val="006FC0"/>
                </a:solidFill>
                <a:effectLst/>
                <a:uLnTx/>
                <a:uFillTx/>
                <a:latin typeface="Century Gothic"/>
                <a:cs typeface="Century Gothic"/>
              </a:rPr>
              <a:t> </a:t>
            </a:r>
            <a:r>
              <a:rPr kumimoji="0" sz="1800" b="1" i="0" u="none" strike="noStrike" kern="0" cap="none" spc="0" normalizeH="0" baseline="0" noProof="0" dirty="0">
                <a:ln>
                  <a:noFill/>
                </a:ln>
                <a:solidFill>
                  <a:srgbClr val="006FC0"/>
                </a:solidFill>
                <a:effectLst/>
                <a:uLnTx/>
                <a:uFillTx/>
                <a:latin typeface="Century Gothic"/>
                <a:cs typeface="Century Gothic"/>
              </a:rPr>
              <a:t>(UO)</a:t>
            </a:r>
            <a:r>
              <a:rPr kumimoji="0" sz="1800" b="1" i="0" u="none" strike="noStrike" kern="0" cap="none" spc="-5" normalizeH="0" baseline="0" noProof="0" dirty="0">
                <a:ln>
                  <a:noFill/>
                </a:ln>
                <a:solidFill>
                  <a:srgbClr val="006FC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is</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research</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action</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group</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with</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one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overarching</a:t>
            </a:r>
            <a:r>
              <a:rPr kumimoji="0" sz="18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goal:</a:t>
            </a:r>
            <a:r>
              <a:rPr kumimoji="0" sz="18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thousands</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more</a:t>
            </a:r>
            <a:r>
              <a:rPr kumimoji="0" sz="1800" b="0" i="0" u="none" strike="noStrike" kern="0" cap="none" spc="-9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community</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college</a:t>
            </a:r>
            <a:r>
              <a:rPr kumimoji="0" sz="18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students</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entering</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and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completing</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programs</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that</a:t>
            </a:r>
            <a:r>
              <a:rPr kumimoji="0" sz="1800" b="0" i="0" u="none" strike="noStrike" kern="0" cap="none" spc="-9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have</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high</a:t>
            </a:r>
            <a:r>
              <a:rPr kumimoji="0" sz="18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post-completion</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value</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that</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they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enable</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graduates</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for</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secure</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jobs</a:t>
            </a:r>
            <a:r>
              <a:rPr kumimoji="0" sz="18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that</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pay</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family</a:t>
            </a:r>
            <a:r>
              <a:rPr kumimoji="0" sz="1800" b="0" i="0" u="none" strike="noStrike" kern="0" cap="none" spc="-8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sustaining</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wages</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or</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transfer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efficiently</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800" b="0" i="0" u="none" strike="noStrike" kern="0" cap="none" spc="-8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bachelor’s</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degree</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program.</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4" name="object 4"/>
          <p:cNvPicPr/>
          <p:nvPr/>
        </p:nvPicPr>
        <p:blipFill>
          <a:blip r:embed="rId3" cstate="print"/>
          <a:stretch>
            <a:fillRect/>
          </a:stretch>
        </p:blipFill>
        <p:spPr>
          <a:xfrm>
            <a:off x="1981200" y="1428750"/>
            <a:ext cx="5419725" cy="3048000"/>
          </a:xfrm>
          <a:prstGeom prst="rect">
            <a:avLst/>
          </a:prstGeom>
        </p:spPr>
      </p:pic>
      <p:grpSp>
        <p:nvGrpSpPr>
          <p:cNvPr id="9" name="Group 5">
            <a:extLst>
              <a:ext uri="{FF2B5EF4-FFF2-40B4-BE49-F238E27FC236}">
                <a16:creationId xmlns:a16="http://schemas.microsoft.com/office/drawing/2014/main" id="{02D3266B-3B19-F6EE-08E7-D4ACCCCD07FA}"/>
              </a:ext>
            </a:extLst>
          </p:cNvPr>
          <p:cNvGrpSpPr>
            <a:grpSpLocks/>
          </p:cNvGrpSpPr>
          <p:nvPr/>
        </p:nvGrpSpPr>
        <p:grpSpPr bwMode="auto">
          <a:xfrm>
            <a:off x="0" y="4476750"/>
            <a:ext cx="9144000" cy="658415"/>
            <a:chOff x="0" y="5982641"/>
            <a:chExt cx="12192000" cy="876947"/>
          </a:xfrm>
        </p:grpSpPr>
        <p:pic>
          <p:nvPicPr>
            <p:cNvPr id="10" name="Picture 2">
              <a:extLst>
                <a:ext uri="{FF2B5EF4-FFF2-40B4-BE49-F238E27FC236}">
                  <a16:creationId xmlns:a16="http://schemas.microsoft.com/office/drawing/2014/main" id="{626BAA0C-15BE-3F48-05A8-B863DE7BC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454CFE88-1133-AD75-DACD-CDD4FF6160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 descr="A logo for a company&#10;&#10;Description automatically generated">
            <a:extLst>
              <a:ext uri="{FF2B5EF4-FFF2-40B4-BE49-F238E27FC236}">
                <a16:creationId xmlns:a16="http://schemas.microsoft.com/office/drawing/2014/main" id="{99149B7F-15D0-0D71-397B-43E206FEBF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2750329"/>
            <a:ext cx="8229600" cy="1640126"/>
          </a:xfrm>
        </p:spPr>
        <p:txBody>
          <a:bodyPr vert="horz" lIns="91440" tIns="45720" rIns="91440" bIns="45720" rtlCol="0" anchor="ctr">
            <a:noAutofit/>
          </a:bodyPr>
          <a:lstStyle/>
          <a:p>
            <a:pPr marL="342900" lvl="3" indent="-342900" algn="l">
              <a:spcBef>
                <a:spcPct val="20000"/>
              </a:spcBef>
              <a:buFont typeface="Arial,Sans-Serif"/>
              <a:buChar char="•"/>
            </a:pPr>
            <a:r>
              <a:rPr lang="en-US" sz="2400">
                <a:latin typeface="Arial"/>
                <a:cs typeface="Arial"/>
              </a:rPr>
              <a:t>Centennial – Victoria Moe</a:t>
            </a:r>
          </a:p>
          <a:p>
            <a:pPr marL="342900" lvl="3" indent="-342900" algn="l">
              <a:spcBef>
                <a:spcPct val="20000"/>
              </a:spcBef>
              <a:buFont typeface="Arial,Sans-Serif"/>
              <a:buChar char="•"/>
            </a:pPr>
            <a:r>
              <a:rPr lang="en-US" sz="2400">
                <a:latin typeface="Arial"/>
                <a:cs typeface="Arial"/>
              </a:rPr>
              <a:t>4 dx – Usha Venkat</a:t>
            </a:r>
          </a:p>
          <a:p>
            <a:pPr marL="342900" lvl="3" indent="-342900" algn="l">
              <a:spcBef>
                <a:spcPct val="20000"/>
              </a:spcBef>
              <a:buFont typeface="Arial,Sans-Serif"/>
              <a:buChar char="•"/>
            </a:pPr>
            <a:r>
              <a:rPr lang="en-US" sz="2400">
                <a:latin typeface="Arial"/>
                <a:cs typeface="Arial"/>
              </a:rPr>
              <a:t>SACSCOC &amp; QEP – Dr. Jones</a:t>
            </a: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College Updates</a:t>
            </a:r>
            <a:endParaRPr lang="en-US"/>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9802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A968FF49-952F-BB07-2D93-4C315DC51F4A}"/>
              </a:ext>
            </a:extLst>
          </p:cNvPr>
          <p:cNvPicPr/>
          <p:nvPr/>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415120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185980" y="167418"/>
            <a:ext cx="8229600" cy="670062"/>
          </a:xfrm>
        </p:spPr>
        <p:txBody>
          <a:bodyPr vert="horz" lIns="91440" tIns="45720" rIns="91440" bIns="45720" rtlCol="0" anchor="t">
            <a:noAutofit/>
          </a:bodyPr>
          <a:lstStyle/>
          <a:p>
            <a:pPr marL="0" indent="0">
              <a:buNone/>
            </a:pPr>
            <a:r>
              <a:rPr lang="en-US" sz="4000">
                <a:latin typeface="Arial"/>
                <a:cs typeface="Calibri"/>
              </a:rPr>
              <a:t>Centennial – Celebrating 100 Years</a:t>
            </a: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278042" y="880418"/>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AEBCD14-8E67-66BE-A2E5-1BA9DA64D411}"/>
              </a:ext>
            </a:extLst>
          </p:cNvPr>
          <p:cNvSpPr txBox="1"/>
          <p:nvPr/>
        </p:nvSpPr>
        <p:spPr>
          <a:xfrm>
            <a:off x="187917" y="1025795"/>
            <a:ext cx="846788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romanUcPeriod"/>
            </a:pPr>
            <a:r>
              <a:rPr lang="en-US">
                <a:latin typeface="Arial"/>
                <a:cs typeface="Arial"/>
              </a:rPr>
              <a:t>Tell the SAC Story – Past, Present and Future​</a:t>
            </a:r>
          </a:p>
          <a:p>
            <a:pPr marL="342900" indent="-342900">
              <a:buAutoNum type="romanUcPeriod"/>
            </a:pPr>
            <a:r>
              <a:rPr lang="en-US">
                <a:latin typeface="Arial"/>
                <a:cs typeface="Arial"/>
              </a:rPr>
              <a:t>Engage the SAC Campus, alumni, and community in celebrating SAC’s legacy in San Antonio​</a:t>
            </a:r>
          </a:p>
          <a:p>
            <a:pPr marL="800100" lvl="1" indent="-342900">
              <a:buFont typeface="Courier New"/>
              <a:buChar char="o"/>
            </a:pPr>
            <a:r>
              <a:rPr lang="en-US">
                <a:latin typeface="Arial"/>
                <a:cs typeface="Arial"/>
              </a:rPr>
              <a:t>Volunteer Recruitment and Engagement Events​</a:t>
            </a:r>
            <a:endParaRPr lang="en-US">
              <a:latin typeface="Arial"/>
              <a:ea typeface="Calibri"/>
              <a:cs typeface="Arial"/>
            </a:endParaRPr>
          </a:p>
          <a:p>
            <a:pPr marL="800100" lvl="1" indent="-342900">
              <a:buFont typeface="Courier New"/>
              <a:buChar char="o"/>
            </a:pPr>
            <a:r>
              <a:rPr lang="en-US">
                <a:latin typeface="Arial"/>
                <a:cs typeface="Arial"/>
              </a:rPr>
              <a:t>SAC Centennial Advisory Council​</a:t>
            </a:r>
            <a:endParaRPr lang="en-US">
              <a:latin typeface="Arial"/>
              <a:ea typeface="Calibri"/>
              <a:cs typeface="Arial"/>
            </a:endParaRPr>
          </a:p>
          <a:p>
            <a:pPr marL="800100" lvl="1" indent="-342900">
              <a:buFont typeface="Courier New"/>
              <a:buChar char="o"/>
            </a:pPr>
            <a:r>
              <a:rPr lang="en-US">
                <a:latin typeface="Arial"/>
                <a:cs typeface="Arial"/>
              </a:rPr>
              <a:t>Founder’s Day Picnic </a:t>
            </a:r>
            <a:endParaRPr lang="en-US">
              <a:latin typeface="Arial"/>
              <a:ea typeface="Calibri"/>
              <a:cs typeface="Arial"/>
            </a:endParaRPr>
          </a:p>
          <a:p>
            <a:pPr marL="800100" lvl="1" indent="-342900">
              <a:buFont typeface="Courier New"/>
              <a:buChar char="o"/>
            </a:pPr>
            <a:r>
              <a:rPr lang="en-US">
                <a:latin typeface="Arial"/>
                <a:cs typeface="Arial"/>
              </a:rPr>
              <a:t>Series of Strategic Conversations ​</a:t>
            </a:r>
            <a:endParaRPr lang="en-US">
              <a:latin typeface="Arial"/>
              <a:ea typeface="Calibri"/>
              <a:cs typeface="Arial"/>
            </a:endParaRPr>
          </a:p>
          <a:p>
            <a:pPr marL="800100" lvl="1" indent="-342900">
              <a:buFont typeface="Courier New"/>
              <a:buChar char="o"/>
            </a:pPr>
            <a:r>
              <a:rPr lang="en-US">
                <a:latin typeface="Arial"/>
                <a:cs typeface="Arial"/>
              </a:rPr>
              <a:t>Speaker Series</a:t>
            </a:r>
            <a:endParaRPr lang="en-US">
              <a:latin typeface="Arial"/>
              <a:ea typeface="Calibri"/>
              <a:cs typeface="Arial"/>
            </a:endParaRPr>
          </a:p>
          <a:p>
            <a:pPr marL="800100" lvl="1" indent="-342900">
              <a:buFont typeface="Courier New"/>
              <a:buChar char="o"/>
            </a:pPr>
            <a:r>
              <a:rPr lang="en-US">
                <a:latin typeface="Arial"/>
                <a:cs typeface="Arial"/>
              </a:rPr>
              <a:t>Centennial Gala  ​</a:t>
            </a:r>
            <a:endParaRPr lang="en-US">
              <a:latin typeface="Arial"/>
              <a:ea typeface="Calibri"/>
              <a:cs typeface="Arial"/>
            </a:endParaRPr>
          </a:p>
          <a:p>
            <a:r>
              <a:rPr lang="en-US">
                <a:latin typeface="Arial"/>
                <a:cs typeface="Arial"/>
              </a:rPr>
              <a:t>III. Raise funding to support student services ​</a:t>
            </a:r>
            <a:br>
              <a:rPr lang="en-US">
                <a:latin typeface="Arial"/>
              </a:rPr>
            </a:br>
            <a:endParaRPr lang="en-US">
              <a:latin typeface="Arial"/>
              <a:cs typeface="Arial"/>
            </a:endParaRPr>
          </a:p>
          <a:p>
            <a:r>
              <a:rPr lang="en-US">
                <a:latin typeface="Arial"/>
                <a:cs typeface="Arial"/>
              </a:rPr>
              <a:t>Interested in volunteer opportunities? Email Victoria Moe at </a:t>
            </a:r>
            <a:r>
              <a:rPr lang="en-US">
                <a:latin typeface="Arial"/>
                <a:cs typeface="Arial"/>
                <a:hlinkClick r:id="rId2"/>
              </a:rPr>
              <a:t>vmoe@alamo.edu</a:t>
            </a:r>
            <a:r>
              <a:rPr lang="en-US">
                <a:latin typeface="Arial"/>
                <a:cs typeface="Arial"/>
              </a:rPr>
              <a:t>. </a:t>
            </a:r>
            <a:endParaRPr lang="en-US">
              <a:latin typeface="Arial"/>
              <a:ea typeface="Calibri"/>
              <a:cs typeface="Arial"/>
            </a:endParaRPr>
          </a:p>
        </p:txBody>
      </p:sp>
    </p:spTree>
    <p:extLst>
      <p:ext uri="{BB962C8B-B14F-4D97-AF65-F5344CB8AC3E}">
        <p14:creationId xmlns:p14="http://schemas.microsoft.com/office/powerpoint/2010/main" val="180568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SAC 4DX Update</a:t>
            </a:r>
            <a:endParaRPr lang="en-US"/>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
        <p:nvSpPr>
          <p:cNvPr id="4" name="Striped Right Arrow 7">
            <a:extLst>
              <a:ext uri="{FF2B5EF4-FFF2-40B4-BE49-F238E27FC236}">
                <a16:creationId xmlns:a16="http://schemas.microsoft.com/office/drawing/2014/main" id="{9B6388C8-8D24-F7F0-B41B-9AD0C0AD258D}"/>
              </a:ext>
            </a:extLst>
          </p:cNvPr>
          <p:cNvSpPr/>
          <p:nvPr/>
        </p:nvSpPr>
        <p:spPr>
          <a:xfrm>
            <a:off x="798632" y="1500383"/>
            <a:ext cx="540711" cy="470600"/>
          </a:xfrm>
          <a:prstGeom prst="stripedRightArrow">
            <a:avLst/>
          </a:prstGeom>
          <a:solidFill>
            <a:schemeClr val="accent5">
              <a:lumMod val="75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riped Right Arrow 17">
            <a:extLst>
              <a:ext uri="{FF2B5EF4-FFF2-40B4-BE49-F238E27FC236}">
                <a16:creationId xmlns:a16="http://schemas.microsoft.com/office/drawing/2014/main" id="{493533E6-969A-45A3-0128-8B5D936EC6C5}"/>
              </a:ext>
            </a:extLst>
          </p:cNvPr>
          <p:cNvSpPr/>
          <p:nvPr/>
        </p:nvSpPr>
        <p:spPr>
          <a:xfrm>
            <a:off x="798632" y="2257492"/>
            <a:ext cx="540711" cy="470600"/>
          </a:xfrm>
          <a:prstGeom prst="stripedRightArrow">
            <a:avLst/>
          </a:prstGeom>
          <a:solidFill>
            <a:schemeClr val="accent5">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14">
            <a:extLst>
              <a:ext uri="{FF2B5EF4-FFF2-40B4-BE49-F238E27FC236}">
                <a16:creationId xmlns:a16="http://schemas.microsoft.com/office/drawing/2014/main" id="{ABF1165D-4B56-54C2-3B2B-83D8F3659BEF}"/>
              </a:ext>
            </a:extLst>
          </p:cNvPr>
          <p:cNvSpPr/>
          <p:nvPr/>
        </p:nvSpPr>
        <p:spPr>
          <a:xfrm>
            <a:off x="798632" y="3675181"/>
            <a:ext cx="540711" cy="470600"/>
          </a:xfrm>
          <a:prstGeom prst="stripedRightArrow">
            <a:avLst/>
          </a:prstGeom>
          <a:solidFill>
            <a:srgbClr val="00206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2AE99D7-03E1-44BF-57AB-771C308F5E1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804" b="97876" l="30682" r="98990">
                        <a14:foregroundMark x1="72727" y1="95261" x2="72727" y2="95261"/>
                        <a14:foregroundMark x1="68308" y1="90359" x2="68308" y2="90359"/>
                        <a14:foregroundMark x1="73106" y1="91503" x2="73106" y2="91503"/>
                        <a14:foregroundMark x1="72601" y1="95425" x2="72601" y2="95425"/>
                        <a14:foregroundMark x1="64268" y1="98039" x2="64268" y2="98039"/>
                        <a14:foregroundMark x1="93813" y1="56536" x2="93813" y2="56536"/>
                        <a14:foregroundMark x1="96465" y1="55882" x2="96465" y2="55882"/>
                        <a14:foregroundMark x1="98990" y1="57026" x2="98990" y2="57026"/>
                      </a14:backgroundRemoval>
                    </a14:imgEffect>
                  </a14:imgLayer>
                </a14:imgProps>
              </a:ext>
              <a:ext uri="{28A0092B-C50C-407E-A947-70E740481C1C}">
                <a14:useLocalDpi xmlns:a14="http://schemas.microsoft.com/office/drawing/2010/main" val="0"/>
              </a:ext>
            </a:extLst>
          </a:blip>
          <a:srcRect l="56345" t="40109"/>
          <a:stretch/>
        </p:blipFill>
        <p:spPr>
          <a:xfrm>
            <a:off x="5919966" y="1317944"/>
            <a:ext cx="2549477" cy="2741325"/>
          </a:xfrm>
          <a:prstGeom prst="rect">
            <a:avLst/>
          </a:prstGeom>
        </p:spPr>
      </p:pic>
      <p:sp>
        <p:nvSpPr>
          <p:cNvPr id="12" name="Title 11">
            <a:extLst>
              <a:ext uri="{FF2B5EF4-FFF2-40B4-BE49-F238E27FC236}">
                <a16:creationId xmlns:a16="http://schemas.microsoft.com/office/drawing/2014/main" id="{18AF6BAB-23C0-6D6E-3666-71BA83B420E6}"/>
              </a:ext>
            </a:extLst>
          </p:cNvPr>
          <p:cNvSpPr txBox="1">
            <a:spLocks noGrp="1"/>
          </p:cNvSpPr>
          <p:nvPr>
            <p:ph type="title"/>
          </p:nvPr>
        </p:nvSpPr>
        <p:spPr>
          <a:xfrm>
            <a:off x="1416570" y="1539225"/>
            <a:ext cx="4392118" cy="369332"/>
          </a:xfrm>
          <a:prstGeom prst="rect">
            <a:avLst/>
          </a:prstGeom>
          <a:noFill/>
          <a:ln>
            <a:noFill/>
          </a:ln>
        </p:spPr>
        <p:txBody>
          <a:bodyPr wrap="square" rtlCol="0">
            <a:spAutoFit/>
          </a:bodyPr>
          <a:lstStyle/>
          <a:p>
            <a:r>
              <a:rPr lang="en-US" sz="1800" b="1"/>
              <a:t>93+ </a:t>
            </a:r>
            <a:r>
              <a:rPr lang="en-US" sz="1800"/>
              <a:t>Teams currently participating in 4DX </a:t>
            </a:r>
          </a:p>
        </p:txBody>
      </p:sp>
      <p:sp>
        <p:nvSpPr>
          <p:cNvPr id="16" name="Striped Right Arrow 11">
            <a:extLst>
              <a:ext uri="{FF2B5EF4-FFF2-40B4-BE49-F238E27FC236}">
                <a16:creationId xmlns:a16="http://schemas.microsoft.com/office/drawing/2014/main" id="{012C3B76-A75D-D19E-3ADF-6D9ACA6AB79F}"/>
              </a:ext>
            </a:extLst>
          </p:cNvPr>
          <p:cNvSpPr/>
          <p:nvPr/>
        </p:nvSpPr>
        <p:spPr>
          <a:xfrm>
            <a:off x="798631" y="2995707"/>
            <a:ext cx="540711" cy="470600"/>
          </a:xfrm>
          <a:prstGeom prst="stripedRightArrow">
            <a:avLst>
              <a:gd name="adj1" fmla="val 50000"/>
              <a:gd name="adj2" fmla="val 59253"/>
            </a:avLst>
          </a:prstGeom>
          <a:solidFill>
            <a:schemeClr val="accent5">
              <a:lumMod val="75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0BE0218-C35C-CBB8-4C86-49938D4FBC90}"/>
              </a:ext>
            </a:extLst>
          </p:cNvPr>
          <p:cNvSpPr txBox="1"/>
          <p:nvPr/>
        </p:nvSpPr>
        <p:spPr>
          <a:xfrm>
            <a:off x="1559986" y="2139595"/>
            <a:ext cx="4105286" cy="646331"/>
          </a:xfrm>
          <a:prstGeom prst="rect">
            <a:avLst/>
          </a:prstGeom>
          <a:noFill/>
        </p:spPr>
        <p:txBody>
          <a:bodyPr wrap="square" rtlCol="0">
            <a:spAutoFit/>
          </a:bodyPr>
          <a:lstStyle/>
          <a:p>
            <a:r>
              <a:rPr lang="en-US" b="1"/>
              <a:t>54</a:t>
            </a:r>
            <a:r>
              <a:rPr lang="en-US"/>
              <a:t> Teams achieved Wildly Important Goals in Spring 2024</a:t>
            </a:r>
          </a:p>
        </p:txBody>
      </p:sp>
      <p:sp>
        <p:nvSpPr>
          <p:cNvPr id="18" name="TextBox 17">
            <a:extLst>
              <a:ext uri="{FF2B5EF4-FFF2-40B4-BE49-F238E27FC236}">
                <a16:creationId xmlns:a16="http://schemas.microsoft.com/office/drawing/2014/main" id="{6DCC6ED8-8A24-AC7C-03B9-DE083FD44525}"/>
              </a:ext>
            </a:extLst>
          </p:cNvPr>
          <p:cNvSpPr txBox="1"/>
          <p:nvPr/>
        </p:nvSpPr>
        <p:spPr>
          <a:xfrm>
            <a:off x="1532715" y="2907841"/>
            <a:ext cx="4105286" cy="646331"/>
          </a:xfrm>
          <a:prstGeom prst="rect">
            <a:avLst/>
          </a:prstGeom>
          <a:noFill/>
        </p:spPr>
        <p:txBody>
          <a:bodyPr wrap="square" rtlCol="0">
            <a:spAutoFit/>
          </a:bodyPr>
          <a:lstStyle/>
          <a:p>
            <a:r>
              <a:rPr lang="en-US" b="1"/>
              <a:t>16</a:t>
            </a:r>
            <a:r>
              <a:rPr lang="en-US"/>
              <a:t> Teams achieved Wildly Important Goals in Summer 2024</a:t>
            </a:r>
          </a:p>
        </p:txBody>
      </p:sp>
      <p:sp>
        <p:nvSpPr>
          <p:cNvPr id="19" name="TextBox 18">
            <a:extLst>
              <a:ext uri="{FF2B5EF4-FFF2-40B4-BE49-F238E27FC236}">
                <a16:creationId xmlns:a16="http://schemas.microsoft.com/office/drawing/2014/main" id="{2EF0F7DF-C0CD-13D9-FB43-680471398480}"/>
              </a:ext>
            </a:extLst>
          </p:cNvPr>
          <p:cNvSpPr txBox="1"/>
          <p:nvPr/>
        </p:nvSpPr>
        <p:spPr>
          <a:xfrm>
            <a:off x="3124148" y="4996171"/>
            <a:ext cx="4518789" cy="369332"/>
          </a:xfrm>
          <a:prstGeom prst="rect">
            <a:avLst/>
          </a:prstGeom>
          <a:noFill/>
        </p:spPr>
        <p:txBody>
          <a:bodyPr wrap="square" rtlCol="0">
            <a:spAutoFit/>
          </a:bodyPr>
          <a:lstStyle/>
          <a:p>
            <a:r>
              <a:rPr lang="en-US" b="1"/>
              <a:t>12</a:t>
            </a:r>
            <a:r>
              <a:rPr lang="en-US"/>
              <a:t> Summit Cycles to Date</a:t>
            </a:r>
          </a:p>
        </p:txBody>
      </p:sp>
      <p:sp>
        <p:nvSpPr>
          <p:cNvPr id="20" name="TextBox 19">
            <a:extLst>
              <a:ext uri="{FF2B5EF4-FFF2-40B4-BE49-F238E27FC236}">
                <a16:creationId xmlns:a16="http://schemas.microsoft.com/office/drawing/2014/main" id="{489B90D4-B3E5-5668-52D2-954A423AB47D}"/>
              </a:ext>
            </a:extLst>
          </p:cNvPr>
          <p:cNvSpPr txBox="1"/>
          <p:nvPr/>
        </p:nvSpPr>
        <p:spPr>
          <a:xfrm>
            <a:off x="3276548" y="5148571"/>
            <a:ext cx="4518789" cy="369332"/>
          </a:xfrm>
          <a:prstGeom prst="rect">
            <a:avLst/>
          </a:prstGeom>
          <a:noFill/>
        </p:spPr>
        <p:txBody>
          <a:bodyPr wrap="square" rtlCol="0">
            <a:spAutoFit/>
          </a:bodyPr>
          <a:lstStyle/>
          <a:p>
            <a:r>
              <a:rPr lang="en-US" b="1"/>
              <a:t>12</a:t>
            </a:r>
            <a:r>
              <a:rPr lang="en-US"/>
              <a:t> Summit Cycles to Date</a:t>
            </a:r>
          </a:p>
        </p:txBody>
      </p:sp>
      <p:sp>
        <p:nvSpPr>
          <p:cNvPr id="21" name="TextBox 20">
            <a:extLst>
              <a:ext uri="{FF2B5EF4-FFF2-40B4-BE49-F238E27FC236}">
                <a16:creationId xmlns:a16="http://schemas.microsoft.com/office/drawing/2014/main" id="{A7034504-359B-0A1A-1DE7-E01D957CAA86}"/>
              </a:ext>
            </a:extLst>
          </p:cNvPr>
          <p:cNvSpPr txBox="1"/>
          <p:nvPr/>
        </p:nvSpPr>
        <p:spPr>
          <a:xfrm>
            <a:off x="1540210" y="3706382"/>
            <a:ext cx="4518789" cy="369332"/>
          </a:xfrm>
          <a:prstGeom prst="rect">
            <a:avLst/>
          </a:prstGeom>
          <a:noFill/>
        </p:spPr>
        <p:txBody>
          <a:bodyPr wrap="square" rtlCol="0">
            <a:spAutoFit/>
          </a:bodyPr>
          <a:lstStyle/>
          <a:p>
            <a:r>
              <a:rPr lang="en-US" b="1"/>
              <a:t>13</a:t>
            </a:r>
            <a:r>
              <a:rPr lang="en-US"/>
              <a:t> Summit Cycles to Date</a:t>
            </a:r>
          </a:p>
        </p:txBody>
      </p:sp>
    </p:spTree>
    <p:extLst>
      <p:ext uri="{BB962C8B-B14F-4D97-AF65-F5344CB8AC3E}">
        <p14:creationId xmlns:p14="http://schemas.microsoft.com/office/powerpoint/2010/main" val="2103561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03966" y="1455469"/>
            <a:ext cx="8229600" cy="2964966"/>
          </a:xfrm>
        </p:spPr>
        <p:txBody>
          <a:bodyPr vert="horz" lIns="91440" tIns="45720" rIns="91440" bIns="45720" rtlCol="0" anchor="ctr">
            <a:noAutofit/>
          </a:bodyPr>
          <a:lstStyle/>
          <a:p>
            <a:pPr marL="342900" lvl="3" indent="-342900" algn="l">
              <a:spcBef>
                <a:spcPct val="20000"/>
              </a:spcBef>
              <a:buFont typeface="Arial,Sans-Serif"/>
              <a:buChar char="•"/>
            </a:pPr>
            <a:r>
              <a:rPr lang="en-US" sz="2000" b="1" u="sng">
                <a:latin typeface="Arial"/>
                <a:cs typeface="Arial"/>
              </a:rPr>
              <a:t>2023-2024:</a:t>
            </a:r>
            <a:br>
              <a:rPr lang="en-US" sz="2000">
                <a:latin typeface="Arial"/>
                <a:cs typeface="Arial"/>
              </a:rPr>
            </a:br>
            <a:r>
              <a:rPr lang="en-US" sz="2000" b="0" i="0">
                <a:solidFill>
                  <a:srgbClr val="4E4E4E"/>
                </a:solidFill>
                <a:effectLst/>
                <a:latin typeface="Arial" panose="020B0604020202020204" pitchFamily="34" charset="0"/>
              </a:rPr>
              <a:t>Increase total annual contact hours from Spring 2,203,360 (FY23 actual) to 2,380,980 (FY24) by 8/25/2024. </a:t>
            </a:r>
            <a:br>
              <a:rPr lang="en-US" sz="2000" b="0" i="0">
                <a:solidFill>
                  <a:srgbClr val="4E4E4E"/>
                </a:solidFill>
                <a:effectLst/>
                <a:latin typeface="Arial" panose="020B0604020202020204" pitchFamily="34" charset="0"/>
              </a:rPr>
            </a:br>
            <a:br>
              <a:rPr lang="en-US" sz="2000" b="1" i="0" u="sng">
                <a:solidFill>
                  <a:srgbClr val="4E4E4E"/>
                </a:solidFill>
                <a:effectLst/>
                <a:latin typeface="Arial" panose="020B0604020202020204" pitchFamily="34" charset="0"/>
              </a:rPr>
            </a:br>
            <a:r>
              <a:rPr lang="en-US" sz="2000" b="1" i="0" u="sng">
                <a:solidFill>
                  <a:srgbClr val="00B050"/>
                </a:solidFill>
                <a:effectLst/>
                <a:latin typeface="Arial" panose="020B0604020202020204" pitchFamily="34" charset="0"/>
              </a:rPr>
              <a:t>Achieved Result:</a:t>
            </a:r>
            <a:br>
              <a:rPr lang="en-US" sz="2000" b="1" i="0" u="sng">
                <a:solidFill>
                  <a:srgbClr val="00B050"/>
                </a:solidFill>
                <a:effectLst/>
                <a:latin typeface="Arial" panose="020B0604020202020204" pitchFamily="34" charset="0"/>
              </a:rPr>
            </a:br>
            <a:br>
              <a:rPr lang="en-US" sz="2000" b="0" i="0">
                <a:solidFill>
                  <a:srgbClr val="4E4E4E"/>
                </a:solidFill>
                <a:effectLst/>
                <a:latin typeface="Arial" panose="020B0604020202020204" pitchFamily="34" charset="0"/>
              </a:rPr>
            </a:br>
            <a:r>
              <a:rPr lang="en-US" sz="2000" b="1" i="0" u="sng">
                <a:solidFill>
                  <a:srgbClr val="4E4E4E"/>
                </a:solidFill>
                <a:effectLst/>
                <a:latin typeface="Arial" panose="020B0604020202020204" pitchFamily="34" charset="0"/>
              </a:rPr>
              <a:t>2024-2025:</a:t>
            </a:r>
            <a:br>
              <a:rPr lang="en-US" sz="2000" b="0" i="0">
                <a:solidFill>
                  <a:srgbClr val="4E4E4E"/>
                </a:solidFill>
                <a:effectLst/>
                <a:latin typeface="Arial" panose="020B0604020202020204" pitchFamily="34" charset="0"/>
              </a:rPr>
            </a:br>
            <a:r>
              <a:rPr lang="en-US" sz="2000"/>
              <a:t>Increase total annual enrollment from 45,084 (FY24 actual) to 46,969 (FY25) by 10/25/2025.</a:t>
            </a:r>
            <a:br>
              <a:rPr lang="en-US" sz="2000">
                <a:latin typeface="Arial"/>
                <a:cs typeface="Arial"/>
              </a:rPr>
            </a:br>
            <a:endParaRPr lang="en-US" sz="2000">
              <a:latin typeface="Arial"/>
              <a:cs typeface="Arial"/>
            </a:endParaRP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3600">
                <a:latin typeface="Arial"/>
                <a:cs typeface="Calibri"/>
              </a:rPr>
              <a:t>Spring/Summer – College WIG Update</a:t>
            </a:r>
            <a:endParaRPr lang="en-US" sz="3600"/>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591E81C0-AA56-CD4D-C2CD-B8791B49BE12}"/>
              </a:ext>
            </a:extLst>
          </p:cNvPr>
          <p:cNvPicPr>
            <a:picLocks noChangeAspect="1"/>
          </p:cNvPicPr>
          <p:nvPr/>
        </p:nvPicPr>
        <p:blipFill>
          <a:blip r:embed="rId2"/>
          <a:stretch>
            <a:fillRect/>
          </a:stretch>
        </p:blipFill>
        <p:spPr>
          <a:xfrm>
            <a:off x="7986634" y="2682122"/>
            <a:ext cx="1104900" cy="1738313"/>
          </a:xfrm>
          <a:prstGeom prst="rect">
            <a:avLst/>
          </a:prstGeom>
        </p:spPr>
      </p:pic>
    </p:spTree>
    <p:extLst>
      <p:ext uri="{BB962C8B-B14F-4D97-AF65-F5344CB8AC3E}">
        <p14:creationId xmlns:p14="http://schemas.microsoft.com/office/powerpoint/2010/main" val="200500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DA62-AC15-C186-CAA8-C11F74E7D07E}"/>
              </a:ext>
            </a:extLst>
          </p:cNvPr>
          <p:cNvSpPr>
            <a:spLocks noGrp="1"/>
          </p:cNvSpPr>
          <p:nvPr>
            <p:ph type="title"/>
          </p:nvPr>
        </p:nvSpPr>
        <p:spPr/>
        <p:txBody>
          <a:bodyPr/>
          <a:lstStyle/>
          <a:p>
            <a:r>
              <a:rPr lang="en-US"/>
              <a:t>SAC Integrated Planning Approach</a:t>
            </a:r>
          </a:p>
        </p:txBody>
      </p:sp>
      <p:graphicFrame>
        <p:nvGraphicFramePr>
          <p:cNvPr id="4" name="Content Placeholder 3">
            <a:extLst>
              <a:ext uri="{FF2B5EF4-FFF2-40B4-BE49-F238E27FC236}">
                <a16:creationId xmlns:a16="http://schemas.microsoft.com/office/drawing/2014/main" id="{EC7CC731-1D23-694F-CE51-A9E81DD721ED}"/>
              </a:ext>
            </a:extLst>
          </p:cNvPr>
          <p:cNvGraphicFramePr>
            <a:graphicFrameLocks noGrp="1"/>
          </p:cNvGraphicFramePr>
          <p:nvPr>
            <p:ph idx="1"/>
            <p:extLst>
              <p:ext uri="{D42A27DB-BD31-4B8C-83A1-F6EECF244321}">
                <p14:modId xmlns:p14="http://schemas.microsoft.com/office/powerpoint/2010/main" val="1376410753"/>
              </p:ext>
            </p:extLst>
          </p:nvPr>
        </p:nvGraphicFramePr>
        <p:xfrm>
          <a:off x="517161" y="1085714"/>
          <a:ext cx="7967272" cy="314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987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BE9-E794-873C-38B8-324547347F7C}"/>
              </a:ext>
            </a:extLst>
          </p:cNvPr>
          <p:cNvSpPr>
            <a:spLocks noGrp="1"/>
          </p:cNvSpPr>
          <p:nvPr>
            <p:ph type="title"/>
          </p:nvPr>
        </p:nvSpPr>
        <p:spPr>
          <a:xfrm>
            <a:off x="457200" y="130247"/>
            <a:ext cx="8229600" cy="857250"/>
          </a:xfrm>
        </p:spPr>
        <p:txBody>
          <a:bodyPr/>
          <a:lstStyle/>
          <a:p>
            <a:r>
              <a:rPr lang="en-US"/>
              <a:t>4DX Support</a:t>
            </a:r>
          </a:p>
        </p:txBody>
      </p:sp>
      <p:sp>
        <p:nvSpPr>
          <p:cNvPr id="6" name="Striped Right Arrow 17">
            <a:extLst>
              <a:ext uri="{FF2B5EF4-FFF2-40B4-BE49-F238E27FC236}">
                <a16:creationId xmlns:a16="http://schemas.microsoft.com/office/drawing/2014/main" id="{3070BC3D-C60D-F49E-2084-D4DC1E44A96F}"/>
              </a:ext>
            </a:extLst>
          </p:cNvPr>
          <p:cNvSpPr/>
          <p:nvPr/>
        </p:nvSpPr>
        <p:spPr>
          <a:xfrm>
            <a:off x="685655" y="3323782"/>
            <a:ext cx="564927" cy="470600"/>
          </a:xfrm>
          <a:prstGeom prst="stripedRightArrow">
            <a:avLst/>
          </a:prstGeom>
          <a:solidFill>
            <a:schemeClr val="accent1">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AD38D6-25CE-24C9-4DFE-BF67BE904AA2}"/>
              </a:ext>
            </a:extLst>
          </p:cNvPr>
          <p:cNvSpPr txBox="1"/>
          <p:nvPr/>
        </p:nvSpPr>
        <p:spPr>
          <a:xfrm>
            <a:off x="2131431" y="1268560"/>
            <a:ext cx="5318680" cy="1015663"/>
          </a:xfrm>
          <a:prstGeom prst="rect">
            <a:avLst/>
          </a:prstGeom>
          <a:noFill/>
        </p:spPr>
        <p:txBody>
          <a:bodyPr wrap="square" rtlCol="0">
            <a:spAutoFit/>
          </a:bodyPr>
          <a:lstStyle/>
          <a:p>
            <a:r>
              <a:rPr lang="en-US" b="1">
                <a:solidFill>
                  <a:srgbClr val="0070C0"/>
                </a:solidFill>
              </a:rPr>
              <a:t>4DXOS.COM</a:t>
            </a:r>
          </a:p>
          <a:p>
            <a:r>
              <a:rPr lang="en-US" sz="1400">
                <a:latin typeface="+mj-lt"/>
              </a:rPr>
              <a:t> 4DXOS.com creates visibility and transparency with executing strategies.  Provides leaders with visibility of their team and organizational goals and how they are performing against those goals.</a:t>
            </a:r>
          </a:p>
        </p:txBody>
      </p:sp>
      <p:sp>
        <p:nvSpPr>
          <p:cNvPr id="8" name="TextBox 7">
            <a:extLst>
              <a:ext uri="{FF2B5EF4-FFF2-40B4-BE49-F238E27FC236}">
                <a16:creationId xmlns:a16="http://schemas.microsoft.com/office/drawing/2014/main" id="{3FC44408-739F-C643-EE73-8EE869DD92EF}"/>
              </a:ext>
            </a:extLst>
          </p:cNvPr>
          <p:cNvSpPr txBox="1"/>
          <p:nvPr/>
        </p:nvSpPr>
        <p:spPr>
          <a:xfrm>
            <a:off x="2131431" y="2403165"/>
            <a:ext cx="5709450" cy="800219"/>
          </a:xfrm>
          <a:prstGeom prst="rect">
            <a:avLst/>
          </a:prstGeom>
          <a:noFill/>
        </p:spPr>
        <p:txBody>
          <a:bodyPr wrap="square" rtlCol="0">
            <a:spAutoFit/>
          </a:bodyPr>
          <a:lstStyle/>
          <a:p>
            <a:r>
              <a:rPr lang="en-US" b="1">
                <a:solidFill>
                  <a:srgbClr val="0070C0"/>
                </a:solidFill>
              </a:rPr>
              <a:t>4DX Support Site in SharePoint - alamo0.sharePoint.com</a:t>
            </a:r>
          </a:p>
          <a:p>
            <a:r>
              <a:rPr lang="en-US" sz="1400">
                <a:latin typeface="+mj-lt"/>
              </a:rPr>
              <a:t>Teams can close out the WIGS on the SharePoint site.  Allows institution to capture data and learnings.</a:t>
            </a:r>
          </a:p>
        </p:txBody>
      </p:sp>
      <p:sp>
        <p:nvSpPr>
          <p:cNvPr id="9" name="Striped Right Arrow 14">
            <a:extLst>
              <a:ext uri="{FF2B5EF4-FFF2-40B4-BE49-F238E27FC236}">
                <a16:creationId xmlns:a16="http://schemas.microsoft.com/office/drawing/2014/main" id="{99F04B51-54B7-15EB-A039-C789594F0552}"/>
              </a:ext>
            </a:extLst>
          </p:cNvPr>
          <p:cNvSpPr/>
          <p:nvPr/>
        </p:nvSpPr>
        <p:spPr>
          <a:xfrm>
            <a:off x="685655" y="2366487"/>
            <a:ext cx="597805" cy="470600"/>
          </a:xfrm>
          <a:prstGeom prst="stripedRightArrow">
            <a:avLst/>
          </a:prstGeom>
          <a:solidFill>
            <a:schemeClr val="accent5">
              <a:lumMod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7">
            <a:extLst>
              <a:ext uri="{FF2B5EF4-FFF2-40B4-BE49-F238E27FC236}">
                <a16:creationId xmlns:a16="http://schemas.microsoft.com/office/drawing/2014/main" id="{8D1DCF1C-4DB7-31A1-8F9F-D94018B9558A}"/>
              </a:ext>
            </a:extLst>
          </p:cNvPr>
          <p:cNvSpPr/>
          <p:nvPr/>
        </p:nvSpPr>
        <p:spPr>
          <a:xfrm>
            <a:off x="718533" y="1262597"/>
            <a:ext cx="589141" cy="470600"/>
          </a:xfrm>
          <a:prstGeom prst="stripedRightArrow">
            <a:avLst/>
          </a:prstGeom>
          <a:solidFill>
            <a:schemeClr val="accent1">
              <a:lumMod val="75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B946DA-3EC1-C28A-266A-80D19059C99C}"/>
              </a:ext>
            </a:extLst>
          </p:cNvPr>
          <p:cNvSpPr txBox="1"/>
          <p:nvPr/>
        </p:nvSpPr>
        <p:spPr>
          <a:xfrm>
            <a:off x="2131431" y="3355784"/>
            <a:ext cx="5709450" cy="800219"/>
          </a:xfrm>
          <a:prstGeom prst="rect">
            <a:avLst/>
          </a:prstGeom>
          <a:noFill/>
        </p:spPr>
        <p:txBody>
          <a:bodyPr wrap="square" rtlCol="0">
            <a:spAutoFit/>
          </a:bodyPr>
          <a:lstStyle/>
          <a:p>
            <a:r>
              <a:rPr lang="en-US" b="1">
                <a:solidFill>
                  <a:srgbClr val="0070C0"/>
                </a:solidFill>
              </a:rPr>
              <a:t>4DX Training – AlamoTALENT/One-on-One  Support</a:t>
            </a:r>
          </a:p>
          <a:p>
            <a:r>
              <a:rPr lang="en-US" sz="1400">
                <a:latin typeface="+mj-lt"/>
              </a:rPr>
              <a:t>A team of coaches are available to assist you with the process.</a:t>
            </a:r>
          </a:p>
          <a:p>
            <a:r>
              <a:rPr lang="en-US" sz="1400">
                <a:latin typeface="+mj-lt"/>
              </a:rPr>
              <a:t>Instructional Innovation Center – MLC 712</a:t>
            </a:r>
          </a:p>
        </p:txBody>
      </p:sp>
    </p:spTree>
    <p:extLst>
      <p:ext uri="{BB962C8B-B14F-4D97-AF65-F5344CB8AC3E}">
        <p14:creationId xmlns:p14="http://schemas.microsoft.com/office/powerpoint/2010/main" val="3195914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1425489"/>
            <a:ext cx="8229600" cy="2964966"/>
          </a:xfrm>
        </p:spPr>
        <p:txBody>
          <a:bodyPr vert="horz" lIns="91440" tIns="45720" rIns="91440" bIns="45720" rtlCol="0" anchor="ctr">
            <a:noAutofit/>
          </a:bodyPr>
          <a:lstStyle/>
          <a:p>
            <a:pPr lvl="3" algn="l">
              <a:spcBef>
                <a:spcPct val="20000"/>
              </a:spcBef>
            </a:pPr>
            <a:r>
              <a:rPr lang="en-US" sz="2000" dirty="0">
                <a:solidFill>
                  <a:srgbClr val="000000"/>
                </a:solidFill>
                <a:latin typeface="Arial"/>
                <a:cs typeface="Arial"/>
              </a:rPr>
              <a:t>SACSCOC Reaffirmation Timeline</a:t>
            </a:r>
            <a:br>
              <a:rPr lang="en-US" sz="2400" dirty="0">
                <a:solidFill>
                  <a:srgbClr val="000000"/>
                </a:solidFill>
                <a:latin typeface="Arial"/>
                <a:cs typeface="Arial"/>
              </a:rPr>
            </a:br>
            <a:r>
              <a:rPr lang="en-US" sz="1400" dirty="0">
                <a:solidFill>
                  <a:srgbClr val="000000"/>
                </a:solidFill>
                <a:latin typeface="Arial"/>
                <a:cs typeface="Arial"/>
              </a:rPr>
              <a:t>- Compliance Report submitted by the end of February</a:t>
            </a:r>
            <a:br>
              <a:rPr lang="en-US" sz="1400" dirty="0">
                <a:latin typeface="Arial"/>
                <a:cs typeface="Arial"/>
              </a:rPr>
            </a:br>
            <a:r>
              <a:rPr lang="en-US" sz="1400" dirty="0">
                <a:solidFill>
                  <a:srgbClr val="000000"/>
                </a:solidFill>
                <a:latin typeface="Arial"/>
                <a:cs typeface="Arial"/>
              </a:rPr>
              <a:t>- Quality Enhancement Plan due in August</a:t>
            </a:r>
            <a:br>
              <a:rPr lang="en-US" sz="1400" dirty="0">
                <a:latin typeface="Arial"/>
                <a:cs typeface="Arial"/>
              </a:rPr>
            </a:br>
            <a:r>
              <a:rPr lang="en-US" sz="1400" dirty="0">
                <a:solidFill>
                  <a:srgbClr val="000000"/>
                </a:solidFill>
                <a:latin typeface="Arial"/>
                <a:cs typeface="Arial"/>
              </a:rPr>
              <a:t>- Campus Visit September 22-25</a:t>
            </a:r>
            <a:br>
              <a:rPr lang="en-US" sz="1600" dirty="0">
                <a:solidFill>
                  <a:srgbClr val="000000"/>
                </a:solidFill>
                <a:latin typeface="Arial"/>
                <a:cs typeface="Arial"/>
              </a:rPr>
            </a:br>
            <a:br>
              <a:rPr lang="en-US" sz="1600" dirty="0">
                <a:latin typeface="Arial"/>
                <a:cs typeface="Arial"/>
              </a:rPr>
            </a:br>
            <a:r>
              <a:rPr lang="en-US" sz="2000" dirty="0">
                <a:solidFill>
                  <a:srgbClr val="000000"/>
                </a:solidFill>
                <a:latin typeface="Arial"/>
                <a:cs typeface="Arial"/>
              </a:rPr>
              <a:t>Quality Enhancement Plan</a:t>
            </a:r>
            <a:br>
              <a:rPr lang="en-US" sz="2400" dirty="0">
                <a:solidFill>
                  <a:srgbClr val="000000"/>
                </a:solidFill>
                <a:latin typeface="Arial"/>
                <a:cs typeface="Arial"/>
              </a:rPr>
            </a:br>
            <a:r>
              <a:rPr lang="en-US" sz="1400" dirty="0">
                <a:solidFill>
                  <a:srgbClr val="000000"/>
                </a:solidFill>
                <a:latin typeface="Arial"/>
                <a:cs typeface="Arial"/>
              </a:rPr>
              <a:t>- The SAC community voted for the Mental Health &amp; Resilience theme 2:1 over the other topics.</a:t>
            </a:r>
            <a:br>
              <a:rPr lang="en-US" sz="1400" dirty="0">
                <a:latin typeface="Arial"/>
                <a:cs typeface="Arial"/>
              </a:rPr>
            </a:br>
            <a:r>
              <a:rPr lang="en-US" sz="1400" dirty="0">
                <a:solidFill>
                  <a:srgbClr val="000000"/>
                </a:solidFill>
                <a:latin typeface="Arial"/>
                <a:cs typeface="Arial"/>
              </a:rPr>
              <a:t>- Theme evolving into the utilization of wrap-around services (including mental health services) to support student resilience and persistence. </a:t>
            </a:r>
            <a:br>
              <a:rPr lang="en-US" sz="1400" dirty="0">
                <a:latin typeface="Arial"/>
                <a:cs typeface="Arial"/>
              </a:rPr>
            </a:br>
            <a:r>
              <a:rPr lang="en-US" sz="1400" dirty="0">
                <a:solidFill>
                  <a:srgbClr val="000000"/>
                </a:solidFill>
                <a:latin typeface="Arial"/>
                <a:cs typeface="Arial"/>
              </a:rPr>
              <a:t>- Please send an email to Dr. Joan Jaimes by October 4th if you are interested in serving on the QEP committee. This committee is open to faculty, staff, administrators, and students.</a:t>
            </a:r>
            <a:br>
              <a:rPr lang="en-US" sz="1400" dirty="0">
                <a:latin typeface="Arial"/>
                <a:cs typeface="Arial"/>
              </a:rPr>
            </a:br>
            <a:r>
              <a:rPr lang="en-US" sz="1400" dirty="0">
                <a:solidFill>
                  <a:srgbClr val="000000"/>
                </a:solidFill>
                <a:latin typeface="Arial"/>
                <a:cs typeface="Arial"/>
              </a:rPr>
              <a:t>- For SAC Scores in the spring, this committee will update the College on the progress of the QEP. </a:t>
            </a:r>
            <a:br>
              <a:rPr lang="en-US" sz="1600" dirty="0">
                <a:latin typeface="Arial"/>
                <a:cs typeface="Arial"/>
              </a:rPr>
            </a:br>
            <a:endParaRPr lang="en-US" sz="1600" dirty="0">
              <a:latin typeface="Arial"/>
              <a:cs typeface="Arial"/>
            </a:endParaRP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SACSCOC &amp; QEP</a:t>
            </a:r>
            <a:endParaRPr lang="en-US"/>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pic>
        <p:nvPicPr>
          <p:cNvPr id="4" name="Picture 3" descr="King University faces accreditation ...">
            <a:extLst>
              <a:ext uri="{FF2B5EF4-FFF2-40B4-BE49-F238E27FC236}">
                <a16:creationId xmlns:a16="http://schemas.microsoft.com/office/drawing/2014/main" id="{A0FD3643-7A47-4A45-8B28-14BCF1D4DDB4}"/>
              </a:ext>
            </a:extLst>
          </p:cNvPr>
          <p:cNvPicPr>
            <a:picLocks noChangeAspect="1"/>
          </p:cNvPicPr>
          <p:nvPr/>
        </p:nvPicPr>
        <p:blipFill>
          <a:blip r:embed="rId2"/>
          <a:stretch>
            <a:fillRect/>
          </a:stretch>
        </p:blipFill>
        <p:spPr>
          <a:xfrm>
            <a:off x="6046868" y="234207"/>
            <a:ext cx="2143125" cy="2143125"/>
          </a:xfrm>
          <a:prstGeom prst="rect">
            <a:avLst/>
          </a:prstGeom>
        </p:spPr>
      </p:pic>
    </p:spTree>
    <p:extLst>
      <p:ext uri="{BB962C8B-B14F-4D97-AF65-F5344CB8AC3E}">
        <p14:creationId xmlns:p14="http://schemas.microsoft.com/office/powerpoint/2010/main" val="132728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2750329"/>
            <a:ext cx="8229600" cy="1640126"/>
          </a:xfrm>
        </p:spPr>
        <p:txBody>
          <a:bodyPr vert="horz" lIns="91440" tIns="45720" rIns="91440" bIns="45720" rtlCol="0" anchor="ctr">
            <a:noAutofit/>
          </a:bodyPr>
          <a:lstStyle/>
          <a:p>
            <a:pPr marL="342900" lvl="3" indent="-342900" algn="l">
              <a:spcBef>
                <a:spcPct val="20000"/>
              </a:spcBef>
              <a:buFont typeface="Arial"/>
              <a:buChar char="•"/>
            </a:pPr>
            <a:r>
              <a:rPr lang="en-US" sz="2400">
                <a:latin typeface="Arial"/>
                <a:cs typeface="Arial"/>
              </a:rPr>
              <a:t>Strategic Planning – Catherine Coppersmith</a:t>
            </a:r>
            <a:endParaRPr lang="en-US" sz="2400">
              <a:solidFill>
                <a:srgbClr val="000000"/>
              </a:solidFill>
              <a:latin typeface="Arial"/>
              <a:cs typeface="Arial"/>
            </a:endParaRPr>
          </a:p>
          <a:p>
            <a:pPr marL="342900" lvl="3" indent="-342900" algn="l">
              <a:spcBef>
                <a:spcPct val="20000"/>
              </a:spcBef>
              <a:buFont typeface="Arial"/>
              <a:buChar char="•"/>
            </a:pPr>
            <a:r>
              <a:rPr lang="en-US" sz="2400">
                <a:latin typeface="Arial"/>
                <a:cs typeface="Arial"/>
              </a:rPr>
              <a:t>Institutional Research – Dr. Savithra </a:t>
            </a:r>
            <a:r>
              <a:rPr lang="en-US" sz="2400" err="1">
                <a:latin typeface="Arial"/>
                <a:cs typeface="Arial"/>
              </a:rPr>
              <a:t>Eratne</a:t>
            </a:r>
            <a:endParaRPr lang="en-US" sz="2400">
              <a:latin typeface="Arial"/>
              <a:cs typeface="Arial"/>
            </a:endParaRPr>
          </a:p>
          <a:p>
            <a:pPr marL="342900" lvl="3" indent="-342900" algn="l">
              <a:spcBef>
                <a:spcPct val="20000"/>
              </a:spcBef>
              <a:buFont typeface="Arial"/>
              <a:buChar char="•"/>
            </a:pPr>
            <a:r>
              <a:rPr lang="en-US" sz="2400">
                <a:latin typeface="Arial"/>
                <a:cs typeface="Arial"/>
              </a:rPr>
              <a:t>Learning Assessment – Rosalind Ong</a:t>
            </a: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Integrated Planning &amp; Performance Excellence (IPPE) Updates</a:t>
            </a:r>
            <a:endParaRPr lang="en-US" sz="4000">
              <a:cs typeface="Calibri"/>
            </a:endParaRP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995553"/>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5424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1425489"/>
            <a:ext cx="8229600" cy="2964966"/>
          </a:xfrm>
        </p:spPr>
        <p:txBody>
          <a:bodyPr vert="horz" lIns="91440" tIns="45720" rIns="91440" bIns="45720" rtlCol="0" anchor="ctr">
            <a:noAutofit/>
          </a:bodyPr>
          <a:lstStyle/>
          <a:p>
            <a:pPr marL="342900" lvl="3" indent="-342900" algn="l">
              <a:spcBef>
                <a:spcPct val="20000"/>
              </a:spcBef>
              <a:buFont typeface="Arial,Sans-Serif"/>
              <a:buChar char="•"/>
            </a:pPr>
            <a:endParaRPr lang="en-US" sz="2400">
              <a:latin typeface="Arial"/>
              <a:cs typeface="Arial"/>
            </a:endParaRP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dirty="0">
                <a:latin typeface="Arial"/>
                <a:cs typeface="Calibri"/>
              </a:rPr>
              <a:t>Strategic Planning </a:t>
            </a: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0409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3581399" cy="4486275"/>
          </a:xfrm>
          <a:prstGeom prst="rect">
            <a:avLst/>
          </a:prstGeom>
        </p:spPr>
      </p:pic>
      <p:sp>
        <p:nvSpPr>
          <p:cNvPr id="3" name="object 3"/>
          <p:cNvSpPr txBox="1">
            <a:spLocks noGrp="1"/>
          </p:cNvSpPr>
          <p:nvPr>
            <p:ph type="title"/>
          </p:nvPr>
        </p:nvSpPr>
        <p:spPr>
          <a:xfrm>
            <a:off x="4396740" y="452119"/>
            <a:ext cx="3920490" cy="755015"/>
          </a:xfrm>
          <a:prstGeom prst="rect">
            <a:avLst/>
          </a:prstGeom>
        </p:spPr>
        <p:txBody>
          <a:bodyPr vert="horz" wrap="square" lIns="0" tIns="27305" rIns="0" bIns="0" rtlCol="0">
            <a:spAutoFit/>
          </a:bodyPr>
          <a:lstStyle/>
          <a:p>
            <a:pPr marL="1263015" marR="5080" indent="-1250950">
              <a:lnSpc>
                <a:spcPts val="2860"/>
              </a:lnSpc>
              <a:spcBef>
                <a:spcPts val="215"/>
              </a:spcBef>
            </a:pPr>
            <a:r>
              <a:rPr dirty="0">
                <a:solidFill>
                  <a:srgbClr val="B8222A"/>
                </a:solidFill>
                <a:latin typeface="Century Gothic"/>
                <a:cs typeface="Century Gothic"/>
              </a:rPr>
              <a:t>2024</a:t>
            </a:r>
            <a:r>
              <a:rPr spc="-35" dirty="0">
                <a:solidFill>
                  <a:srgbClr val="B8222A"/>
                </a:solidFill>
                <a:latin typeface="Century Gothic"/>
                <a:cs typeface="Century Gothic"/>
              </a:rPr>
              <a:t> </a:t>
            </a:r>
            <a:r>
              <a:rPr dirty="0">
                <a:solidFill>
                  <a:srgbClr val="B8222A"/>
                </a:solidFill>
                <a:latin typeface="Century Gothic"/>
                <a:cs typeface="Century Gothic"/>
              </a:rPr>
              <a:t>Learner</a:t>
            </a:r>
            <a:r>
              <a:rPr spc="-25" dirty="0">
                <a:solidFill>
                  <a:srgbClr val="B8222A"/>
                </a:solidFill>
                <a:latin typeface="Century Gothic"/>
                <a:cs typeface="Century Gothic"/>
              </a:rPr>
              <a:t> </a:t>
            </a:r>
            <a:r>
              <a:rPr spc="-10" dirty="0">
                <a:solidFill>
                  <a:srgbClr val="B8222A"/>
                </a:solidFill>
                <a:latin typeface="Century Gothic"/>
                <a:cs typeface="Century Gothic"/>
              </a:rPr>
              <a:t>Performance Highlights</a:t>
            </a:r>
          </a:p>
        </p:txBody>
      </p:sp>
      <p:sp>
        <p:nvSpPr>
          <p:cNvPr id="4" name="object 4"/>
          <p:cNvSpPr txBox="1"/>
          <p:nvPr/>
        </p:nvSpPr>
        <p:spPr>
          <a:xfrm>
            <a:off x="4783201" y="1518856"/>
            <a:ext cx="3708400" cy="2729230"/>
          </a:xfrm>
          <a:prstGeom prst="rect">
            <a:avLst/>
          </a:prstGeom>
        </p:spPr>
        <p:txBody>
          <a:bodyPr vert="horz" wrap="square" lIns="0" tIns="13335" rIns="0" bIns="0" rtlCol="0">
            <a:spAutoFit/>
          </a:bodyPr>
          <a:lstStyle/>
          <a:p>
            <a:pPr marL="12700" marR="727075" lvl="0" indent="0" defTabSz="914400" eaLnBrk="1" fontAlgn="auto" latinLnBrk="0" hangingPunct="1">
              <a:lnSpc>
                <a:spcPct val="101000"/>
              </a:lnSpc>
              <a:spcBef>
                <a:spcPts val="10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Increases</a:t>
            </a:r>
            <a:r>
              <a:rPr kumimoji="0" sz="1550" b="0" i="0" u="none" strike="noStrike" kern="0" cap="none" spc="9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550" b="0" i="0" u="none" strike="noStrike" kern="0" cap="none" spc="12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Enrollment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Increases</a:t>
            </a:r>
            <a:r>
              <a:rPr kumimoji="0" sz="1550" b="0" i="0" u="none" strike="noStrike" kern="0" cap="none" spc="15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550" b="0" i="0" u="none" strike="noStrike" kern="0" cap="none" spc="18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Completion</a:t>
            </a:r>
            <a:r>
              <a:rPr kumimoji="0" sz="155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20" normalizeH="0" baseline="0" noProof="0" dirty="0">
                <a:ln>
                  <a:noFill/>
                </a:ln>
                <a:solidFill>
                  <a:sysClr val="windowText" lastClr="000000"/>
                </a:solidFill>
                <a:effectLst/>
                <a:uLnTx/>
                <a:uFillTx/>
                <a:latin typeface="Century Gothic"/>
                <a:cs typeface="Century Gothic"/>
              </a:rPr>
              <a:t>Rates</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95"/>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Increases</a:t>
            </a:r>
            <a:r>
              <a:rPr kumimoji="0" sz="1550" b="0" i="0" u="none" strike="noStrike" kern="0" cap="none" spc="114"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550" b="0" i="0" u="none" strike="noStrike" kern="0" cap="none" spc="15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Productive</a:t>
            </a:r>
            <a:r>
              <a:rPr kumimoji="0" sz="1550" b="0" i="0" u="none" strike="noStrike" kern="0" cap="none" spc="16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Grade</a:t>
            </a:r>
            <a:r>
              <a:rPr kumimoji="0" sz="1550" b="0" i="0" u="none" strike="noStrike" kern="0" cap="none" spc="16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Rates</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705"/>
              </a:spcBef>
              <a:spcAft>
                <a:spcPts val="0"/>
              </a:spcAft>
              <a:buClrTx/>
              <a:buSzTx/>
              <a:buFontTx/>
              <a:buNone/>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34925" marR="0" lvl="0" indent="0" defTabSz="914400" eaLnBrk="1" fontAlgn="auto" latinLnBrk="0" hangingPunct="1">
              <a:lnSpc>
                <a:spcPct val="100000"/>
              </a:lnSpc>
              <a:spcBef>
                <a:spcPts val="0"/>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3-Year</a:t>
            </a:r>
            <a:r>
              <a:rPr kumimoji="0" sz="1550" b="0" i="0" u="none" strike="noStrike" kern="0" cap="none" spc="15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Freshmen</a:t>
            </a:r>
            <a:r>
              <a:rPr kumimoji="0" sz="1550" b="0" i="0" u="none" strike="noStrike" kern="0" cap="none" spc="204"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Graduation</a:t>
            </a:r>
            <a:r>
              <a:rPr kumimoji="0" sz="1550" b="0" i="0" u="none" strike="noStrike" kern="0" cap="none" spc="204"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Rates</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125"/>
              </a:spcBef>
              <a:spcAft>
                <a:spcPts val="0"/>
              </a:spcAft>
              <a:buClrTx/>
              <a:buSzTx/>
              <a:buFontTx/>
              <a:buNone/>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Average</a:t>
            </a:r>
            <a:r>
              <a:rPr kumimoji="0" sz="1550" b="0" i="0" u="none" strike="noStrike" kern="0" cap="none" spc="13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Time</a:t>
            </a:r>
            <a:r>
              <a:rPr kumimoji="0" sz="1550" b="0" i="0" u="none" strike="noStrike" kern="0" cap="none" spc="13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550" b="0" i="0" u="none" strike="noStrike" kern="0" cap="none" spc="13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Associate</a:t>
            </a:r>
            <a:r>
              <a:rPr kumimoji="0" sz="1550" b="0" i="0" u="none" strike="noStrike" kern="0" cap="none" spc="13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Degree</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550"/>
              </a:spcBef>
              <a:spcAft>
                <a:spcPts val="0"/>
              </a:spcAft>
              <a:buClrTx/>
              <a:buSzTx/>
              <a:buFontTx/>
              <a:buNone/>
              <a:tabLst/>
              <a:defRPr/>
            </a:pP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550" b="0" i="0" u="none" strike="noStrike" kern="0" cap="none" spc="0" normalizeH="0" baseline="0" noProof="0" dirty="0">
                <a:ln>
                  <a:noFill/>
                </a:ln>
                <a:solidFill>
                  <a:sysClr val="windowText" lastClr="000000"/>
                </a:solidFill>
                <a:effectLst/>
                <a:uLnTx/>
                <a:uFillTx/>
                <a:latin typeface="Century Gothic"/>
                <a:cs typeface="Century Gothic"/>
              </a:rPr>
              <a:t>Graduation</a:t>
            </a:r>
            <a:r>
              <a:rPr kumimoji="0" sz="1550" b="0" i="0" u="none" strike="noStrike" kern="0" cap="none" spc="15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Rates</a:t>
            </a:r>
            <a:r>
              <a:rPr kumimoji="0" sz="1550" b="0" i="0" u="none" strike="noStrike" kern="0" cap="none" spc="12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550" b="0" i="0" u="none" strike="noStrike" kern="0" cap="none" spc="75"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0" normalizeH="0" baseline="0" noProof="0" dirty="0">
                <a:ln>
                  <a:noFill/>
                </a:ln>
                <a:solidFill>
                  <a:sysClr val="windowText" lastClr="000000"/>
                </a:solidFill>
                <a:effectLst/>
                <a:uLnTx/>
                <a:uFillTx/>
                <a:latin typeface="Century Gothic"/>
                <a:cs typeface="Century Gothic"/>
              </a:rPr>
              <a:t>Transfer</a:t>
            </a:r>
            <a:r>
              <a:rPr kumimoji="0" sz="1550" b="0" i="0" u="none" strike="noStrike" kern="0" cap="none" spc="200" normalizeH="0" baseline="0" noProof="0" dirty="0">
                <a:ln>
                  <a:noFill/>
                </a:ln>
                <a:solidFill>
                  <a:sysClr val="windowText" lastClr="000000"/>
                </a:solidFill>
                <a:effectLst/>
                <a:uLnTx/>
                <a:uFillTx/>
                <a:latin typeface="Century Gothic"/>
                <a:cs typeface="Century Gothic"/>
              </a:rPr>
              <a:t> </a:t>
            </a:r>
            <a:r>
              <a:rPr kumimoji="0" sz="1550" b="0" i="0" u="none" strike="noStrike" kern="0" cap="none" spc="-10" normalizeH="0" baseline="0" noProof="0" dirty="0">
                <a:ln>
                  <a:noFill/>
                </a:ln>
                <a:solidFill>
                  <a:sysClr val="windowText" lastClr="000000"/>
                </a:solidFill>
                <a:effectLst/>
                <a:uLnTx/>
                <a:uFillTx/>
                <a:latin typeface="Century Gothic"/>
                <a:cs typeface="Century Gothic"/>
              </a:rPr>
              <a:t>Students</a:t>
            </a:r>
            <a:endParaRPr kumimoji="0" sz="155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5" name="object 5"/>
          <p:cNvPicPr/>
          <p:nvPr/>
        </p:nvPicPr>
        <p:blipFill>
          <a:blip r:embed="rId3" cstate="print"/>
          <a:stretch>
            <a:fillRect/>
          </a:stretch>
        </p:blipFill>
        <p:spPr>
          <a:xfrm>
            <a:off x="3981450" y="1562100"/>
            <a:ext cx="666750" cy="666750"/>
          </a:xfrm>
          <a:prstGeom prst="rect">
            <a:avLst/>
          </a:prstGeom>
        </p:spPr>
      </p:pic>
      <p:pic>
        <p:nvPicPr>
          <p:cNvPr id="6" name="object 6"/>
          <p:cNvPicPr/>
          <p:nvPr/>
        </p:nvPicPr>
        <p:blipFill>
          <a:blip r:embed="rId4" cstate="print"/>
          <a:stretch>
            <a:fillRect/>
          </a:stretch>
        </p:blipFill>
        <p:spPr>
          <a:xfrm>
            <a:off x="4086225" y="3067050"/>
            <a:ext cx="514350" cy="514350"/>
          </a:xfrm>
          <a:prstGeom prst="rect">
            <a:avLst/>
          </a:prstGeom>
        </p:spPr>
      </p:pic>
      <p:pic>
        <p:nvPicPr>
          <p:cNvPr id="7" name="object 7"/>
          <p:cNvPicPr/>
          <p:nvPr/>
        </p:nvPicPr>
        <p:blipFill>
          <a:blip r:embed="rId5" cstate="print"/>
          <a:stretch>
            <a:fillRect/>
          </a:stretch>
        </p:blipFill>
        <p:spPr>
          <a:xfrm>
            <a:off x="4000500" y="3676650"/>
            <a:ext cx="685800" cy="714375"/>
          </a:xfrm>
          <a:prstGeom prst="rect">
            <a:avLst/>
          </a:prstGeom>
        </p:spPr>
      </p:pic>
      <p:pic>
        <p:nvPicPr>
          <p:cNvPr id="8" name="object 8"/>
          <p:cNvPicPr/>
          <p:nvPr/>
        </p:nvPicPr>
        <p:blipFill>
          <a:blip r:embed="rId5" cstate="print"/>
          <a:stretch>
            <a:fillRect/>
          </a:stretch>
        </p:blipFill>
        <p:spPr>
          <a:xfrm>
            <a:off x="3962400" y="2276475"/>
            <a:ext cx="685800" cy="714375"/>
          </a:xfrm>
          <a:prstGeom prst="rect">
            <a:avLst/>
          </a:prstGeom>
        </p:spPr>
      </p:pic>
      <p:grpSp>
        <p:nvGrpSpPr>
          <p:cNvPr id="9" name="Group 5">
            <a:extLst>
              <a:ext uri="{FF2B5EF4-FFF2-40B4-BE49-F238E27FC236}">
                <a16:creationId xmlns:a16="http://schemas.microsoft.com/office/drawing/2014/main" id="{B768213E-0B48-7585-AE49-11A032B9B790}"/>
              </a:ext>
            </a:extLst>
          </p:cNvPr>
          <p:cNvGrpSpPr>
            <a:grpSpLocks/>
          </p:cNvGrpSpPr>
          <p:nvPr/>
        </p:nvGrpSpPr>
        <p:grpSpPr bwMode="auto">
          <a:xfrm>
            <a:off x="0" y="4476750"/>
            <a:ext cx="9144000" cy="658415"/>
            <a:chOff x="0" y="5982641"/>
            <a:chExt cx="12192000" cy="876947"/>
          </a:xfrm>
        </p:grpSpPr>
        <p:pic>
          <p:nvPicPr>
            <p:cNvPr id="10" name="Picture 2">
              <a:extLst>
                <a:ext uri="{FF2B5EF4-FFF2-40B4-BE49-F238E27FC236}">
                  <a16:creationId xmlns:a16="http://schemas.microsoft.com/office/drawing/2014/main" id="{E28BD412-C1F5-DCA3-3E29-642D434A22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9F44F207-8B61-6787-1348-D8228661DAA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 descr="A logo for a company&#10;&#10;Description automatically generated">
            <a:extLst>
              <a:ext uri="{FF2B5EF4-FFF2-40B4-BE49-F238E27FC236}">
                <a16:creationId xmlns:a16="http://schemas.microsoft.com/office/drawing/2014/main" id="{FCE47AB6-094D-655A-26C8-A867B48EC3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1425489"/>
            <a:ext cx="8229600" cy="2964966"/>
          </a:xfrm>
        </p:spPr>
        <p:txBody>
          <a:bodyPr vert="horz" lIns="91440" tIns="45720" rIns="91440" bIns="45720" rtlCol="0" anchor="ctr">
            <a:noAutofit/>
          </a:bodyPr>
          <a:lstStyle/>
          <a:p>
            <a:pPr lvl="3" algn="l">
              <a:spcBef>
                <a:spcPct val="20000"/>
              </a:spcBef>
            </a:pPr>
            <a:r>
              <a:rPr lang="en-US" sz="2400">
                <a:latin typeface="Arial"/>
                <a:cs typeface="Arial"/>
              </a:rPr>
              <a:t>KPIs</a:t>
            </a:r>
            <a:br>
              <a:rPr lang="en-US" sz="2400" dirty="0">
                <a:latin typeface="Arial"/>
                <a:cs typeface="Arial"/>
              </a:rPr>
            </a:br>
            <a:br>
              <a:rPr lang="en-US" sz="2400">
                <a:latin typeface="Arial"/>
                <a:cs typeface="Arial"/>
              </a:rPr>
            </a:br>
            <a:r>
              <a:rPr lang="en-US" sz="2400">
                <a:solidFill>
                  <a:srgbClr val="000000"/>
                </a:solidFill>
                <a:latin typeface="Arial"/>
                <a:cs typeface="Arial"/>
              </a:rPr>
              <a:t>Use of Data Reports </a:t>
            </a:r>
            <a:br>
              <a:rPr lang="en-US" sz="2400" dirty="0">
                <a:latin typeface="Arial"/>
                <a:cs typeface="Arial"/>
              </a:rPr>
            </a:br>
            <a:r>
              <a:rPr lang="en-US" sz="2400">
                <a:solidFill>
                  <a:srgbClr val="000000"/>
                </a:solidFill>
                <a:latin typeface="Arial"/>
                <a:cs typeface="Arial"/>
              </a:rPr>
              <a:t> </a:t>
            </a:r>
            <a:r>
              <a:rPr lang="en-US" sz="2400" dirty="0">
                <a:solidFill>
                  <a:srgbClr val="000000"/>
                </a:solidFill>
                <a:latin typeface="Arial"/>
                <a:cs typeface="Arial"/>
              </a:rPr>
              <a:t>711 </a:t>
            </a:r>
            <a:r>
              <a:rPr lang="en-US" sz="2400">
                <a:solidFill>
                  <a:srgbClr val="000000"/>
                </a:solidFill>
                <a:latin typeface="Arial"/>
                <a:cs typeface="Arial"/>
              </a:rPr>
              <a:t>Courses by Faculty</a:t>
            </a:r>
            <a:r>
              <a:rPr lang="en-US" sz="2400" dirty="0">
                <a:solidFill>
                  <a:srgbClr val="000000"/>
                </a:solidFill>
                <a:latin typeface="Arial"/>
                <a:cs typeface="Arial"/>
              </a:rPr>
              <a:t> members,</a:t>
            </a:r>
            <a:br>
              <a:rPr lang="en-US" sz="2400" dirty="0">
                <a:latin typeface="Arial"/>
                <a:cs typeface="Arial"/>
              </a:rPr>
            </a:br>
            <a:r>
              <a:rPr lang="en-US" sz="2400" dirty="0">
                <a:solidFill>
                  <a:srgbClr val="000000"/>
                </a:solidFill>
                <a:latin typeface="Arial"/>
                <a:cs typeface="Arial"/>
              </a:rPr>
              <a:t> 712 Disciplines by Discipline/Prog. Coordinators</a:t>
            </a:r>
            <a:r>
              <a:rPr lang="en-US" sz="2400">
                <a:solidFill>
                  <a:srgbClr val="000000"/>
                </a:solidFill>
                <a:latin typeface="Arial"/>
                <a:cs typeface="Arial"/>
              </a:rPr>
              <a:t>,</a:t>
            </a:r>
            <a:br>
              <a:rPr lang="en-US" sz="2400" dirty="0">
                <a:latin typeface="Arial"/>
                <a:cs typeface="Arial"/>
              </a:rPr>
            </a:br>
            <a:r>
              <a:rPr lang="en-US" sz="2400">
                <a:solidFill>
                  <a:srgbClr val="000000"/>
                </a:solidFill>
                <a:latin typeface="Arial"/>
                <a:cs typeface="Arial"/>
              </a:rPr>
              <a:t> </a:t>
            </a:r>
            <a:r>
              <a:rPr lang="en-US" sz="2400" dirty="0">
                <a:solidFill>
                  <a:srgbClr val="000000"/>
                </a:solidFill>
                <a:latin typeface="Arial"/>
                <a:cs typeface="Arial"/>
              </a:rPr>
              <a:t>713 </a:t>
            </a:r>
            <a:r>
              <a:rPr lang="en-US" sz="2400">
                <a:solidFill>
                  <a:srgbClr val="000000"/>
                </a:solidFill>
                <a:latin typeface="Arial"/>
                <a:cs typeface="Arial"/>
              </a:rPr>
              <a:t>Programs by Program Coordinators,</a:t>
            </a:r>
            <a:br>
              <a:rPr lang="en-US" sz="2400" dirty="0">
                <a:solidFill>
                  <a:srgbClr val="000000"/>
                </a:solidFill>
                <a:latin typeface="Arial"/>
                <a:cs typeface="Arial"/>
              </a:rPr>
            </a:br>
            <a:r>
              <a:rPr lang="en-US" sz="2400" dirty="0">
                <a:solidFill>
                  <a:srgbClr val="000000"/>
                </a:solidFill>
                <a:latin typeface="Arial"/>
                <a:cs typeface="Arial"/>
              </a:rPr>
              <a:t> 741 Individual Commitment by Staff members</a:t>
            </a:r>
            <a:br>
              <a:rPr lang="en-US" sz="2400" dirty="0">
                <a:latin typeface="Arial"/>
                <a:cs typeface="Arial"/>
              </a:rPr>
            </a:br>
            <a:r>
              <a:rPr lang="en-US" sz="2400">
                <a:latin typeface="Arial"/>
                <a:cs typeface="Arial"/>
              </a:rPr>
              <a:t> </a:t>
            </a:r>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Institutional Research</a:t>
            </a: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731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457200" y="1425489"/>
            <a:ext cx="8229600" cy="2964966"/>
          </a:xfrm>
        </p:spPr>
        <p:txBody>
          <a:bodyPr vert="horz" lIns="91440" tIns="45720" rIns="91440" bIns="45720" rtlCol="0" anchor="ctr">
            <a:noAutofit/>
          </a:bodyPr>
          <a:lstStyle/>
          <a:p>
            <a:pPr lvl="3" algn="l">
              <a:spcBef>
                <a:spcPct val="20000"/>
              </a:spcBef>
            </a:pPr>
            <a:r>
              <a:rPr lang="en-US">
                <a:solidFill>
                  <a:srgbClr val="000000"/>
                </a:solidFill>
                <a:latin typeface="Arial"/>
                <a:cs typeface="Arial"/>
              </a:rPr>
              <a:t>• </a:t>
            </a:r>
            <a:r>
              <a:rPr lang="en-US" b="1">
                <a:solidFill>
                  <a:srgbClr val="000000"/>
                </a:solidFill>
                <a:latin typeface="Arial"/>
                <a:cs typeface="Arial"/>
              </a:rPr>
              <a:t>Marketable Skills Week</a:t>
            </a:r>
            <a:r>
              <a:rPr lang="en-US">
                <a:solidFill>
                  <a:srgbClr val="000000"/>
                </a:solidFill>
                <a:latin typeface="Arial"/>
                <a:cs typeface="Arial"/>
              </a:rPr>
              <a:t> – September 30 – October 5</a:t>
            </a:r>
            <a:br>
              <a:rPr lang="en-US">
                <a:latin typeface="Arial"/>
                <a:cs typeface="Arial"/>
              </a:rPr>
            </a:br>
            <a:br>
              <a:rPr lang="en-US">
                <a:latin typeface="Arial"/>
                <a:cs typeface="Arial"/>
              </a:rPr>
            </a:br>
            <a:r>
              <a:rPr lang="en-US">
                <a:solidFill>
                  <a:srgbClr val="000000"/>
                </a:solidFill>
                <a:latin typeface="Arial"/>
                <a:cs typeface="Arial"/>
              </a:rPr>
              <a:t>• </a:t>
            </a:r>
            <a:r>
              <a:rPr lang="en-US" b="1">
                <a:solidFill>
                  <a:srgbClr val="000000"/>
                </a:solidFill>
                <a:latin typeface="Arial"/>
                <a:cs typeface="Arial"/>
              </a:rPr>
              <a:t>Academic Assessment Committee</a:t>
            </a:r>
            <a:r>
              <a:rPr lang="en-US">
                <a:solidFill>
                  <a:srgbClr val="000000"/>
                </a:solidFill>
                <a:latin typeface="Arial"/>
                <a:cs typeface="Arial"/>
              </a:rPr>
              <a:t>: </a:t>
            </a:r>
            <a:br>
              <a:rPr lang="en-US">
                <a:latin typeface="Arial"/>
                <a:cs typeface="Arial"/>
              </a:rPr>
            </a:br>
            <a:r>
              <a:rPr lang="en-US">
                <a:solidFill>
                  <a:srgbClr val="000000"/>
                </a:solidFill>
                <a:latin typeface="Arial"/>
                <a:cs typeface="Arial"/>
              </a:rPr>
              <a:t> Rubric Review - Leadership &amp; Communication</a:t>
            </a:r>
            <a:br>
              <a:rPr lang="en-US">
                <a:latin typeface="Arial"/>
                <a:cs typeface="Arial"/>
              </a:rPr>
            </a:br>
            <a:br>
              <a:rPr lang="en-US">
                <a:latin typeface="Arial"/>
                <a:cs typeface="Arial"/>
              </a:rPr>
            </a:br>
            <a:r>
              <a:rPr lang="en-US">
                <a:solidFill>
                  <a:srgbClr val="000000"/>
                </a:solidFill>
                <a:latin typeface="Arial"/>
                <a:cs typeface="Arial"/>
              </a:rPr>
              <a:t>• </a:t>
            </a:r>
            <a:r>
              <a:rPr lang="en-US" b="1">
                <a:solidFill>
                  <a:srgbClr val="000000"/>
                </a:solidFill>
                <a:latin typeface="Arial"/>
                <a:cs typeface="Arial"/>
              </a:rPr>
              <a:t>Learning Assessment Validation Committee</a:t>
            </a:r>
            <a:br>
              <a:rPr lang="en-US">
                <a:latin typeface="Arial"/>
                <a:cs typeface="Arial"/>
              </a:rPr>
            </a:br>
            <a:r>
              <a:rPr lang="en-US">
                <a:solidFill>
                  <a:srgbClr val="000000"/>
                </a:solidFill>
                <a:latin typeface="Arial"/>
                <a:cs typeface="Arial"/>
              </a:rPr>
              <a:t> Value Institute Training – Written Communication</a:t>
            </a:r>
            <a:br>
              <a:rPr lang="en-US">
                <a:latin typeface="Arial"/>
                <a:cs typeface="Arial"/>
              </a:rPr>
            </a:br>
            <a:br>
              <a:rPr lang="en-US">
                <a:latin typeface="Arial"/>
                <a:cs typeface="Arial"/>
              </a:rPr>
            </a:br>
            <a:r>
              <a:rPr lang="en-US">
                <a:solidFill>
                  <a:srgbClr val="000000"/>
                </a:solidFill>
                <a:latin typeface="Arial"/>
                <a:cs typeface="Arial"/>
              </a:rPr>
              <a:t>• </a:t>
            </a:r>
            <a:r>
              <a:rPr lang="en-US" b="1" err="1">
                <a:solidFill>
                  <a:srgbClr val="000000"/>
                </a:solidFill>
                <a:latin typeface="Arial"/>
                <a:cs typeface="Arial"/>
              </a:rPr>
              <a:t>eLumen</a:t>
            </a:r>
            <a:r>
              <a:rPr lang="en-US" b="1">
                <a:solidFill>
                  <a:srgbClr val="000000"/>
                </a:solidFill>
                <a:latin typeface="Arial"/>
                <a:cs typeface="Arial"/>
              </a:rPr>
              <a:t> insights – Pilot</a:t>
            </a:r>
            <a:r>
              <a:rPr lang="en-US">
                <a:solidFill>
                  <a:srgbClr val="000000"/>
                </a:solidFill>
                <a:latin typeface="Arial"/>
                <a:cs typeface="Arial"/>
              </a:rPr>
              <a:t> – Late Fall</a:t>
            </a:r>
            <a:endParaRPr lang="en-US"/>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Learning Assessment</a:t>
            </a:r>
            <a:endParaRPr lang="en-US"/>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306621"/>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10F7223-C9E1-CC41-559E-40AA88A791FF}"/>
              </a:ext>
            </a:extLst>
          </p:cNvPr>
          <p:cNvSpPr txBox="1"/>
          <p:nvPr/>
        </p:nvSpPr>
        <p:spPr>
          <a:xfrm>
            <a:off x="6710423" y="4018609"/>
            <a:ext cx="22294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2"/>
              </a:rPr>
              <a:t>SAC-slos@alamo.edu</a:t>
            </a:r>
            <a:r>
              <a:rPr lang="en-US">
                <a:cs typeface="Calibri"/>
              </a:rPr>
              <a:t> </a:t>
            </a:r>
            <a:endParaRPr lang="en-US"/>
          </a:p>
        </p:txBody>
      </p:sp>
    </p:spTree>
    <p:extLst>
      <p:ext uri="{BB962C8B-B14F-4D97-AF65-F5344CB8AC3E}">
        <p14:creationId xmlns:p14="http://schemas.microsoft.com/office/powerpoint/2010/main" val="1306734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400">
                <a:latin typeface="Arial"/>
                <a:cs typeface="Calibri"/>
              </a:rPr>
              <a:t>Questions</a:t>
            </a:r>
            <a:endParaRPr lang="en-US"/>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58767" y="1322279"/>
            <a:ext cx="7232214"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6210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a:xfrm>
            <a:off x="3095494" y="1529041"/>
            <a:ext cx="5536505" cy="2704838"/>
          </a:xfrm>
        </p:spPr>
        <p:txBody>
          <a:bodyPr vert="horz" lIns="91440" tIns="45720" rIns="91440" bIns="45720" rtlCol="0" anchor="ctr">
            <a:noAutofit/>
          </a:bodyPr>
          <a:lstStyle/>
          <a:p>
            <a:pPr lvl="3" algn="l"/>
            <a:r>
              <a:rPr lang="en-US" sz="1400" b="1" kern="1200">
                <a:latin typeface="Arial"/>
                <a:cs typeface="Arial"/>
              </a:rPr>
              <a:t>Unit Level work session (Faculty, Staff, Chairs, Directors)</a:t>
            </a:r>
            <a:endParaRPr lang="en-US" sz="1400"/>
          </a:p>
          <a:p>
            <a:pPr marL="285750" indent="-285750" algn="l">
              <a:buFont typeface="Arial"/>
              <a:buChar char="•"/>
            </a:pPr>
            <a:r>
              <a:rPr lang="en-US" sz="1400" i="1">
                <a:latin typeface="Arial"/>
                <a:cs typeface="Arial"/>
              </a:rPr>
              <a:t>Location to be determined by Unit</a:t>
            </a:r>
            <a:br>
              <a:rPr lang="en-US" sz="1400" i="1">
                <a:latin typeface="Arial"/>
                <a:cs typeface="Arial"/>
              </a:rPr>
            </a:br>
            <a:endParaRPr lang="en-US" sz="1400">
              <a:cs typeface="Calibri"/>
            </a:endParaRPr>
          </a:p>
          <a:p>
            <a:pPr algn="l"/>
            <a:r>
              <a:rPr lang="en-US" sz="1400" b="1">
                <a:latin typeface="Arial"/>
                <a:cs typeface="Arial"/>
              </a:rPr>
              <a:t>Division Discussion </a:t>
            </a:r>
            <a:r>
              <a:rPr lang="en-US" sz="1200" b="1">
                <a:latin typeface="Arial"/>
                <a:cs typeface="Arial"/>
              </a:rPr>
              <a:t>(Faculty, Staff, Chairs, Directors, Deans, VPs):</a:t>
            </a:r>
            <a:endParaRPr lang="en-US" sz="1200">
              <a:cs typeface="Calibri"/>
            </a:endParaRPr>
          </a:p>
          <a:p>
            <a:pPr marL="285750" indent="-285750" algn="l">
              <a:buFont typeface="Arial"/>
              <a:buChar char="•"/>
            </a:pPr>
            <a:r>
              <a:rPr lang="en-US" sz="1200">
                <a:latin typeface="Arial"/>
                <a:cs typeface="Arial"/>
              </a:rPr>
              <a:t>Student Success – Introduction from VP Student Success - </a:t>
            </a:r>
            <a:r>
              <a:rPr lang="en-US" sz="1200" i="1" kern="1200">
                <a:latin typeface="Arial"/>
                <a:cs typeface="Arial"/>
              </a:rPr>
              <a:t>Location determined by Division </a:t>
            </a:r>
            <a:endParaRPr lang="en-US" sz="1200" kern="0">
              <a:cs typeface="Calibri"/>
            </a:endParaRPr>
          </a:p>
          <a:p>
            <a:pPr marL="285750" indent="-285750" algn="l">
              <a:buFont typeface="Arial"/>
              <a:buChar char="•"/>
            </a:pPr>
            <a:r>
              <a:rPr lang="en-US" sz="1200">
                <a:latin typeface="Arial"/>
                <a:cs typeface="Arial"/>
              </a:rPr>
              <a:t>Academic Success – Introduction from VP Academic Services - </a:t>
            </a:r>
            <a:r>
              <a:rPr lang="en-US" sz="1200" i="1" kern="1200">
                <a:latin typeface="Arial"/>
                <a:cs typeface="Arial"/>
              </a:rPr>
              <a:t>Location determined by Division</a:t>
            </a:r>
            <a:endParaRPr lang="en-US" sz="1200">
              <a:cs typeface="Calibri"/>
            </a:endParaRPr>
          </a:p>
          <a:p>
            <a:pPr marL="285750" indent="-285750" algn="l">
              <a:buFont typeface="Arial"/>
              <a:buChar char="•"/>
            </a:pPr>
            <a:r>
              <a:rPr lang="en-US" sz="1200">
                <a:latin typeface="Arial"/>
                <a:cs typeface="Arial"/>
              </a:rPr>
              <a:t>College Services – Introduction from VP College Services - </a:t>
            </a:r>
            <a:r>
              <a:rPr lang="en-US" sz="1200" i="1" kern="1200">
                <a:latin typeface="Arial"/>
                <a:cs typeface="Arial"/>
              </a:rPr>
              <a:t>Location determined by Division</a:t>
            </a:r>
            <a:endParaRPr lang="en-US" sz="1200">
              <a:cs typeface="Calibri"/>
            </a:endParaRPr>
          </a:p>
          <a:p>
            <a:pPr lvl="1" algn="l"/>
            <a:endParaRPr lang="en-US" sz="1400"/>
          </a:p>
          <a:p>
            <a:pPr lvl="1" algn="l"/>
            <a:endParaRPr lang="en-US" sz="1400" b="1" kern="1200">
              <a:latin typeface="Arial"/>
              <a:cs typeface="Arial"/>
            </a:endParaRPr>
          </a:p>
          <a:p>
            <a:pPr lvl="1" algn="l"/>
            <a:r>
              <a:rPr lang="en-US" sz="1400" b="1" kern="1200">
                <a:latin typeface="Arial"/>
                <a:cs typeface="Arial"/>
              </a:rPr>
              <a:t>SAC Scores Division Unit Highlights: SAME Webinar LINK</a:t>
            </a:r>
            <a:endParaRPr lang="en-US" sz="1400"/>
          </a:p>
          <a:p>
            <a:pPr marL="342900" lvl="3" indent="-342900" algn="l">
              <a:buChar char="•"/>
            </a:pPr>
            <a:r>
              <a:rPr lang="en-US" sz="1400" kern="1200">
                <a:latin typeface="Arial"/>
                <a:cs typeface="Arial"/>
              </a:rPr>
              <a:t>Student Success, Academic Success, College Services</a:t>
            </a:r>
            <a:endParaRPr lang="en-US" sz="1400"/>
          </a:p>
          <a:p>
            <a:pPr lvl="3" algn="l"/>
            <a:endParaRPr lang="en-US" sz="1400"/>
          </a:p>
          <a:p>
            <a:pPr lvl="3" algn="l"/>
            <a:r>
              <a:rPr lang="en-US" sz="1400" kern="1200"/>
              <a:t> </a:t>
            </a:r>
            <a:r>
              <a:rPr lang="en-US" sz="1400" b="1" kern="1200">
                <a:latin typeface="Arial"/>
                <a:cs typeface="Arial"/>
              </a:rPr>
              <a:t>SAC Scores deliverables updates provided to Supervisor</a:t>
            </a:r>
            <a:endParaRPr lang="en-US" sz="1400"/>
          </a:p>
        </p:txBody>
      </p:sp>
      <p:sp>
        <p:nvSpPr>
          <p:cNvPr id="3" name="Content Placeholder 2">
            <a:extLst>
              <a:ext uri="{FF2B5EF4-FFF2-40B4-BE49-F238E27FC236}">
                <a16:creationId xmlns:a16="http://schemas.microsoft.com/office/drawing/2014/main" id="{CF4B3ED5-D009-8544-A6CD-0623BC24AF61}"/>
              </a:ext>
            </a:extLst>
          </p:cNvPr>
          <p:cNvSpPr>
            <a:spLocks noGrp="1"/>
          </p:cNvSpPr>
          <p:nvPr>
            <p:ph idx="1"/>
          </p:nvPr>
        </p:nvSpPr>
        <p:spPr>
          <a:xfrm>
            <a:off x="457200" y="612994"/>
            <a:ext cx="8229600" cy="670062"/>
          </a:xfrm>
        </p:spPr>
        <p:txBody>
          <a:bodyPr vert="horz" lIns="91440" tIns="45720" rIns="91440" bIns="45720" rtlCol="0" anchor="t">
            <a:noAutofit/>
          </a:bodyPr>
          <a:lstStyle/>
          <a:p>
            <a:pPr marL="0" indent="0">
              <a:buNone/>
            </a:pPr>
            <a:r>
              <a:rPr lang="en-US" sz="4000">
                <a:latin typeface="Arial"/>
                <a:cs typeface="Calibri"/>
              </a:rPr>
              <a:t>Schedule</a:t>
            </a:r>
          </a:p>
        </p:txBody>
      </p:sp>
      <p:cxnSp>
        <p:nvCxnSpPr>
          <p:cNvPr id="6" name="Straight Arrow Connector 5">
            <a:extLst>
              <a:ext uri="{FF2B5EF4-FFF2-40B4-BE49-F238E27FC236}">
                <a16:creationId xmlns:a16="http://schemas.microsoft.com/office/drawing/2014/main" id="{37F41D85-2C31-6500-108F-F315014F8545}"/>
              </a:ext>
            </a:extLst>
          </p:cNvPr>
          <p:cNvCxnSpPr/>
          <p:nvPr/>
        </p:nvCxnSpPr>
        <p:spPr>
          <a:xfrm flipV="1">
            <a:off x="403966" y="1171463"/>
            <a:ext cx="7856265" cy="1566"/>
          </a:xfrm>
          <a:prstGeom prst="straightConnector1">
            <a:avLst/>
          </a:prstGeom>
          <a:ln w="12700"/>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51CA626-8CB3-3BB2-FD25-CDFDB36BACC2}"/>
              </a:ext>
            </a:extLst>
          </p:cNvPr>
          <p:cNvSpPr txBox="1"/>
          <p:nvPr/>
        </p:nvSpPr>
        <p:spPr>
          <a:xfrm>
            <a:off x="407095" y="1283918"/>
            <a:ext cx="2688399"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10:30 a.m. – 2:00 p.m.</a:t>
            </a:r>
          </a:p>
          <a:p>
            <a:endParaRPr lang="en-US" sz="1400" b="1">
              <a:latin typeface="Arial"/>
              <a:cs typeface="Arial"/>
            </a:endParaRPr>
          </a:p>
          <a:p>
            <a:endParaRPr lang="en-US" sz="1400" b="1">
              <a:latin typeface="Arial"/>
              <a:cs typeface="Arial"/>
            </a:endParaRPr>
          </a:p>
          <a:p>
            <a:r>
              <a:rPr lang="en-US" sz="1400" b="1">
                <a:latin typeface="Arial"/>
                <a:cs typeface="Arial"/>
              </a:rPr>
              <a:t>2:00 - 3:30 p.m.</a:t>
            </a:r>
            <a:endParaRPr lang="en-US" sz="1400">
              <a:cs typeface="Calibri"/>
            </a:endParaRPr>
          </a:p>
          <a:p>
            <a:endParaRPr lang="en-US" sz="1400" b="1">
              <a:latin typeface="Arial"/>
              <a:cs typeface="Arial"/>
            </a:endParaRPr>
          </a:p>
          <a:p>
            <a:endParaRPr lang="en-US" sz="1400" b="1">
              <a:latin typeface="Arial"/>
              <a:cs typeface="Arial"/>
            </a:endParaRPr>
          </a:p>
          <a:p>
            <a:endParaRPr lang="en-US" sz="1400" b="1">
              <a:latin typeface="Arial"/>
              <a:cs typeface="Arial"/>
            </a:endParaRPr>
          </a:p>
          <a:p>
            <a:r>
              <a:rPr lang="en-US" sz="1400" b="1">
                <a:latin typeface="Arial"/>
                <a:cs typeface="Arial"/>
              </a:rPr>
              <a:t>2:00-3:00p.m.</a:t>
            </a:r>
            <a:endParaRPr lang="en-US">
              <a:cs typeface="Calibri"/>
            </a:endParaRPr>
          </a:p>
          <a:p>
            <a:r>
              <a:rPr lang="en-US" sz="1200" i="1">
                <a:solidFill>
                  <a:srgbClr val="C00000"/>
                </a:solidFill>
                <a:latin typeface="Arial"/>
                <a:cs typeface="Arial"/>
              </a:rPr>
              <a:t>Snack Hour: Loftin Employee Lounge</a:t>
            </a:r>
            <a:endParaRPr lang="en-US" sz="1200" i="1">
              <a:solidFill>
                <a:srgbClr val="C00000"/>
              </a:solidFill>
            </a:endParaRPr>
          </a:p>
          <a:p>
            <a:endParaRPr lang="en-US" sz="1400" b="1">
              <a:latin typeface="Arial"/>
              <a:cs typeface="Arial"/>
            </a:endParaRPr>
          </a:p>
          <a:p>
            <a:r>
              <a:rPr lang="en-US" sz="1400" b="1">
                <a:latin typeface="Arial"/>
                <a:cs typeface="Arial"/>
              </a:rPr>
              <a:t>3:30 - 4:00 p.m.</a:t>
            </a:r>
          </a:p>
          <a:p>
            <a:endParaRPr lang="en-US" sz="1400" b="1">
              <a:latin typeface="Arial"/>
              <a:cs typeface="Arial"/>
            </a:endParaRPr>
          </a:p>
          <a:p>
            <a:endParaRPr lang="en-US" sz="1400" b="1">
              <a:latin typeface="Arial"/>
              <a:cs typeface="Arial"/>
            </a:endParaRPr>
          </a:p>
          <a:p>
            <a:r>
              <a:rPr lang="en-US" sz="1400" b="1">
                <a:latin typeface="Arial"/>
                <a:cs typeface="Arial"/>
              </a:rPr>
              <a:t>5:00 p.m</a:t>
            </a:r>
            <a:r>
              <a:rPr lang="en-US" sz="1200" b="1">
                <a:latin typeface="Arial"/>
                <a:cs typeface="Arial"/>
              </a:rPr>
              <a:t>. </a:t>
            </a:r>
            <a:endParaRPr lang="en-US" sz="1200">
              <a:latin typeface="Calibri"/>
              <a:cs typeface="Calibri"/>
            </a:endParaRPr>
          </a:p>
        </p:txBody>
      </p:sp>
    </p:spTree>
    <p:extLst>
      <p:ext uri="{BB962C8B-B14F-4D97-AF65-F5344CB8AC3E}">
        <p14:creationId xmlns:p14="http://schemas.microsoft.com/office/powerpoint/2010/main" val="3624464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7-DDCA-464E-BBE6-2AE29C6AFF5A}"/>
              </a:ext>
            </a:extLst>
          </p:cNvPr>
          <p:cNvSpPr>
            <a:spLocks noGrp="1"/>
          </p:cNvSpPr>
          <p:nvPr>
            <p:ph type="title"/>
          </p:nvPr>
        </p:nvSpPr>
        <p:spPr/>
        <p:txBody>
          <a:bodyPr/>
          <a:lstStyle/>
          <a:p>
            <a:r>
              <a:rPr lang="en-US" sz="4400">
                <a:solidFill>
                  <a:srgbClr val="C00000"/>
                </a:solidFill>
                <a:latin typeface="Bahnschrift Condensed" panose="020B0502040204020203" pitchFamily="34" charset="0"/>
                <a:cs typeface="Arial" panose="020B0604020202020204" pitchFamily="34" charset="0"/>
              </a:rPr>
              <a:t>SAC Scores</a:t>
            </a:r>
            <a:endParaRPr lang="en-US" sz="4000">
              <a:solidFill>
                <a:srgbClr val="C00000"/>
              </a:solidFill>
              <a:latin typeface="Bahnschrift Condensed" panose="020B0502040204020203"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524548BC-0A82-A2F2-CC8C-AEEA267DD6A3}"/>
              </a:ext>
            </a:extLst>
          </p:cNvPr>
          <p:cNvGraphicFramePr>
            <a:graphicFrameLocks noGrp="1"/>
          </p:cNvGraphicFramePr>
          <p:nvPr>
            <p:ph idx="1"/>
          </p:nvPr>
        </p:nvGraphicFramePr>
        <p:xfrm>
          <a:off x="99060" y="100203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56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gnifying glass&#10;&#10;Description automatically generated">
            <a:extLst>
              <a:ext uri="{FF2B5EF4-FFF2-40B4-BE49-F238E27FC236}">
                <a16:creationId xmlns:a16="http://schemas.microsoft.com/office/drawing/2014/main" id="{0E314D49-11C3-8450-1F30-FB096FB68C5B}"/>
              </a:ext>
            </a:extLst>
          </p:cNvPr>
          <p:cNvPicPr>
            <a:picLocks noChangeAspect="1"/>
          </p:cNvPicPr>
          <p:nvPr/>
        </p:nvPicPr>
        <p:blipFill>
          <a:blip r:embed="rId2"/>
          <a:stretch>
            <a:fillRect/>
          </a:stretch>
        </p:blipFill>
        <p:spPr>
          <a:xfrm>
            <a:off x="2405439" y="0"/>
            <a:ext cx="6738561" cy="4463724"/>
          </a:xfrm>
          <a:prstGeom prst="rect">
            <a:avLst/>
          </a:prstGeom>
          <a:ln>
            <a:noFill/>
          </a:ln>
          <a:effectLst>
            <a:softEdge rad="112500"/>
          </a:effectLst>
        </p:spPr>
      </p:pic>
      <p:sp>
        <p:nvSpPr>
          <p:cNvPr id="2" name="Title 1">
            <a:extLst>
              <a:ext uri="{FF2B5EF4-FFF2-40B4-BE49-F238E27FC236}">
                <a16:creationId xmlns:a16="http://schemas.microsoft.com/office/drawing/2014/main" id="{A36EE70D-5F35-CD43-BDFF-F0ADE13598C4}"/>
              </a:ext>
            </a:extLst>
          </p:cNvPr>
          <p:cNvSpPr>
            <a:spLocks noGrp="1"/>
          </p:cNvSpPr>
          <p:nvPr>
            <p:ph type="ctrTitle"/>
          </p:nvPr>
        </p:nvSpPr>
        <p:spPr>
          <a:xfrm>
            <a:off x="-280222" y="405182"/>
            <a:ext cx="3228983" cy="3652030"/>
          </a:xfrm>
        </p:spPr>
        <p:txBody>
          <a:bodyPr>
            <a:normAutofit/>
          </a:bodyPr>
          <a:lstStyle/>
          <a:p>
            <a:pPr algn="ctr"/>
            <a:r>
              <a:rPr lang="en-US" sz="4000" dirty="0">
                <a:latin typeface="MV Boli"/>
                <a:cs typeface="MV Boli"/>
              </a:rPr>
              <a:t>Thank you for attending</a:t>
            </a:r>
            <a:br>
              <a:rPr lang="en-US" sz="4000" dirty="0">
                <a:latin typeface="MV Boli"/>
                <a:cs typeface="MV Boli"/>
              </a:rPr>
            </a:br>
            <a:br>
              <a:rPr lang="en-US" sz="4000" dirty="0">
                <a:latin typeface="MV Boli"/>
                <a:cs typeface="MV Boli"/>
              </a:rPr>
            </a:br>
            <a:r>
              <a:rPr lang="en-US" dirty="0">
                <a:latin typeface="MV Boli"/>
                <a:cs typeface="MV Boli"/>
              </a:rPr>
              <a:t>Fall 2024</a:t>
            </a:r>
            <a:endParaRPr lang="en-US" dirty="0">
              <a:solidFill>
                <a:schemeClr val="bg1"/>
              </a:solidFill>
              <a:latin typeface="MV Boli"/>
              <a:cs typeface="MV Boli"/>
            </a:endParaRPr>
          </a:p>
        </p:txBody>
      </p:sp>
    </p:spTree>
    <p:extLst>
      <p:ext uri="{BB962C8B-B14F-4D97-AF65-F5344CB8AC3E}">
        <p14:creationId xmlns:p14="http://schemas.microsoft.com/office/powerpoint/2010/main" val="426677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71750" y="0"/>
            <a:ext cx="2552700" cy="4314825"/>
            <a:chOff x="2571750" y="0"/>
            <a:chExt cx="2552700" cy="4314825"/>
          </a:xfrm>
        </p:grpSpPr>
        <p:sp>
          <p:nvSpPr>
            <p:cNvPr id="3" name="object 3"/>
            <p:cNvSpPr/>
            <p:nvPr/>
          </p:nvSpPr>
          <p:spPr>
            <a:xfrm>
              <a:off x="2571750" y="0"/>
              <a:ext cx="2552700" cy="4314825"/>
            </a:xfrm>
            <a:custGeom>
              <a:avLst/>
              <a:gdLst/>
              <a:ahLst/>
              <a:cxnLst/>
              <a:rect l="l" t="t" r="r" b="b"/>
              <a:pathLst>
                <a:path w="2552700" h="4314825">
                  <a:moveTo>
                    <a:pt x="2552700" y="0"/>
                  </a:moveTo>
                  <a:lnTo>
                    <a:pt x="0" y="0"/>
                  </a:lnTo>
                  <a:lnTo>
                    <a:pt x="0" y="4314825"/>
                  </a:lnTo>
                  <a:lnTo>
                    <a:pt x="2552700" y="4314825"/>
                  </a:lnTo>
                  <a:lnTo>
                    <a:pt x="25527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3131058" y="1402207"/>
              <a:ext cx="1532255" cy="1588135"/>
            </a:xfrm>
            <a:custGeom>
              <a:avLst/>
              <a:gdLst/>
              <a:ahLst/>
              <a:cxnLst/>
              <a:rect l="l" t="t" r="r" b="b"/>
              <a:pathLst>
                <a:path w="1532254" h="1588135">
                  <a:moveTo>
                    <a:pt x="738124" y="0"/>
                  </a:moveTo>
                  <a:lnTo>
                    <a:pt x="738124" y="373125"/>
                  </a:lnTo>
                  <a:lnTo>
                    <a:pt x="789267" y="376237"/>
                  </a:lnTo>
                  <a:lnTo>
                    <a:pt x="838923" y="385371"/>
                  </a:lnTo>
                  <a:lnTo>
                    <a:pt x="886646" y="400225"/>
                  </a:lnTo>
                  <a:lnTo>
                    <a:pt x="931993" y="420495"/>
                  </a:lnTo>
                  <a:lnTo>
                    <a:pt x="974518" y="445881"/>
                  </a:lnTo>
                  <a:lnTo>
                    <a:pt x="1013779" y="476078"/>
                  </a:lnTo>
                  <a:lnTo>
                    <a:pt x="1049330" y="510784"/>
                  </a:lnTo>
                  <a:lnTo>
                    <a:pt x="1080727" y="549698"/>
                  </a:lnTo>
                  <a:lnTo>
                    <a:pt x="1107526" y="592516"/>
                  </a:lnTo>
                  <a:lnTo>
                    <a:pt x="1129283" y="638936"/>
                  </a:lnTo>
                  <a:lnTo>
                    <a:pt x="1144701" y="685595"/>
                  </a:lnTo>
                  <a:lnTo>
                    <a:pt x="1154440" y="732715"/>
                  </a:lnTo>
                  <a:lnTo>
                    <a:pt x="1158679" y="779887"/>
                  </a:lnTo>
                  <a:lnTo>
                    <a:pt x="1157595" y="826700"/>
                  </a:lnTo>
                  <a:lnTo>
                    <a:pt x="1151364" y="872746"/>
                  </a:lnTo>
                  <a:lnTo>
                    <a:pt x="1140164" y="917615"/>
                  </a:lnTo>
                  <a:lnTo>
                    <a:pt x="1124172" y="960897"/>
                  </a:lnTo>
                  <a:lnTo>
                    <a:pt x="1103565" y="1002183"/>
                  </a:lnTo>
                  <a:lnTo>
                    <a:pt x="1078521" y="1041063"/>
                  </a:lnTo>
                  <a:lnTo>
                    <a:pt x="1049216" y="1077127"/>
                  </a:lnTo>
                  <a:lnTo>
                    <a:pt x="1015828" y="1109966"/>
                  </a:lnTo>
                  <a:lnTo>
                    <a:pt x="978534" y="1139171"/>
                  </a:lnTo>
                  <a:lnTo>
                    <a:pt x="937511" y="1164331"/>
                  </a:lnTo>
                  <a:lnTo>
                    <a:pt x="892937" y="1185036"/>
                  </a:lnTo>
                  <a:lnTo>
                    <a:pt x="846278" y="1200454"/>
                  </a:lnTo>
                  <a:lnTo>
                    <a:pt x="799158" y="1210193"/>
                  </a:lnTo>
                  <a:lnTo>
                    <a:pt x="751986" y="1214432"/>
                  </a:lnTo>
                  <a:lnTo>
                    <a:pt x="705173" y="1213348"/>
                  </a:lnTo>
                  <a:lnTo>
                    <a:pt x="659127" y="1207117"/>
                  </a:lnTo>
                  <a:lnTo>
                    <a:pt x="614258" y="1195917"/>
                  </a:lnTo>
                  <a:lnTo>
                    <a:pt x="570976" y="1179925"/>
                  </a:lnTo>
                  <a:lnTo>
                    <a:pt x="529690" y="1159318"/>
                  </a:lnTo>
                  <a:lnTo>
                    <a:pt x="490810" y="1134274"/>
                  </a:lnTo>
                  <a:lnTo>
                    <a:pt x="454746" y="1104969"/>
                  </a:lnTo>
                  <a:lnTo>
                    <a:pt x="421907" y="1071581"/>
                  </a:lnTo>
                  <a:lnTo>
                    <a:pt x="392702" y="1034287"/>
                  </a:lnTo>
                  <a:lnTo>
                    <a:pt x="367542" y="993264"/>
                  </a:lnTo>
                  <a:lnTo>
                    <a:pt x="346837" y="948689"/>
                  </a:lnTo>
                  <a:lnTo>
                    <a:pt x="0" y="1086103"/>
                  </a:lnTo>
                  <a:lnTo>
                    <a:pt x="19261" y="1130710"/>
                  </a:lnTo>
                  <a:lnTo>
                    <a:pt x="41008" y="1173688"/>
                  </a:lnTo>
                  <a:lnTo>
                    <a:pt x="65136" y="1214967"/>
                  </a:lnTo>
                  <a:lnTo>
                    <a:pt x="91541" y="1254476"/>
                  </a:lnTo>
                  <a:lnTo>
                    <a:pt x="120118" y="1292143"/>
                  </a:lnTo>
                  <a:lnTo>
                    <a:pt x="150761" y="1327897"/>
                  </a:lnTo>
                  <a:lnTo>
                    <a:pt x="183367" y="1361667"/>
                  </a:lnTo>
                  <a:lnTo>
                    <a:pt x="217830" y="1393381"/>
                  </a:lnTo>
                  <a:lnTo>
                    <a:pt x="254046" y="1422967"/>
                  </a:lnTo>
                  <a:lnTo>
                    <a:pt x="291909" y="1450355"/>
                  </a:lnTo>
                  <a:lnTo>
                    <a:pt x="331316" y="1475474"/>
                  </a:lnTo>
                  <a:lnTo>
                    <a:pt x="372160" y="1498251"/>
                  </a:lnTo>
                  <a:lnTo>
                    <a:pt x="414339" y="1518616"/>
                  </a:lnTo>
                  <a:lnTo>
                    <a:pt x="457746" y="1536497"/>
                  </a:lnTo>
                  <a:lnTo>
                    <a:pt x="502277" y="1551822"/>
                  </a:lnTo>
                  <a:lnTo>
                    <a:pt x="547827" y="1564522"/>
                  </a:lnTo>
                  <a:lnTo>
                    <a:pt x="594291" y="1574523"/>
                  </a:lnTo>
                  <a:lnTo>
                    <a:pt x="641565" y="1581755"/>
                  </a:lnTo>
                  <a:lnTo>
                    <a:pt x="689544" y="1586147"/>
                  </a:lnTo>
                  <a:lnTo>
                    <a:pt x="738124" y="1587626"/>
                  </a:lnTo>
                  <a:lnTo>
                    <a:pt x="786479" y="1586178"/>
                  </a:lnTo>
                  <a:lnTo>
                    <a:pt x="834069" y="1581888"/>
                  </a:lnTo>
                  <a:lnTo>
                    <a:pt x="880808" y="1574839"/>
                  </a:lnTo>
                  <a:lnTo>
                    <a:pt x="926616" y="1565115"/>
                  </a:lnTo>
                  <a:lnTo>
                    <a:pt x="971407" y="1552797"/>
                  </a:lnTo>
                  <a:lnTo>
                    <a:pt x="1015100" y="1537971"/>
                  </a:lnTo>
                  <a:lnTo>
                    <a:pt x="1057611" y="1520717"/>
                  </a:lnTo>
                  <a:lnTo>
                    <a:pt x="1098858" y="1501120"/>
                  </a:lnTo>
                  <a:lnTo>
                    <a:pt x="1138757" y="1479263"/>
                  </a:lnTo>
                  <a:lnTo>
                    <a:pt x="1177225" y="1455227"/>
                  </a:lnTo>
                  <a:lnTo>
                    <a:pt x="1214180" y="1429097"/>
                  </a:lnTo>
                  <a:lnTo>
                    <a:pt x="1249538" y="1400956"/>
                  </a:lnTo>
                  <a:lnTo>
                    <a:pt x="1283217" y="1370885"/>
                  </a:lnTo>
                  <a:lnTo>
                    <a:pt x="1315132" y="1338970"/>
                  </a:lnTo>
                  <a:lnTo>
                    <a:pt x="1345203" y="1305291"/>
                  </a:lnTo>
                  <a:lnTo>
                    <a:pt x="1373344" y="1269933"/>
                  </a:lnTo>
                  <a:lnTo>
                    <a:pt x="1399474" y="1232978"/>
                  </a:lnTo>
                  <a:lnTo>
                    <a:pt x="1423510" y="1194510"/>
                  </a:lnTo>
                  <a:lnTo>
                    <a:pt x="1445367" y="1154611"/>
                  </a:lnTo>
                  <a:lnTo>
                    <a:pt x="1464964" y="1113364"/>
                  </a:lnTo>
                  <a:lnTo>
                    <a:pt x="1482218" y="1070853"/>
                  </a:lnTo>
                  <a:lnTo>
                    <a:pt x="1497044" y="1027160"/>
                  </a:lnTo>
                  <a:lnTo>
                    <a:pt x="1509362" y="982369"/>
                  </a:lnTo>
                  <a:lnTo>
                    <a:pt x="1519086" y="936561"/>
                  </a:lnTo>
                  <a:lnTo>
                    <a:pt x="1526135" y="889822"/>
                  </a:lnTo>
                  <a:lnTo>
                    <a:pt x="1530425" y="842232"/>
                  </a:lnTo>
                  <a:lnTo>
                    <a:pt x="1531874" y="793876"/>
                  </a:lnTo>
                  <a:lnTo>
                    <a:pt x="1530425" y="745520"/>
                  </a:lnTo>
                  <a:lnTo>
                    <a:pt x="1526135" y="697929"/>
                  </a:lnTo>
                  <a:lnTo>
                    <a:pt x="1519086" y="651187"/>
                  </a:lnTo>
                  <a:lnTo>
                    <a:pt x="1509362" y="605377"/>
                  </a:lnTo>
                  <a:lnTo>
                    <a:pt x="1497044" y="560582"/>
                  </a:lnTo>
                  <a:lnTo>
                    <a:pt x="1482218" y="516884"/>
                  </a:lnTo>
                  <a:lnTo>
                    <a:pt x="1464964" y="474368"/>
                  </a:lnTo>
                  <a:lnTo>
                    <a:pt x="1445367" y="433115"/>
                  </a:lnTo>
                  <a:lnTo>
                    <a:pt x="1423510" y="393210"/>
                  </a:lnTo>
                  <a:lnTo>
                    <a:pt x="1399474" y="354735"/>
                  </a:lnTo>
                  <a:lnTo>
                    <a:pt x="1373344" y="317774"/>
                  </a:lnTo>
                  <a:lnTo>
                    <a:pt x="1345203" y="282409"/>
                  </a:lnTo>
                  <a:lnTo>
                    <a:pt x="1315132" y="248723"/>
                  </a:lnTo>
                  <a:lnTo>
                    <a:pt x="1283217" y="216801"/>
                  </a:lnTo>
                  <a:lnTo>
                    <a:pt x="1249538" y="186723"/>
                  </a:lnTo>
                  <a:lnTo>
                    <a:pt x="1214180" y="158575"/>
                  </a:lnTo>
                  <a:lnTo>
                    <a:pt x="1177225" y="132438"/>
                  </a:lnTo>
                  <a:lnTo>
                    <a:pt x="1138757" y="108396"/>
                  </a:lnTo>
                  <a:lnTo>
                    <a:pt x="1098858" y="86533"/>
                  </a:lnTo>
                  <a:lnTo>
                    <a:pt x="1057611" y="66930"/>
                  </a:lnTo>
                  <a:lnTo>
                    <a:pt x="1015100" y="49671"/>
                  </a:lnTo>
                  <a:lnTo>
                    <a:pt x="971407" y="34840"/>
                  </a:lnTo>
                  <a:lnTo>
                    <a:pt x="926616" y="22519"/>
                  </a:lnTo>
                  <a:lnTo>
                    <a:pt x="880808" y="12791"/>
                  </a:lnTo>
                  <a:lnTo>
                    <a:pt x="834069" y="5740"/>
                  </a:lnTo>
                  <a:lnTo>
                    <a:pt x="786479" y="1449"/>
                  </a:lnTo>
                  <a:lnTo>
                    <a:pt x="738124"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3131058" y="1402207"/>
              <a:ext cx="1532255" cy="1588135"/>
            </a:xfrm>
            <a:custGeom>
              <a:avLst/>
              <a:gdLst/>
              <a:ahLst/>
              <a:cxnLst/>
              <a:rect l="l" t="t" r="r" b="b"/>
              <a:pathLst>
                <a:path w="1532254" h="1588135">
                  <a:moveTo>
                    <a:pt x="738124" y="0"/>
                  </a:moveTo>
                  <a:lnTo>
                    <a:pt x="786479" y="1449"/>
                  </a:lnTo>
                  <a:lnTo>
                    <a:pt x="834069" y="5740"/>
                  </a:lnTo>
                  <a:lnTo>
                    <a:pt x="880808" y="12791"/>
                  </a:lnTo>
                  <a:lnTo>
                    <a:pt x="926616" y="22519"/>
                  </a:lnTo>
                  <a:lnTo>
                    <a:pt x="971407" y="34840"/>
                  </a:lnTo>
                  <a:lnTo>
                    <a:pt x="1015100" y="49671"/>
                  </a:lnTo>
                  <a:lnTo>
                    <a:pt x="1057611" y="66930"/>
                  </a:lnTo>
                  <a:lnTo>
                    <a:pt x="1098858" y="86533"/>
                  </a:lnTo>
                  <a:lnTo>
                    <a:pt x="1138757" y="108396"/>
                  </a:lnTo>
                  <a:lnTo>
                    <a:pt x="1177225" y="132438"/>
                  </a:lnTo>
                  <a:lnTo>
                    <a:pt x="1214180" y="158575"/>
                  </a:lnTo>
                  <a:lnTo>
                    <a:pt x="1249538" y="186723"/>
                  </a:lnTo>
                  <a:lnTo>
                    <a:pt x="1283217" y="216801"/>
                  </a:lnTo>
                  <a:lnTo>
                    <a:pt x="1315132" y="248723"/>
                  </a:lnTo>
                  <a:lnTo>
                    <a:pt x="1345203" y="282409"/>
                  </a:lnTo>
                  <a:lnTo>
                    <a:pt x="1373344" y="317774"/>
                  </a:lnTo>
                  <a:lnTo>
                    <a:pt x="1399474" y="354735"/>
                  </a:lnTo>
                  <a:lnTo>
                    <a:pt x="1423510" y="393210"/>
                  </a:lnTo>
                  <a:lnTo>
                    <a:pt x="1445367" y="433115"/>
                  </a:lnTo>
                  <a:lnTo>
                    <a:pt x="1464964" y="474368"/>
                  </a:lnTo>
                  <a:lnTo>
                    <a:pt x="1482218" y="516884"/>
                  </a:lnTo>
                  <a:lnTo>
                    <a:pt x="1497044" y="560582"/>
                  </a:lnTo>
                  <a:lnTo>
                    <a:pt x="1509362" y="605377"/>
                  </a:lnTo>
                  <a:lnTo>
                    <a:pt x="1519086" y="651187"/>
                  </a:lnTo>
                  <a:lnTo>
                    <a:pt x="1526135" y="697929"/>
                  </a:lnTo>
                  <a:lnTo>
                    <a:pt x="1530425" y="745520"/>
                  </a:lnTo>
                  <a:lnTo>
                    <a:pt x="1531874" y="793876"/>
                  </a:lnTo>
                  <a:lnTo>
                    <a:pt x="1530425" y="842232"/>
                  </a:lnTo>
                  <a:lnTo>
                    <a:pt x="1526135" y="889822"/>
                  </a:lnTo>
                  <a:lnTo>
                    <a:pt x="1519086" y="936561"/>
                  </a:lnTo>
                  <a:lnTo>
                    <a:pt x="1509362" y="982369"/>
                  </a:lnTo>
                  <a:lnTo>
                    <a:pt x="1497044" y="1027160"/>
                  </a:lnTo>
                  <a:lnTo>
                    <a:pt x="1482218" y="1070853"/>
                  </a:lnTo>
                  <a:lnTo>
                    <a:pt x="1464964" y="1113364"/>
                  </a:lnTo>
                  <a:lnTo>
                    <a:pt x="1445367" y="1154611"/>
                  </a:lnTo>
                  <a:lnTo>
                    <a:pt x="1423510" y="1194510"/>
                  </a:lnTo>
                  <a:lnTo>
                    <a:pt x="1399474" y="1232978"/>
                  </a:lnTo>
                  <a:lnTo>
                    <a:pt x="1373344" y="1269933"/>
                  </a:lnTo>
                  <a:lnTo>
                    <a:pt x="1345203" y="1305291"/>
                  </a:lnTo>
                  <a:lnTo>
                    <a:pt x="1315132" y="1338970"/>
                  </a:lnTo>
                  <a:lnTo>
                    <a:pt x="1283217" y="1370885"/>
                  </a:lnTo>
                  <a:lnTo>
                    <a:pt x="1249538" y="1400956"/>
                  </a:lnTo>
                  <a:lnTo>
                    <a:pt x="1214180" y="1429097"/>
                  </a:lnTo>
                  <a:lnTo>
                    <a:pt x="1177225" y="1455227"/>
                  </a:lnTo>
                  <a:lnTo>
                    <a:pt x="1138757" y="1479263"/>
                  </a:lnTo>
                  <a:lnTo>
                    <a:pt x="1098858" y="1501120"/>
                  </a:lnTo>
                  <a:lnTo>
                    <a:pt x="1057611" y="1520717"/>
                  </a:lnTo>
                  <a:lnTo>
                    <a:pt x="1015100" y="1537971"/>
                  </a:lnTo>
                  <a:lnTo>
                    <a:pt x="971407" y="1552797"/>
                  </a:lnTo>
                  <a:lnTo>
                    <a:pt x="926616" y="1565115"/>
                  </a:lnTo>
                  <a:lnTo>
                    <a:pt x="880808" y="1574839"/>
                  </a:lnTo>
                  <a:lnTo>
                    <a:pt x="834069" y="1581888"/>
                  </a:lnTo>
                  <a:lnTo>
                    <a:pt x="786479" y="1586178"/>
                  </a:lnTo>
                  <a:lnTo>
                    <a:pt x="738124" y="1587626"/>
                  </a:lnTo>
                  <a:lnTo>
                    <a:pt x="689544" y="1586147"/>
                  </a:lnTo>
                  <a:lnTo>
                    <a:pt x="641565" y="1581755"/>
                  </a:lnTo>
                  <a:lnTo>
                    <a:pt x="594291" y="1574523"/>
                  </a:lnTo>
                  <a:lnTo>
                    <a:pt x="547827" y="1564522"/>
                  </a:lnTo>
                  <a:lnTo>
                    <a:pt x="502277" y="1551822"/>
                  </a:lnTo>
                  <a:lnTo>
                    <a:pt x="457746" y="1536497"/>
                  </a:lnTo>
                  <a:lnTo>
                    <a:pt x="414339" y="1518616"/>
                  </a:lnTo>
                  <a:lnTo>
                    <a:pt x="372160" y="1498251"/>
                  </a:lnTo>
                  <a:lnTo>
                    <a:pt x="331316" y="1475474"/>
                  </a:lnTo>
                  <a:lnTo>
                    <a:pt x="291909" y="1450355"/>
                  </a:lnTo>
                  <a:lnTo>
                    <a:pt x="254046" y="1422967"/>
                  </a:lnTo>
                  <a:lnTo>
                    <a:pt x="217830" y="1393381"/>
                  </a:lnTo>
                  <a:lnTo>
                    <a:pt x="183367" y="1361667"/>
                  </a:lnTo>
                  <a:lnTo>
                    <a:pt x="150761" y="1327897"/>
                  </a:lnTo>
                  <a:lnTo>
                    <a:pt x="120118" y="1292143"/>
                  </a:lnTo>
                  <a:lnTo>
                    <a:pt x="91541" y="1254476"/>
                  </a:lnTo>
                  <a:lnTo>
                    <a:pt x="65136" y="1214967"/>
                  </a:lnTo>
                  <a:lnTo>
                    <a:pt x="41008" y="1173688"/>
                  </a:lnTo>
                  <a:lnTo>
                    <a:pt x="19261" y="1130710"/>
                  </a:lnTo>
                  <a:lnTo>
                    <a:pt x="0" y="1086103"/>
                  </a:lnTo>
                  <a:lnTo>
                    <a:pt x="346837" y="948689"/>
                  </a:lnTo>
                  <a:lnTo>
                    <a:pt x="367542" y="993264"/>
                  </a:lnTo>
                  <a:lnTo>
                    <a:pt x="392702" y="1034287"/>
                  </a:lnTo>
                  <a:lnTo>
                    <a:pt x="421907" y="1071581"/>
                  </a:lnTo>
                  <a:lnTo>
                    <a:pt x="454746" y="1104969"/>
                  </a:lnTo>
                  <a:lnTo>
                    <a:pt x="490810" y="1134274"/>
                  </a:lnTo>
                  <a:lnTo>
                    <a:pt x="529690" y="1159318"/>
                  </a:lnTo>
                  <a:lnTo>
                    <a:pt x="570976" y="1179925"/>
                  </a:lnTo>
                  <a:lnTo>
                    <a:pt x="614258" y="1195917"/>
                  </a:lnTo>
                  <a:lnTo>
                    <a:pt x="659127" y="1207117"/>
                  </a:lnTo>
                  <a:lnTo>
                    <a:pt x="705173" y="1213348"/>
                  </a:lnTo>
                  <a:lnTo>
                    <a:pt x="751986" y="1214432"/>
                  </a:lnTo>
                  <a:lnTo>
                    <a:pt x="799158" y="1210193"/>
                  </a:lnTo>
                  <a:lnTo>
                    <a:pt x="846278" y="1200454"/>
                  </a:lnTo>
                  <a:lnTo>
                    <a:pt x="892937" y="1185036"/>
                  </a:lnTo>
                  <a:lnTo>
                    <a:pt x="937511" y="1164331"/>
                  </a:lnTo>
                  <a:lnTo>
                    <a:pt x="978534" y="1139171"/>
                  </a:lnTo>
                  <a:lnTo>
                    <a:pt x="1015828" y="1109966"/>
                  </a:lnTo>
                  <a:lnTo>
                    <a:pt x="1049216" y="1077127"/>
                  </a:lnTo>
                  <a:lnTo>
                    <a:pt x="1078521" y="1041063"/>
                  </a:lnTo>
                  <a:lnTo>
                    <a:pt x="1103565" y="1002183"/>
                  </a:lnTo>
                  <a:lnTo>
                    <a:pt x="1124172" y="960897"/>
                  </a:lnTo>
                  <a:lnTo>
                    <a:pt x="1140164" y="917615"/>
                  </a:lnTo>
                  <a:lnTo>
                    <a:pt x="1151364" y="872746"/>
                  </a:lnTo>
                  <a:lnTo>
                    <a:pt x="1157595" y="826700"/>
                  </a:lnTo>
                  <a:lnTo>
                    <a:pt x="1158679" y="779887"/>
                  </a:lnTo>
                  <a:lnTo>
                    <a:pt x="1154440" y="732715"/>
                  </a:lnTo>
                  <a:lnTo>
                    <a:pt x="1144701" y="685595"/>
                  </a:lnTo>
                  <a:lnTo>
                    <a:pt x="1129283" y="638936"/>
                  </a:lnTo>
                  <a:lnTo>
                    <a:pt x="1107526" y="592516"/>
                  </a:lnTo>
                  <a:lnTo>
                    <a:pt x="1080727" y="549698"/>
                  </a:lnTo>
                  <a:lnTo>
                    <a:pt x="1049330" y="510784"/>
                  </a:lnTo>
                  <a:lnTo>
                    <a:pt x="1013779" y="476078"/>
                  </a:lnTo>
                  <a:lnTo>
                    <a:pt x="974518" y="445881"/>
                  </a:lnTo>
                  <a:lnTo>
                    <a:pt x="931993" y="420495"/>
                  </a:lnTo>
                  <a:lnTo>
                    <a:pt x="886646" y="400225"/>
                  </a:lnTo>
                  <a:lnTo>
                    <a:pt x="838923" y="385371"/>
                  </a:lnTo>
                  <a:lnTo>
                    <a:pt x="789267" y="376237"/>
                  </a:lnTo>
                  <a:lnTo>
                    <a:pt x="738124" y="373125"/>
                  </a:lnTo>
                  <a:lnTo>
                    <a:pt x="738124" y="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3075337" y="2047239"/>
              <a:ext cx="402590" cy="441325"/>
            </a:xfrm>
            <a:custGeom>
              <a:avLst/>
              <a:gdLst/>
              <a:ahLst/>
              <a:cxnLst/>
              <a:rect l="l" t="t" r="r" b="b"/>
              <a:pathLst>
                <a:path w="402589" h="441325">
                  <a:moveTo>
                    <a:pt x="14064" y="0"/>
                  </a:moveTo>
                  <a:lnTo>
                    <a:pt x="6239" y="49515"/>
                  </a:lnTo>
                  <a:lnTo>
                    <a:pt x="1555" y="99242"/>
                  </a:lnTo>
                  <a:lnTo>
                    <a:pt x="0" y="149036"/>
                  </a:lnTo>
                  <a:lnTo>
                    <a:pt x="1561" y="198752"/>
                  </a:lnTo>
                  <a:lnTo>
                    <a:pt x="6228" y="248244"/>
                  </a:lnTo>
                  <a:lnTo>
                    <a:pt x="13988" y="297368"/>
                  </a:lnTo>
                  <a:lnTo>
                    <a:pt x="24832" y="345977"/>
                  </a:lnTo>
                  <a:lnTo>
                    <a:pt x="38746" y="393926"/>
                  </a:lnTo>
                  <a:lnTo>
                    <a:pt x="55720" y="441071"/>
                  </a:lnTo>
                  <a:lnTo>
                    <a:pt x="402557" y="303657"/>
                  </a:lnTo>
                  <a:lnTo>
                    <a:pt x="387568" y="258396"/>
                  </a:lnTo>
                  <a:lnTo>
                    <a:pt x="377833" y="211928"/>
                  </a:lnTo>
                  <a:lnTo>
                    <a:pt x="373396" y="164723"/>
                  </a:lnTo>
                  <a:lnTo>
                    <a:pt x="374300" y="117249"/>
                  </a:lnTo>
                  <a:lnTo>
                    <a:pt x="380586" y="69977"/>
                  </a:lnTo>
                  <a:lnTo>
                    <a:pt x="14064"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3075337" y="2047239"/>
              <a:ext cx="402590" cy="441325"/>
            </a:xfrm>
            <a:custGeom>
              <a:avLst/>
              <a:gdLst/>
              <a:ahLst/>
              <a:cxnLst/>
              <a:rect l="l" t="t" r="r" b="b"/>
              <a:pathLst>
                <a:path w="402589" h="441325">
                  <a:moveTo>
                    <a:pt x="55720" y="441071"/>
                  </a:moveTo>
                  <a:lnTo>
                    <a:pt x="38746" y="393926"/>
                  </a:lnTo>
                  <a:lnTo>
                    <a:pt x="24832" y="345977"/>
                  </a:lnTo>
                  <a:lnTo>
                    <a:pt x="13988" y="297368"/>
                  </a:lnTo>
                  <a:lnTo>
                    <a:pt x="6228" y="248244"/>
                  </a:lnTo>
                  <a:lnTo>
                    <a:pt x="1561" y="198752"/>
                  </a:lnTo>
                  <a:lnTo>
                    <a:pt x="0" y="149036"/>
                  </a:lnTo>
                  <a:lnTo>
                    <a:pt x="1555" y="99242"/>
                  </a:lnTo>
                  <a:lnTo>
                    <a:pt x="6239" y="49515"/>
                  </a:lnTo>
                  <a:lnTo>
                    <a:pt x="14064" y="0"/>
                  </a:lnTo>
                  <a:lnTo>
                    <a:pt x="380586" y="69977"/>
                  </a:lnTo>
                  <a:lnTo>
                    <a:pt x="374300" y="117249"/>
                  </a:lnTo>
                  <a:lnTo>
                    <a:pt x="373396" y="164723"/>
                  </a:lnTo>
                  <a:lnTo>
                    <a:pt x="377833" y="211928"/>
                  </a:lnTo>
                  <a:lnTo>
                    <a:pt x="387568" y="258396"/>
                  </a:lnTo>
                  <a:lnTo>
                    <a:pt x="402557" y="303657"/>
                  </a:lnTo>
                  <a:lnTo>
                    <a:pt x="55720" y="441071"/>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3089401" y="1441069"/>
              <a:ext cx="650240" cy="676275"/>
            </a:xfrm>
            <a:custGeom>
              <a:avLst/>
              <a:gdLst/>
              <a:ahLst/>
              <a:cxnLst/>
              <a:rect l="l" t="t" r="r" b="b"/>
              <a:pathLst>
                <a:path w="650239" h="676275">
                  <a:moveTo>
                    <a:pt x="534415" y="0"/>
                  </a:moveTo>
                  <a:lnTo>
                    <a:pt x="486575" y="17263"/>
                  </a:lnTo>
                  <a:lnTo>
                    <a:pt x="440295" y="37380"/>
                  </a:lnTo>
                  <a:lnTo>
                    <a:pt x="395675" y="60238"/>
                  </a:lnTo>
                  <a:lnTo>
                    <a:pt x="352811" y="85728"/>
                  </a:lnTo>
                  <a:lnTo>
                    <a:pt x="311803" y="113739"/>
                  </a:lnTo>
                  <a:lnTo>
                    <a:pt x="272747" y="144160"/>
                  </a:lnTo>
                  <a:lnTo>
                    <a:pt x="235742" y="176880"/>
                  </a:lnTo>
                  <a:lnTo>
                    <a:pt x="200885" y="211788"/>
                  </a:lnTo>
                  <a:lnTo>
                    <a:pt x="168274" y="248774"/>
                  </a:lnTo>
                  <a:lnTo>
                    <a:pt x="138007" y="287727"/>
                  </a:lnTo>
                  <a:lnTo>
                    <a:pt x="110183" y="328536"/>
                  </a:lnTo>
                  <a:lnTo>
                    <a:pt x="84898" y="371091"/>
                  </a:lnTo>
                  <a:lnTo>
                    <a:pt x="62252" y="415280"/>
                  </a:lnTo>
                  <a:lnTo>
                    <a:pt x="42341" y="460994"/>
                  </a:lnTo>
                  <a:lnTo>
                    <a:pt x="25263" y="508120"/>
                  </a:lnTo>
                  <a:lnTo>
                    <a:pt x="11117" y="556550"/>
                  </a:lnTo>
                  <a:lnTo>
                    <a:pt x="0" y="606170"/>
                  </a:lnTo>
                  <a:lnTo>
                    <a:pt x="366522" y="676147"/>
                  </a:lnTo>
                  <a:lnTo>
                    <a:pt x="378989" y="626989"/>
                  </a:lnTo>
                  <a:lnTo>
                    <a:pt x="397024" y="580275"/>
                  </a:lnTo>
                  <a:lnTo>
                    <a:pt x="420275" y="536400"/>
                  </a:lnTo>
                  <a:lnTo>
                    <a:pt x="448394" y="495759"/>
                  </a:lnTo>
                  <a:lnTo>
                    <a:pt x="481029" y="458744"/>
                  </a:lnTo>
                  <a:lnTo>
                    <a:pt x="517830" y="425751"/>
                  </a:lnTo>
                  <a:lnTo>
                    <a:pt x="558448" y="397172"/>
                  </a:lnTo>
                  <a:lnTo>
                    <a:pt x="602532" y="373403"/>
                  </a:lnTo>
                  <a:lnTo>
                    <a:pt x="649732" y="354838"/>
                  </a:lnTo>
                  <a:lnTo>
                    <a:pt x="534415" y="0"/>
                  </a:lnTo>
                  <a:close/>
                </a:path>
              </a:pathLst>
            </a:custGeom>
            <a:solidFill>
              <a:srgbClr val="9BBA5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3089401" y="1441069"/>
              <a:ext cx="650240" cy="676275"/>
            </a:xfrm>
            <a:custGeom>
              <a:avLst/>
              <a:gdLst/>
              <a:ahLst/>
              <a:cxnLst/>
              <a:rect l="l" t="t" r="r" b="b"/>
              <a:pathLst>
                <a:path w="650239" h="676275">
                  <a:moveTo>
                    <a:pt x="0" y="606170"/>
                  </a:moveTo>
                  <a:lnTo>
                    <a:pt x="11117" y="556550"/>
                  </a:lnTo>
                  <a:lnTo>
                    <a:pt x="25263" y="508120"/>
                  </a:lnTo>
                  <a:lnTo>
                    <a:pt x="42341" y="460994"/>
                  </a:lnTo>
                  <a:lnTo>
                    <a:pt x="62252" y="415280"/>
                  </a:lnTo>
                  <a:lnTo>
                    <a:pt x="84898" y="371091"/>
                  </a:lnTo>
                  <a:lnTo>
                    <a:pt x="110183" y="328536"/>
                  </a:lnTo>
                  <a:lnTo>
                    <a:pt x="138007" y="287727"/>
                  </a:lnTo>
                  <a:lnTo>
                    <a:pt x="168274" y="248774"/>
                  </a:lnTo>
                  <a:lnTo>
                    <a:pt x="200885" y="211788"/>
                  </a:lnTo>
                  <a:lnTo>
                    <a:pt x="235742" y="176880"/>
                  </a:lnTo>
                  <a:lnTo>
                    <a:pt x="272747" y="144160"/>
                  </a:lnTo>
                  <a:lnTo>
                    <a:pt x="311803" y="113739"/>
                  </a:lnTo>
                  <a:lnTo>
                    <a:pt x="352811" y="85728"/>
                  </a:lnTo>
                  <a:lnTo>
                    <a:pt x="395675" y="60238"/>
                  </a:lnTo>
                  <a:lnTo>
                    <a:pt x="440295" y="37380"/>
                  </a:lnTo>
                  <a:lnTo>
                    <a:pt x="486575" y="17263"/>
                  </a:lnTo>
                  <a:lnTo>
                    <a:pt x="534415" y="0"/>
                  </a:lnTo>
                  <a:lnTo>
                    <a:pt x="649732" y="354838"/>
                  </a:lnTo>
                  <a:lnTo>
                    <a:pt x="602532" y="373403"/>
                  </a:lnTo>
                  <a:lnTo>
                    <a:pt x="558448" y="397172"/>
                  </a:lnTo>
                  <a:lnTo>
                    <a:pt x="517830" y="425751"/>
                  </a:lnTo>
                  <a:lnTo>
                    <a:pt x="481029" y="458744"/>
                  </a:lnTo>
                  <a:lnTo>
                    <a:pt x="448394" y="495759"/>
                  </a:lnTo>
                  <a:lnTo>
                    <a:pt x="420275" y="536400"/>
                  </a:lnTo>
                  <a:lnTo>
                    <a:pt x="397024" y="580275"/>
                  </a:lnTo>
                  <a:lnTo>
                    <a:pt x="378989" y="626989"/>
                  </a:lnTo>
                  <a:lnTo>
                    <a:pt x="366522" y="676147"/>
                  </a:lnTo>
                  <a:lnTo>
                    <a:pt x="0" y="60617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3623817" y="1408557"/>
              <a:ext cx="193040" cy="387350"/>
            </a:xfrm>
            <a:custGeom>
              <a:avLst/>
              <a:gdLst/>
              <a:ahLst/>
              <a:cxnLst/>
              <a:rect l="l" t="t" r="r" b="b"/>
              <a:pathLst>
                <a:path w="193039" h="387350">
                  <a:moveTo>
                    <a:pt x="145796" y="0"/>
                  </a:moveTo>
                  <a:lnTo>
                    <a:pt x="108799" y="5544"/>
                  </a:lnTo>
                  <a:lnTo>
                    <a:pt x="72136" y="12826"/>
                  </a:lnTo>
                  <a:lnTo>
                    <a:pt x="35853" y="21824"/>
                  </a:lnTo>
                  <a:lnTo>
                    <a:pt x="0" y="32512"/>
                  </a:lnTo>
                  <a:lnTo>
                    <a:pt x="115316" y="387350"/>
                  </a:lnTo>
                  <a:lnTo>
                    <a:pt x="134310" y="381686"/>
                  </a:lnTo>
                  <a:lnTo>
                    <a:pt x="153543" y="376904"/>
                  </a:lnTo>
                  <a:lnTo>
                    <a:pt x="172966" y="373026"/>
                  </a:lnTo>
                  <a:lnTo>
                    <a:pt x="192532" y="370077"/>
                  </a:lnTo>
                  <a:lnTo>
                    <a:pt x="145796" y="0"/>
                  </a:lnTo>
                  <a:close/>
                </a:path>
              </a:pathLst>
            </a:custGeom>
            <a:solidFill>
              <a:srgbClr val="806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3623817" y="1408557"/>
              <a:ext cx="193040" cy="387350"/>
            </a:xfrm>
            <a:custGeom>
              <a:avLst/>
              <a:gdLst/>
              <a:ahLst/>
              <a:cxnLst/>
              <a:rect l="l" t="t" r="r" b="b"/>
              <a:pathLst>
                <a:path w="193039" h="387350">
                  <a:moveTo>
                    <a:pt x="0" y="32512"/>
                  </a:moveTo>
                  <a:lnTo>
                    <a:pt x="35853" y="21824"/>
                  </a:lnTo>
                  <a:lnTo>
                    <a:pt x="72136" y="12826"/>
                  </a:lnTo>
                  <a:lnTo>
                    <a:pt x="108799" y="5544"/>
                  </a:lnTo>
                  <a:lnTo>
                    <a:pt x="145796" y="0"/>
                  </a:lnTo>
                  <a:lnTo>
                    <a:pt x="192532" y="370077"/>
                  </a:lnTo>
                  <a:lnTo>
                    <a:pt x="172966" y="373026"/>
                  </a:lnTo>
                  <a:lnTo>
                    <a:pt x="153543" y="376904"/>
                  </a:lnTo>
                  <a:lnTo>
                    <a:pt x="134310" y="381686"/>
                  </a:lnTo>
                  <a:lnTo>
                    <a:pt x="115316" y="387350"/>
                  </a:lnTo>
                  <a:lnTo>
                    <a:pt x="0" y="32512"/>
                  </a:lnTo>
                  <a:close/>
                </a:path>
              </a:pathLst>
            </a:custGeom>
            <a:ln w="19049">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3769613" y="1402207"/>
              <a:ext cx="99695" cy="376555"/>
            </a:xfrm>
            <a:custGeom>
              <a:avLst/>
              <a:gdLst/>
              <a:ahLst/>
              <a:cxnLst/>
              <a:rect l="l" t="t" r="r" b="b"/>
              <a:pathLst>
                <a:path w="99695" h="376555">
                  <a:moveTo>
                    <a:pt x="99568" y="0"/>
                  </a:moveTo>
                  <a:lnTo>
                    <a:pt x="74616" y="402"/>
                  </a:lnTo>
                  <a:lnTo>
                    <a:pt x="49688" y="1603"/>
                  </a:lnTo>
                  <a:lnTo>
                    <a:pt x="24808" y="3589"/>
                  </a:lnTo>
                  <a:lnTo>
                    <a:pt x="0" y="6350"/>
                  </a:lnTo>
                  <a:lnTo>
                    <a:pt x="46736" y="376427"/>
                  </a:lnTo>
                  <a:lnTo>
                    <a:pt x="59902" y="375001"/>
                  </a:lnTo>
                  <a:lnTo>
                    <a:pt x="73104" y="373967"/>
                  </a:lnTo>
                  <a:lnTo>
                    <a:pt x="86330" y="373338"/>
                  </a:lnTo>
                  <a:lnTo>
                    <a:pt x="99568" y="373125"/>
                  </a:lnTo>
                  <a:lnTo>
                    <a:pt x="99568" y="0"/>
                  </a:lnTo>
                  <a:close/>
                </a:path>
              </a:pathLst>
            </a:custGeom>
            <a:solidFill>
              <a:srgbClr val="4AAC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3769613" y="1402207"/>
              <a:ext cx="99695" cy="376555"/>
            </a:xfrm>
            <a:custGeom>
              <a:avLst/>
              <a:gdLst/>
              <a:ahLst/>
              <a:cxnLst/>
              <a:rect l="l" t="t" r="r" b="b"/>
              <a:pathLst>
                <a:path w="99695" h="376555">
                  <a:moveTo>
                    <a:pt x="0" y="6350"/>
                  </a:moveTo>
                  <a:lnTo>
                    <a:pt x="24808" y="3589"/>
                  </a:lnTo>
                  <a:lnTo>
                    <a:pt x="49688" y="1603"/>
                  </a:lnTo>
                  <a:lnTo>
                    <a:pt x="74616" y="402"/>
                  </a:lnTo>
                  <a:lnTo>
                    <a:pt x="99568" y="0"/>
                  </a:lnTo>
                  <a:lnTo>
                    <a:pt x="99568" y="373125"/>
                  </a:lnTo>
                  <a:lnTo>
                    <a:pt x="86330" y="373338"/>
                  </a:lnTo>
                  <a:lnTo>
                    <a:pt x="73104" y="373967"/>
                  </a:lnTo>
                  <a:lnTo>
                    <a:pt x="59902" y="375001"/>
                  </a:lnTo>
                  <a:lnTo>
                    <a:pt x="46736" y="376427"/>
                  </a:lnTo>
                  <a:lnTo>
                    <a:pt x="0" y="635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3605275" y="1271650"/>
              <a:ext cx="361950" cy="333375"/>
            </a:xfrm>
            <a:custGeom>
              <a:avLst/>
              <a:gdLst/>
              <a:ahLst/>
              <a:cxnLst/>
              <a:rect l="l" t="t" r="r" b="b"/>
              <a:pathLst>
                <a:path w="361950" h="333375">
                  <a:moveTo>
                    <a:pt x="133350" y="333375"/>
                  </a:moveTo>
                  <a:lnTo>
                    <a:pt x="57150" y="57150"/>
                  </a:lnTo>
                  <a:lnTo>
                    <a:pt x="0" y="57150"/>
                  </a:lnTo>
                </a:path>
                <a:path w="361950" h="333375">
                  <a:moveTo>
                    <a:pt x="228600" y="314325"/>
                  </a:moveTo>
                  <a:lnTo>
                    <a:pt x="361950" y="0"/>
                  </a:lnTo>
                </a:path>
              </a:pathLst>
            </a:custGeom>
            <a:ln w="9525">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4231640" y="2426906"/>
            <a:ext cx="28638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69%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p:nvPr/>
        </p:nvSpPr>
        <p:spPr>
          <a:xfrm>
            <a:off x="3162300" y="2142172"/>
            <a:ext cx="21018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p:nvPr/>
        </p:nvSpPr>
        <p:spPr>
          <a:xfrm>
            <a:off x="3273171" y="1682432"/>
            <a:ext cx="28638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17%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p:cNvSpPr txBox="1"/>
          <p:nvPr/>
        </p:nvSpPr>
        <p:spPr>
          <a:xfrm>
            <a:off x="3368040" y="710247"/>
            <a:ext cx="782955" cy="709930"/>
          </a:xfrm>
          <a:prstGeom prst="rect">
            <a:avLst/>
          </a:prstGeom>
        </p:spPr>
        <p:txBody>
          <a:bodyPr vert="horz" wrap="square" lIns="0" tIns="15875" rIns="0" bIns="0" rtlCol="0">
            <a:spAutoFit/>
          </a:bodyPr>
          <a:lstStyle/>
          <a:p>
            <a:pPr marL="119380" marR="0" lvl="0" indent="0" defTabSz="914400" eaLnBrk="1" fontAlgn="auto" latinLnBrk="0" hangingPunct="1">
              <a:lnSpc>
                <a:spcPct val="100000"/>
              </a:lnSpc>
              <a:spcBef>
                <a:spcPts val="125"/>
              </a:spcBef>
              <a:spcAft>
                <a:spcPts val="0"/>
              </a:spcAft>
              <a:buClrTx/>
              <a:buSzTx/>
              <a:buFontTx/>
              <a:buNone/>
              <a:tabLst/>
              <a:defRPr/>
            </a:pPr>
            <a:r>
              <a:rPr kumimoji="0" sz="1400" b="1" i="0" u="none" strike="noStrike" kern="0" cap="none" spc="-10" normalizeH="0" baseline="0" noProof="0" dirty="0">
                <a:ln>
                  <a:noFill/>
                </a:ln>
                <a:solidFill>
                  <a:srgbClr val="585858"/>
                </a:solidFill>
                <a:effectLst/>
                <a:uLnTx/>
                <a:uFillTx/>
                <a:latin typeface="Calibri"/>
                <a:cs typeface="Calibri"/>
              </a:rPr>
              <a:t>Ethnicity</a:t>
            </a:r>
            <a:endParaRPr kumimoji="0" sz="1400" b="0" i="0" u="none" strike="noStrike" kern="0" cap="none" spc="0" normalizeH="0" baseline="0" noProof="0">
              <a:ln>
                <a:noFill/>
              </a:ln>
              <a:solidFill>
                <a:sysClr val="windowText" lastClr="000000"/>
              </a:solidFill>
              <a:effectLst/>
              <a:uLnTx/>
              <a:uFillTx/>
              <a:latin typeface="Calibri"/>
              <a:cs typeface="Calibri"/>
            </a:endParaRPr>
          </a:p>
          <a:p>
            <a:pPr marL="513080" marR="0" lvl="0" indent="0" defTabSz="914400" eaLnBrk="1" fontAlgn="auto" latinLnBrk="0" hangingPunct="1">
              <a:lnSpc>
                <a:spcPts val="1375"/>
              </a:lnSpc>
              <a:spcBef>
                <a:spcPts val="935"/>
              </a:spcBef>
              <a:spcAft>
                <a:spcPts val="0"/>
              </a:spcAft>
              <a:buClrTx/>
              <a:buSzTx/>
              <a:buFontTx/>
              <a:buNone/>
              <a:tabLst/>
              <a:defRPr/>
            </a:pPr>
            <a:r>
              <a:rPr kumimoji="0" sz="1200" b="0" i="0" u="none" strike="noStrike" kern="0" cap="none" spc="-25" normalizeH="0" baseline="0" noProof="0" dirty="0">
                <a:ln>
                  <a:noFill/>
                </a:ln>
                <a:solidFill>
                  <a:srgbClr val="404040"/>
                </a:solidFill>
                <a:effectLst/>
                <a:uLnTx/>
                <a:uFillTx/>
                <a:latin typeface="Calibri"/>
                <a:cs typeface="Calibri"/>
              </a:rPr>
              <a:t>2%</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ts val="1375"/>
              </a:lnSpc>
              <a:spcBef>
                <a:spcPts val="0"/>
              </a:spcBef>
              <a:spcAft>
                <a:spcPts val="0"/>
              </a:spcAft>
              <a:buClrTx/>
              <a:buSzTx/>
              <a:buFontTx/>
              <a:buNone/>
              <a:tabLst/>
              <a:defRPr/>
            </a:pPr>
            <a:r>
              <a:rPr kumimoji="0" sz="1200" b="0" i="0" u="none" strike="noStrike" kern="0" cap="none" spc="-25" normalizeH="0" baseline="0" noProof="0" dirty="0">
                <a:ln>
                  <a:noFill/>
                </a:ln>
                <a:solidFill>
                  <a:srgbClr val="404040"/>
                </a:solidFill>
                <a:effectLst/>
                <a:uLnTx/>
                <a:uFillTx/>
                <a:latin typeface="Calibri"/>
                <a:cs typeface="Calibri"/>
              </a:rPr>
              <a:t>3%</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grpSp>
        <p:nvGrpSpPr>
          <p:cNvPr id="19" name="object 19"/>
          <p:cNvGrpSpPr/>
          <p:nvPr/>
        </p:nvGrpSpPr>
        <p:grpSpPr>
          <a:xfrm>
            <a:off x="3619500" y="3152775"/>
            <a:ext cx="95250" cy="885825"/>
            <a:chOff x="3619500" y="3152775"/>
            <a:chExt cx="95250" cy="885825"/>
          </a:xfrm>
        </p:grpSpPr>
        <p:sp>
          <p:nvSpPr>
            <p:cNvPr id="20" name="object 20"/>
            <p:cNvSpPr/>
            <p:nvPr/>
          </p:nvSpPr>
          <p:spPr>
            <a:xfrm>
              <a:off x="3629025" y="316230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3629025" y="31623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3629025" y="336232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3629025" y="3362325"/>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3629025" y="356235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BBA5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3629025" y="356235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3629025" y="3762375"/>
              <a:ext cx="76200" cy="66675"/>
            </a:xfrm>
            <a:custGeom>
              <a:avLst/>
              <a:gdLst/>
              <a:ahLst/>
              <a:cxnLst/>
              <a:rect l="l" t="t" r="r" b="b"/>
              <a:pathLst>
                <a:path w="76200" h="66675">
                  <a:moveTo>
                    <a:pt x="76200" y="0"/>
                  </a:moveTo>
                  <a:lnTo>
                    <a:pt x="0" y="0"/>
                  </a:lnTo>
                  <a:lnTo>
                    <a:pt x="0" y="66675"/>
                  </a:lnTo>
                  <a:lnTo>
                    <a:pt x="76200" y="66675"/>
                  </a:lnTo>
                  <a:lnTo>
                    <a:pt x="76200" y="0"/>
                  </a:lnTo>
                  <a:close/>
                </a:path>
              </a:pathLst>
            </a:custGeom>
            <a:solidFill>
              <a:srgbClr val="806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3629025" y="3762375"/>
              <a:ext cx="76200" cy="66675"/>
            </a:xfrm>
            <a:custGeom>
              <a:avLst/>
              <a:gdLst/>
              <a:ahLst/>
              <a:cxnLst/>
              <a:rect l="l" t="t" r="r" b="b"/>
              <a:pathLst>
                <a:path w="76200" h="66675">
                  <a:moveTo>
                    <a:pt x="0" y="66675"/>
                  </a:moveTo>
                  <a:lnTo>
                    <a:pt x="76200" y="66675"/>
                  </a:lnTo>
                  <a:lnTo>
                    <a:pt x="76200" y="0"/>
                  </a:lnTo>
                  <a:lnTo>
                    <a:pt x="0" y="0"/>
                  </a:lnTo>
                  <a:lnTo>
                    <a:pt x="0" y="66675"/>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3629025" y="3962400"/>
              <a:ext cx="76200" cy="66675"/>
            </a:xfrm>
            <a:custGeom>
              <a:avLst/>
              <a:gdLst/>
              <a:ahLst/>
              <a:cxnLst/>
              <a:rect l="l" t="t" r="r" b="b"/>
              <a:pathLst>
                <a:path w="76200" h="66675">
                  <a:moveTo>
                    <a:pt x="76200" y="0"/>
                  </a:moveTo>
                  <a:lnTo>
                    <a:pt x="0" y="0"/>
                  </a:lnTo>
                  <a:lnTo>
                    <a:pt x="0" y="66675"/>
                  </a:lnTo>
                  <a:lnTo>
                    <a:pt x="76200" y="66675"/>
                  </a:lnTo>
                  <a:lnTo>
                    <a:pt x="76200" y="0"/>
                  </a:lnTo>
                  <a:close/>
                </a:path>
              </a:pathLst>
            </a:custGeom>
            <a:solidFill>
              <a:srgbClr val="4AAC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3629025" y="3962400"/>
              <a:ext cx="76200" cy="66675"/>
            </a:xfrm>
            <a:custGeom>
              <a:avLst/>
              <a:gdLst/>
              <a:ahLst/>
              <a:cxnLst/>
              <a:rect l="l" t="t" r="r" b="b"/>
              <a:pathLst>
                <a:path w="76200" h="66675">
                  <a:moveTo>
                    <a:pt x="0" y="66675"/>
                  </a:moveTo>
                  <a:lnTo>
                    <a:pt x="76200" y="66675"/>
                  </a:lnTo>
                  <a:lnTo>
                    <a:pt x="76200" y="0"/>
                  </a:lnTo>
                  <a:lnTo>
                    <a:pt x="0" y="0"/>
                  </a:lnTo>
                  <a:lnTo>
                    <a:pt x="0" y="66675"/>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0" name="object 30"/>
          <p:cNvSpPr txBox="1"/>
          <p:nvPr/>
        </p:nvSpPr>
        <p:spPr>
          <a:xfrm>
            <a:off x="3723894" y="3057588"/>
            <a:ext cx="962025" cy="1019810"/>
          </a:xfrm>
          <a:prstGeom prst="rect">
            <a:avLst/>
          </a:prstGeom>
        </p:spPr>
        <p:txBody>
          <a:bodyPr vert="horz" wrap="square" lIns="0" tIns="5143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sz="1050" b="0" i="0" u="none" strike="noStrike" kern="0" cap="none" spc="-10" normalizeH="0" baseline="0" noProof="0" dirty="0">
                <a:ln>
                  <a:noFill/>
                </a:ln>
                <a:solidFill>
                  <a:srgbClr val="585858"/>
                </a:solidFill>
                <a:effectLst/>
                <a:uLnTx/>
                <a:uFillTx/>
                <a:latin typeface="Calibri"/>
                <a:cs typeface="Calibri"/>
              </a:rPr>
              <a:t>Hispanic</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24200"/>
              </a:lnSpc>
              <a:spcBef>
                <a:spcPts val="0"/>
              </a:spcBef>
              <a:spcAft>
                <a:spcPts val="0"/>
              </a:spcAft>
              <a:buClrTx/>
              <a:buSzTx/>
              <a:buFontTx/>
              <a:buNone/>
              <a:tabLst/>
              <a:defRPr/>
            </a:pPr>
            <a:r>
              <a:rPr kumimoji="0" sz="1050" b="0" i="0" u="none" strike="noStrike" kern="0" cap="none" spc="0" normalizeH="0" baseline="0" noProof="0" dirty="0">
                <a:ln>
                  <a:noFill/>
                </a:ln>
                <a:solidFill>
                  <a:srgbClr val="585858"/>
                </a:solidFill>
                <a:effectLst/>
                <a:uLnTx/>
                <a:uFillTx/>
                <a:latin typeface="Calibri"/>
                <a:cs typeface="Calibri"/>
              </a:rPr>
              <a:t>African</a:t>
            </a:r>
            <a:r>
              <a:rPr kumimoji="0" sz="1050" b="0" i="0" u="none" strike="noStrike" kern="0" cap="none" spc="-20" normalizeH="0" baseline="0" noProof="0" dirty="0">
                <a:ln>
                  <a:noFill/>
                </a:ln>
                <a:solidFill>
                  <a:srgbClr val="585858"/>
                </a:solidFill>
                <a:effectLst/>
                <a:uLnTx/>
                <a:uFillTx/>
                <a:latin typeface="Calibri"/>
                <a:cs typeface="Calibri"/>
              </a:rPr>
              <a:t> </a:t>
            </a:r>
            <a:r>
              <a:rPr kumimoji="0" sz="1050" b="0" i="0" u="none" strike="noStrike" kern="0" cap="none" spc="-10" normalizeH="0" baseline="0" noProof="0" dirty="0">
                <a:ln>
                  <a:noFill/>
                </a:ln>
                <a:solidFill>
                  <a:srgbClr val="585858"/>
                </a:solidFill>
                <a:effectLst/>
                <a:uLnTx/>
                <a:uFillTx/>
                <a:latin typeface="Calibri"/>
                <a:cs typeface="Calibri"/>
              </a:rPr>
              <a:t>American White</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305"/>
              </a:spcBef>
              <a:spcAft>
                <a:spcPts val="0"/>
              </a:spcAft>
              <a:buClrTx/>
              <a:buSzTx/>
              <a:buFontTx/>
              <a:buNone/>
              <a:tabLst/>
              <a:defRPr/>
            </a:pPr>
            <a:r>
              <a:rPr kumimoji="0" sz="1050" b="0" i="0" u="none" strike="noStrike" kern="0" cap="none" spc="-10" normalizeH="0" baseline="0" noProof="0" dirty="0">
                <a:ln>
                  <a:noFill/>
                </a:ln>
                <a:solidFill>
                  <a:srgbClr val="585858"/>
                </a:solidFill>
                <a:effectLst/>
                <a:uLnTx/>
                <a:uFillTx/>
                <a:latin typeface="Calibri"/>
                <a:cs typeface="Calibri"/>
              </a:rPr>
              <a:t>Asian</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305"/>
              </a:spcBef>
              <a:spcAft>
                <a:spcPts val="0"/>
              </a:spcAft>
              <a:buClrTx/>
              <a:buSzTx/>
              <a:buFontTx/>
              <a:buNone/>
              <a:tabLst/>
              <a:defRPr/>
            </a:pPr>
            <a:r>
              <a:rPr kumimoji="0" sz="1050" b="0" i="0" u="none" strike="noStrike" kern="0" cap="none" spc="-10" normalizeH="0" baseline="0" noProof="0" dirty="0">
                <a:ln>
                  <a:noFill/>
                </a:ln>
                <a:solidFill>
                  <a:srgbClr val="585858"/>
                </a:solidFill>
                <a:effectLst/>
                <a:uLnTx/>
                <a:uFillTx/>
                <a:latin typeface="Calibri"/>
                <a:cs typeface="Calibri"/>
              </a:rPr>
              <a:t>Other</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sp>
        <p:nvSpPr>
          <p:cNvPr id="31" name="object 31"/>
          <p:cNvSpPr/>
          <p:nvPr/>
        </p:nvSpPr>
        <p:spPr>
          <a:xfrm>
            <a:off x="9525" y="0"/>
            <a:ext cx="2552700" cy="4476750"/>
          </a:xfrm>
          <a:custGeom>
            <a:avLst/>
            <a:gdLst/>
            <a:ahLst/>
            <a:cxnLst/>
            <a:rect l="l" t="t" r="r" b="b"/>
            <a:pathLst>
              <a:path w="2552700" h="4476750">
                <a:moveTo>
                  <a:pt x="2552700" y="0"/>
                </a:moveTo>
                <a:lnTo>
                  <a:pt x="0" y="0"/>
                </a:lnTo>
                <a:lnTo>
                  <a:pt x="0" y="4476750"/>
                </a:lnTo>
                <a:lnTo>
                  <a:pt x="2552700" y="4476750"/>
                </a:lnTo>
                <a:lnTo>
                  <a:pt x="2552700" y="0"/>
                </a:lnTo>
                <a:close/>
              </a:path>
            </a:pathLst>
          </a:custGeom>
          <a:solidFill>
            <a:srgbClr val="F1F1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txBox="1"/>
          <p:nvPr/>
        </p:nvSpPr>
        <p:spPr>
          <a:xfrm>
            <a:off x="95885" y="1460500"/>
            <a:ext cx="1141095" cy="39941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10" normalizeH="0" baseline="0" noProof="0" dirty="0">
                <a:ln>
                  <a:noFill/>
                </a:ln>
                <a:solidFill>
                  <a:sysClr val="windowText" lastClr="000000"/>
                </a:solidFill>
                <a:effectLst/>
                <a:uLnTx/>
                <a:uFillTx/>
                <a:latin typeface="Century Gothic"/>
                <a:cs typeface="Century Gothic"/>
              </a:rPr>
              <a:t>Enrollment</a:t>
            </a:r>
            <a:r>
              <a:rPr kumimoji="0" sz="800" b="1" i="0" u="none" strike="noStrike" kern="0" cap="none" spc="35" normalizeH="0" baseline="0" noProof="0" dirty="0">
                <a:ln>
                  <a:noFill/>
                </a:ln>
                <a:solidFill>
                  <a:sysClr val="windowText" lastClr="000000"/>
                </a:solidFill>
                <a:effectLst/>
                <a:uLnTx/>
                <a:uFillTx/>
                <a:latin typeface="Century Gothic"/>
                <a:cs typeface="Century Gothic"/>
              </a:rPr>
              <a:t> </a:t>
            </a:r>
            <a:r>
              <a:rPr kumimoji="0" sz="800" b="1" i="0" u="none" strike="noStrike" kern="0" cap="none" spc="-10" normalizeH="0" baseline="0" noProof="0" dirty="0">
                <a:ln>
                  <a:noFill/>
                </a:ln>
                <a:solidFill>
                  <a:sysClr val="windowText" lastClr="000000"/>
                </a:solidFill>
                <a:effectLst/>
                <a:uLnTx/>
                <a:uFillTx/>
                <a:latin typeface="Century Gothic"/>
                <a:cs typeface="Century Gothic"/>
              </a:rPr>
              <a:t>Status:</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15"/>
              </a:spcBef>
              <a:spcAft>
                <a:spcPts val="0"/>
              </a:spcAft>
              <a:buClrTx/>
              <a:buSzPct val="87500"/>
              <a:buFontTx/>
              <a:buChar char="∙"/>
              <a:tabLst>
                <a:tab pos="40640" algn="l"/>
              </a:tabLst>
              <a:defRPr/>
            </a:pPr>
            <a:r>
              <a:rPr kumimoji="0" sz="800" b="0" i="0" u="none" strike="noStrike" kern="0" cap="none" spc="-10" normalizeH="0" baseline="0" noProof="0" dirty="0">
                <a:ln>
                  <a:noFill/>
                </a:ln>
                <a:solidFill>
                  <a:sysClr val="windowText" lastClr="000000"/>
                </a:solidFill>
                <a:effectLst/>
                <a:uLnTx/>
                <a:uFillTx/>
                <a:latin typeface="Century Gothic"/>
                <a:cs typeface="Century Gothic"/>
              </a:rPr>
              <a:t>Full-</a:t>
            </a:r>
            <a:r>
              <a:rPr kumimoji="0" sz="800" b="0" i="0" u="none" strike="noStrike" kern="0" cap="none" spc="0" normalizeH="0" baseline="0" noProof="0" dirty="0">
                <a:ln>
                  <a:noFill/>
                </a:ln>
                <a:solidFill>
                  <a:sysClr val="windowText" lastClr="000000"/>
                </a:solidFill>
                <a:effectLst/>
                <a:uLnTx/>
                <a:uFillTx/>
                <a:latin typeface="Century Gothic"/>
                <a:cs typeface="Century Gothic"/>
              </a:rPr>
              <a:t>Time</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22%</a:t>
            </a:r>
            <a:r>
              <a:rPr kumimoji="0" sz="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(4,171)</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15"/>
              </a:spcBef>
              <a:spcAft>
                <a:spcPts val="0"/>
              </a:spcAft>
              <a:buClrTx/>
              <a:buSzPct val="87500"/>
              <a:buFontTx/>
              <a:buChar char="∙"/>
              <a:tabLst>
                <a:tab pos="40640" algn="l"/>
              </a:tabLst>
              <a:defRPr/>
            </a:pPr>
            <a:r>
              <a:rPr kumimoji="0" sz="800" b="0" i="0" u="none" strike="noStrike" kern="0" cap="none" spc="-10" normalizeH="0" baseline="0" noProof="0" dirty="0">
                <a:ln>
                  <a:noFill/>
                </a:ln>
                <a:solidFill>
                  <a:sysClr val="windowText" lastClr="000000"/>
                </a:solidFill>
                <a:effectLst/>
                <a:uLnTx/>
                <a:uFillTx/>
                <a:latin typeface="Century Gothic"/>
                <a:cs typeface="Century Gothic"/>
              </a:rPr>
              <a:t>Part-</a:t>
            </a:r>
            <a:r>
              <a:rPr kumimoji="0" sz="800" b="0" i="0" u="none" strike="noStrike" kern="0" cap="none" spc="0" normalizeH="0" baseline="0" noProof="0" dirty="0">
                <a:ln>
                  <a:noFill/>
                </a:ln>
                <a:solidFill>
                  <a:sysClr val="windowText" lastClr="000000"/>
                </a:solidFill>
                <a:effectLst/>
                <a:uLnTx/>
                <a:uFillTx/>
                <a:latin typeface="Century Gothic"/>
                <a:cs typeface="Century Gothic"/>
              </a:rPr>
              <a:t>Time</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78%</a:t>
            </a:r>
            <a:r>
              <a:rPr kumimoji="0" sz="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(14,804)</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3" name="object 33"/>
          <p:cNvSpPr txBox="1"/>
          <p:nvPr/>
        </p:nvSpPr>
        <p:spPr>
          <a:xfrm>
            <a:off x="95885" y="1956689"/>
            <a:ext cx="1056005" cy="389890"/>
          </a:xfrm>
          <a:prstGeom prst="rect">
            <a:avLst/>
          </a:prstGeom>
        </p:spPr>
        <p:txBody>
          <a:bodyPr vert="horz" wrap="square" lIns="0" tIns="15875" rIns="0" bIns="0" rtlCol="0">
            <a:spAutoFit/>
          </a:bodyPr>
          <a:lstStyle/>
          <a:p>
            <a:pPr marL="12700" marR="0" lvl="0" indent="0" defTabSz="914400" eaLnBrk="1" fontAlgn="auto" latinLnBrk="0" hangingPunct="1">
              <a:lnSpc>
                <a:spcPts val="930"/>
              </a:lnSpc>
              <a:spcBef>
                <a:spcPts val="125"/>
              </a:spcBef>
              <a:spcAft>
                <a:spcPts val="0"/>
              </a:spcAft>
              <a:buClrTx/>
              <a:buSzTx/>
              <a:buFontTx/>
              <a:buNone/>
              <a:tabLst/>
              <a:defRPr/>
            </a:pPr>
            <a:r>
              <a:rPr kumimoji="0" sz="800" b="1" i="0" u="none" strike="noStrike" kern="0" cap="none" spc="-10" normalizeH="0" baseline="0" noProof="0" dirty="0">
                <a:ln>
                  <a:noFill/>
                </a:ln>
                <a:solidFill>
                  <a:sysClr val="windowText" lastClr="000000"/>
                </a:solidFill>
                <a:effectLst/>
                <a:uLnTx/>
                <a:uFillTx/>
                <a:latin typeface="Century Gothic"/>
                <a:cs typeface="Century Gothic"/>
              </a:rPr>
              <a:t>Gender:</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ts val="930"/>
              </a:lnSpc>
              <a:spcBef>
                <a:spcPts val="0"/>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Female</a:t>
            </a:r>
            <a:r>
              <a:rPr kumimoji="0" sz="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61%</a:t>
            </a:r>
            <a:r>
              <a:rPr kumimoji="0" sz="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(11,483)</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15"/>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Male</a:t>
            </a:r>
            <a:r>
              <a:rPr kumimoji="0" sz="8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39%</a:t>
            </a:r>
            <a:r>
              <a:rPr kumimoji="0" sz="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(7,492)</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4" name="object 34"/>
          <p:cNvSpPr txBox="1"/>
          <p:nvPr/>
        </p:nvSpPr>
        <p:spPr>
          <a:xfrm>
            <a:off x="95885" y="2442781"/>
            <a:ext cx="2160270" cy="100139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10" normalizeH="0" baseline="0" noProof="0" dirty="0">
                <a:ln>
                  <a:noFill/>
                </a:ln>
                <a:solidFill>
                  <a:sysClr val="windowText" lastClr="000000"/>
                </a:solidFill>
                <a:effectLst/>
                <a:uLnTx/>
                <a:uFillTx/>
                <a:latin typeface="Century Gothic"/>
                <a:cs typeface="Century Gothic"/>
              </a:rPr>
              <a:t>Ethnicity:</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ts val="930"/>
              </a:lnSpc>
              <a:spcBef>
                <a:spcPts val="20"/>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Hispanic</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69%</a:t>
            </a:r>
            <a:r>
              <a:rPr kumimoji="0" sz="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(13,162)</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ts val="930"/>
              </a:lnSpc>
              <a:spcBef>
                <a:spcPts val="0"/>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African</a:t>
            </a:r>
            <a:r>
              <a:rPr kumimoji="0" sz="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American</a:t>
            </a:r>
            <a:r>
              <a:rPr kumimoji="0" sz="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9%</a:t>
            </a:r>
            <a:r>
              <a:rPr kumimoji="0" sz="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(1,639)</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15"/>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White</a:t>
            </a:r>
            <a:r>
              <a:rPr kumimoji="0" sz="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17%</a:t>
            </a:r>
            <a:r>
              <a:rPr kumimoji="0" sz="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(3,229)</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15"/>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Asian</a:t>
            </a:r>
            <a:r>
              <a:rPr kumimoji="0" sz="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3%</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 (510)</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40640" marR="0" lvl="0" indent="-38100" defTabSz="914400" eaLnBrk="1" fontAlgn="auto" latinLnBrk="0" hangingPunct="1">
              <a:lnSpc>
                <a:spcPct val="100000"/>
              </a:lnSpc>
              <a:spcBef>
                <a:spcPts val="20"/>
              </a:spcBef>
              <a:spcAft>
                <a:spcPts val="0"/>
              </a:spcAft>
              <a:buClrTx/>
              <a:buSzPct val="87500"/>
              <a:buFontTx/>
              <a:buChar char="∙"/>
              <a:tabLst>
                <a:tab pos="40640" algn="l"/>
              </a:tabLst>
              <a:defRPr/>
            </a:pPr>
            <a:r>
              <a:rPr kumimoji="0" sz="800" b="0" i="0" u="none" strike="noStrike" kern="0" cap="none" spc="0" normalizeH="0" baseline="0" noProof="0" dirty="0">
                <a:ln>
                  <a:noFill/>
                </a:ln>
                <a:solidFill>
                  <a:sysClr val="windowText" lastClr="000000"/>
                </a:solidFill>
                <a:effectLst/>
                <a:uLnTx/>
                <a:uFillTx/>
                <a:latin typeface="Century Gothic"/>
                <a:cs typeface="Century Gothic"/>
              </a:rPr>
              <a:t>Other</a:t>
            </a:r>
            <a:r>
              <a:rPr kumimoji="0" sz="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2%</a:t>
            </a:r>
            <a:r>
              <a:rPr kumimoji="0" sz="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(435)</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91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entury Gothic"/>
                <a:cs typeface="Century Gothic"/>
              </a:rPr>
              <a:t>Economically</a:t>
            </a:r>
            <a:r>
              <a:rPr kumimoji="0" sz="800" b="1" i="0" u="none" strike="noStrike" kern="0" cap="none" spc="-40" normalizeH="0" baseline="0" noProof="0" dirty="0">
                <a:ln>
                  <a:noFill/>
                </a:ln>
                <a:solidFill>
                  <a:sysClr val="windowText" lastClr="000000"/>
                </a:solidFill>
                <a:effectLst/>
                <a:uLnTx/>
                <a:uFillTx/>
                <a:latin typeface="Century Gothic"/>
                <a:cs typeface="Century Gothic"/>
              </a:rPr>
              <a:t> </a:t>
            </a:r>
            <a:r>
              <a:rPr kumimoji="0" sz="800" b="1" i="0" u="none" strike="noStrike" kern="0" cap="none" spc="0" normalizeH="0" baseline="0" noProof="0" dirty="0">
                <a:ln>
                  <a:noFill/>
                </a:ln>
                <a:solidFill>
                  <a:sysClr val="windowText" lastClr="000000"/>
                </a:solidFill>
                <a:effectLst/>
                <a:uLnTx/>
                <a:uFillTx/>
                <a:latin typeface="Century Gothic"/>
                <a:cs typeface="Century Gothic"/>
              </a:rPr>
              <a:t>Disadvantaged:</a:t>
            </a:r>
            <a:r>
              <a:rPr kumimoji="0" sz="800" b="1" i="0" u="none" strike="noStrike" kern="0" cap="none" spc="-1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0" normalizeH="0" baseline="0" noProof="0" dirty="0">
                <a:ln>
                  <a:noFill/>
                </a:ln>
                <a:solidFill>
                  <a:sysClr val="windowText" lastClr="000000"/>
                </a:solidFill>
                <a:effectLst/>
                <a:uLnTx/>
                <a:uFillTx/>
                <a:latin typeface="Century Gothic"/>
                <a:cs typeface="Century Gothic"/>
              </a:rPr>
              <a:t>35.7%</a:t>
            </a:r>
            <a:r>
              <a:rPr kumimoji="0" sz="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10" normalizeH="0" baseline="0" noProof="0" dirty="0">
                <a:ln>
                  <a:noFill/>
                </a:ln>
                <a:solidFill>
                  <a:sysClr val="windowText" lastClr="000000"/>
                </a:solidFill>
                <a:effectLst/>
                <a:uLnTx/>
                <a:uFillTx/>
                <a:latin typeface="Century Gothic"/>
                <a:cs typeface="Century Gothic"/>
              </a:rPr>
              <a:t>(6,774)</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5" name="object 35"/>
          <p:cNvSpPr txBox="1"/>
          <p:nvPr/>
        </p:nvSpPr>
        <p:spPr>
          <a:xfrm>
            <a:off x="95885" y="3540759"/>
            <a:ext cx="862965" cy="151130"/>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entury Gothic"/>
                <a:cs typeface="Century Gothic"/>
              </a:rPr>
              <a:t>VA</a:t>
            </a:r>
            <a:r>
              <a:rPr kumimoji="0" sz="800" b="1" i="0" u="none" strike="noStrike" kern="0" cap="none" spc="-80" normalizeH="0" baseline="0" noProof="0" dirty="0">
                <a:ln>
                  <a:noFill/>
                </a:ln>
                <a:solidFill>
                  <a:sysClr val="windowText" lastClr="000000"/>
                </a:solidFill>
                <a:effectLst/>
                <a:uLnTx/>
                <a:uFillTx/>
                <a:latin typeface="Century Gothic"/>
                <a:cs typeface="Century Gothic"/>
              </a:rPr>
              <a:t> </a:t>
            </a:r>
            <a:r>
              <a:rPr kumimoji="0" sz="800" b="1" i="0" u="none" strike="noStrike" kern="0" cap="none" spc="0" normalizeH="0" baseline="0" noProof="0" dirty="0">
                <a:ln>
                  <a:noFill/>
                </a:ln>
                <a:solidFill>
                  <a:sysClr val="windowText" lastClr="000000"/>
                </a:solidFill>
                <a:effectLst/>
                <a:uLnTx/>
                <a:uFillTx/>
                <a:latin typeface="Century Gothic"/>
                <a:cs typeface="Century Gothic"/>
              </a:rPr>
              <a:t>Students:</a:t>
            </a:r>
            <a:r>
              <a:rPr kumimoji="0" sz="800" b="1" i="0" u="none" strike="noStrike" kern="0" cap="none" spc="35" normalizeH="0" baseline="0" noProof="0" dirty="0">
                <a:ln>
                  <a:noFill/>
                </a:ln>
                <a:solidFill>
                  <a:sysClr val="windowText" lastClr="000000"/>
                </a:solidFill>
                <a:effectLst/>
                <a:uLnTx/>
                <a:uFillTx/>
                <a:latin typeface="Century Gothic"/>
                <a:cs typeface="Century Gothic"/>
              </a:rPr>
              <a:t> </a:t>
            </a:r>
            <a:r>
              <a:rPr kumimoji="0" sz="800" b="0" i="0" u="none" strike="noStrike" kern="0" cap="none" spc="-25" normalizeH="0" baseline="0" noProof="0" dirty="0">
                <a:ln>
                  <a:noFill/>
                </a:ln>
                <a:solidFill>
                  <a:sysClr val="windowText" lastClr="000000"/>
                </a:solidFill>
                <a:effectLst/>
                <a:uLnTx/>
                <a:uFillTx/>
                <a:latin typeface="Century Gothic"/>
                <a:cs typeface="Century Gothic"/>
              </a:rPr>
              <a:t>12%</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6" name="object 36"/>
          <p:cNvSpPr txBox="1"/>
          <p:nvPr/>
        </p:nvSpPr>
        <p:spPr>
          <a:xfrm>
            <a:off x="95885" y="3788409"/>
            <a:ext cx="118046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entury Gothic"/>
                <a:cs typeface="Century Gothic"/>
              </a:rPr>
              <a:t>Parenting</a:t>
            </a:r>
            <a:r>
              <a:rPr kumimoji="0" sz="800" b="1" i="0" u="none" strike="noStrike" kern="0" cap="none" spc="15" normalizeH="0" baseline="0" noProof="0" dirty="0">
                <a:ln>
                  <a:noFill/>
                </a:ln>
                <a:solidFill>
                  <a:sysClr val="windowText" lastClr="000000"/>
                </a:solidFill>
                <a:effectLst/>
                <a:uLnTx/>
                <a:uFillTx/>
                <a:latin typeface="Century Gothic"/>
                <a:cs typeface="Century Gothic"/>
              </a:rPr>
              <a:t> </a:t>
            </a:r>
            <a:r>
              <a:rPr kumimoji="0" sz="800" b="1" i="0" u="none" strike="noStrike" kern="0" cap="none" spc="-10" normalizeH="0" baseline="0" noProof="0" dirty="0">
                <a:ln>
                  <a:noFill/>
                </a:ln>
                <a:solidFill>
                  <a:sysClr val="windowText" lastClr="000000"/>
                </a:solidFill>
                <a:effectLst/>
                <a:uLnTx/>
                <a:uFillTx/>
                <a:latin typeface="Century Gothic"/>
                <a:cs typeface="Century Gothic"/>
              </a:rPr>
              <a:t>Students:</a:t>
            </a:r>
            <a:r>
              <a:rPr kumimoji="0" sz="800" b="1" i="0" u="none" strike="noStrike" kern="0" cap="none" spc="10" normalizeH="0" baseline="0" noProof="0" dirty="0">
                <a:ln>
                  <a:noFill/>
                </a:ln>
                <a:solidFill>
                  <a:sysClr val="windowText" lastClr="000000"/>
                </a:solidFill>
                <a:effectLst/>
                <a:uLnTx/>
                <a:uFillTx/>
                <a:latin typeface="Century Gothic"/>
                <a:cs typeface="Century Gothic"/>
              </a:rPr>
              <a:t> </a:t>
            </a:r>
            <a:r>
              <a:rPr kumimoji="0" sz="800" b="0" i="0" u="none" strike="noStrike" kern="0" cap="none" spc="-25" normalizeH="0" baseline="0" noProof="0" dirty="0">
                <a:ln>
                  <a:noFill/>
                </a:ln>
                <a:solidFill>
                  <a:sysClr val="windowText" lastClr="000000"/>
                </a:solidFill>
                <a:effectLst/>
                <a:uLnTx/>
                <a:uFillTx/>
                <a:latin typeface="Century Gothic"/>
                <a:cs typeface="Century Gothic"/>
              </a:rPr>
              <a:t>21%</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37" name="object 37"/>
          <p:cNvGrpSpPr/>
          <p:nvPr/>
        </p:nvGrpSpPr>
        <p:grpSpPr>
          <a:xfrm>
            <a:off x="4743450" y="0"/>
            <a:ext cx="2552700" cy="4324350"/>
            <a:chOff x="4743450" y="0"/>
            <a:chExt cx="2552700" cy="4324350"/>
          </a:xfrm>
        </p:grpSpPr>
        <p:sp>
          <p:nvSpPr>
            <p:cNvPr id="38" name="object 38"/>
            <p:cNvSpPr/>
            <p:nvPr/>
          </p:nvSpPr>
          <p:spPr>
            <a:xfrm>
              <a:off x="4743450" y="0"/>
              <a:ext cx="2552700" cy="4324350"/>
            </a:xfrm>
            <a:custGeom>
              <a:avLst/>
              <a:gdLst/>
              <a:ahLst/>
              <a:cxnLst/>
              <a:rect l="l" t="t" r="r" b="b"/>
              <a:pathLst>
                <a:path w="2552700" h="4324350">
                  <a:moveTo>
                    <a:pt x="2552700" y="0"/>
                  </a:moveTo>
                  <a:lnTo>
                    <a:pt x="0" y="0"/>
                  </a:lnTo>
                  <a:lnTo>
                    <a:pt x="0" y="4324350"/>
                  </a:lnTo>
                  <a:lnTo>
                    <a:pt x="2552700" y="4324350"/>
                  </a:lnTo>
                  <a:lnTo>
                    <a:pt x="25527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6040500" y="1414017"/>
              <a:ext cx="779780" cy="715010"/>
            </a:xfrm>
            <a:custGeom>
              <a:avLst/>
              <a:gdLst/>
              <a:ahLst/>
              <a:cxnLst/>
              <a:rect l="l" t="t" r="r" b="b"/>
              <a:pathLst>
                <a:path w="779779" h="715010">
                  <a:moveTo>
                    <a:pt x="0" y="0"/>
                  </a:moveTo>
                  <a:lnTo>
                    <a:pt x="0" y="373126"/>
                  </a:lnTo>
                  <a:lnTo>
                    <a:pt x="49827" y="376064"/>
                  </a:lnTo>
                  <a:lnTo>
                    <a:pt x="98098" y="384674"/>
                  </a:lnTo>
                  <a:lnTo>
                    <a:pt x="144438" y="398649"/>
                  </a:lnTo>
                  <a:lnTo>
                    <a:pt x="188477" y="417679"/>
                  </a:lnTo>
                  <a:lnTo>
                    <a:pt x="229842" y="441458"/>
                  </a:lnTo>
                  <a:lnTo>
                    <a:pt x="268160" y="469677"/>
                  </a:lnTo>
                  <a:lnTo>
                    <a:pt x="303060" y="502029"/>
                  </a:lnTo>
                  <a:lnTo>
                    <a:pt x="334169" y="538207"/>
                  </a:lnTo>
                  <a:lnTo>
                    <a:pt x="361116" y="577901"/>
                  </a:lnTo>
                  <a:lnTo>
                    <a:pt x="383528" y="620805"/>
                  </a:lnTo>
                  <a:lnTo>
                    <a:pt x="401032" y="666610"/>
                  </a:lnTo>
                  <a:lnTo>
                    <a:pt x="413258" y="715010"/>
                  </a:lnTo>
                  <a:lnTo>
                    <a:pt x="779652" y="645033"/>
                  </a:lnTo>
                  <a:lnTo>
                    <a:pt x="768908" y="596816"/>
                  </a:lnTo>
                  <a:lnTo>
                    <a:pt x="755361" y="549855"/>
                  </a:lnTo>
                  <a:lnTo>
                    <a:pt x="739111" y="504233"/>
                  </a:lnTo>
                  <a:lnTo>
                    <a:pt x="720257" y="460033"/>
                  </a:lnTo>
                  <a:lnTo>
                    <a:pt x="698900" y="417337"/>
                  </a:lnTo>
                  <a:lnTo>
                    <a:pt x="675139" y="376227"/>
                  </a:lnTo>
                  <a:lnTo>
                    <a:pt x="649073" y="336786"/>
                  </a:lnTo>
                  <a:lnTo>
                    <a:pt x="620803" y="299096"/>
                  </a:lnTo>
                  <a:lnTo>
                    <a:pt x="590428" y="263241"/>
                  </a:lnTo>
                  <a:lnTo>
                    <a:pt x="558048" y="229301"/>
                  </a:lnTo>
                  <a:lnTo>
                    <a:pt x="523762" y="197360"/>
                  </a:lnTo>
                  <a:lnTo>
                    <a:pt x="487671" y="167501"/>
                  </a:lnTo>
                  <a:lnTo>
                    <a:pt x="449873" y="139805"/>
                  </a:lnTo>
                  <a:lnTo>
                    <a:pt x="410469" y="114355"/>
                  </a:lnTo>
                  <a:lnTo>
                    <a:pt x="369559" y="91235"/>
                  </a:lnTo>
                  <a:lnTo>
                    <a:pt x="327241" y="70525"/>
                  </a:lnTo>
                  <a:lnTo>
                    <a:pt x="283616" y="52309"/>
                  </a:lnTo>
                  <a:lnTo>
                    <a:pt x="238784" y="36669"/>
                  </a:lnTo>
                  <a:lnTo>
                    <a:pt x="192844" y="23688"/>
                  </a:lnTo>
                  <a:lnTo>
                    <a:pt x="145896" y="13448"/>
                  </a:lnTo>
                  <a:lnTo>
                    <a:pt x="98039" y="6032"/>
                  </a:lnTo>
                  <a:lnTo>
                    <a:pt x="49374" y="1521"/>
                  </a:lnTo>
                  <a:lnTo>
                    <a:pt x="0"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6040500" y="1414017"/>
              <a:ext cx="779780" cy="715010"/>
            </a:xfrm>
            <a:custGeom>
              <a:avLst/>
              <a:gdLst/>
              <a:ahLst/>
              <a:cxnLst/>
              <a:rect l="l" t="t" r="r" b="b"/>
              <a:pathLst>
                <a:path w="779779" h="715010">
                  <a:moveTo>
                    <a:pt x="0" y="0"/>
                  </a:moveTo>
                  <a:lnTo>
                    <a:pt x="49374" y="1521"/>
                  </a:lnTo>
                  <a:lnTo>
                    <a:pt x="98039" y="6032"/>
                  </a:lnTo>
                  <a:lnTo>
                    <a:pt x="145896" y="13448"/>
                  </a:lnTo>
                  <a:lnTo>
                    <a:pt x="192844" y="23688"/>
                  </a:lnTo>
                  <a:lnTo>
                    <a:pt x="238784" y="36669"/>
                  </a:lnTo>
                  <a:lnTo>
                    <a:pt x="283616" y="52309"/>
                  </a:lnTo>
                  <a:lnTo>
                    <a:pt x="327241" y="70525"/>
                  </a:lnTo>
                  <a:lnTo>
                    <a:pt x="369559" y="91235"/>
                  </a:lnTo>
                  <a:lnTo>
                    <a:pt x="410469" y="114355"/>
                  </a:lnTo>
                  <a:lnTo>
                    <a:pt x="449873" y="139805"/>
                  </a:lnTo>
                  <a:lnTo>
                    <a:pt x="487671" y="167501"/>
                  </a:lnTo>
                  <a:lnTo>
                    <a:pt x="523762" y="197360"/>
                  </a:lnTo>
                  <a:lnTo>
                    <a:pt x="558048" y="229301"/>
                  </a:lnTo>
                  <a:lnTo>
                    <a:pt x="590428" y="263241"/>
                  </a:lnTo>
                  <a:lnTo>
                    <a:pt x="620803" y="299096"/>
                  </a:lnTo>
                  <a:lnTo>
                    <a:pt x="649073" y="336786"/>
                  </a:lnTo>
                  <a:lnTo>
                    <a:pt x="675139" y="376227"/>
                  </a:lnTo>
                  <a:lnTo>
                    <a:pt x="698900" y="417337"/>
                  </a:lnTo>
                  <a:lnTo>
                    <a:pt x="720257" y="460033"/>
                  </a:lnTo>
                  <a:lnTo>
                    <a:pt x="739111" y="504233"/>
                  </a:lnTo>
                  <a:lnTo>
                    <a:pt x="755361" y="549855"/>
                  </a:lnTo>
                  <a:lnTo>
                    <a:pt x="768908" y="596816"/>
                  </a:lnTo>
                  <a:lnTo>
                    <a:pt x="779652" y="645033"/>
                  </a:lnTo>
                  <a:lnTo>
                    <a:pt x="413258" y="715010"/>
                  </a:lnTo>
                  <a:lnTo>
                    <a:pt x="401032" y="666610"/>
                  </a:lnTo>
                  <a:lnTo>
                    <a:pt x="383528" y="620805"/>
                  </a:lnTo>
                  <a:lnTo>
                    <a:pt x="361116" y="577901"/>
                  </a:lnTo>
                  <a:lnTo>
                    <a:pt x="334169" y="538207"/>
                  </a:lnTo>
                  <a:lnTo>
                    <a:pt x="303060" y="502029"/>
                  </a:lnTo>
                  <a:lnTo>
                    <a:pt x="268160" y="469677"/>
                  </a:lnTo>
                  <a:lnTo>
                    <a:pt x="229842" y="441458"/>
                  </a:lnTo>
                  <a:lnTo>
                    <a:pt x="188477" y="417679"/>
                  </a:lnTo>
                  <a:lnTo>
                    <a:pt x="144438" y="398649"/>
                  </a:lnTo>
                  <a:lnTo>
                    <a:pt x="98098" y="384674"/>
                  </a:lnTo>
                  <a:lnTo>
                    <a:pt x="49827" y="376064"/>
                  </a:lnTo>
                  <a:lnTo>
                    <a:pt x="0" y="373126"/>
                  </a:lnTo>
                  <a:lnTo>
                    <a:pt x="0" y="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5246543" y="1414017"/>
              <a:ext cx="1588135" cy="1588135"/>
            </a:xfrm>
            <a:custGeom>
              <a:avLst/>
              <a:gdLst/>
              <a:ahLst/>
              <a:cxnLst/>
              <a:rect l="l" t="t" r="r" b="b"/>
              <a:pathLst>
                <a:path w="1588134" h="1588135">
                  <a:moveTo>
                    <a:pt x="793957" y="0"/>
                  </a:moveTo>
                  <a:lnTo>
                    <a:pt x="719265" y="3524"/>
                  </a:lnTo>
                  <a:lnTo>
                    <a:pt x="645240" y="14097"/>
                  </a:lnTo>
                  <a:lnTo>
                    <a:pt x="598010" y="24583"/>
                  </a:lnTo>
                  <a:lnTo>
                    <a:pt x="552064" y="37717"/>
                  </a:lnTo>
                  <a:lnTo>
                    <a:pt x="507470" y="53401"/>
                  </a:lnTo>
                  <a:lnTo>
                    <a:pt x="464292" y="71539"/>
                  </a:lnTo>
                  <a:lnTo>
                    <a:pt x="422597" y="92034"/>
                  </a:lnTo>
                  <a:lnTo>
                    <a:pt x="382451" y="114788"/>
                  </a:lnTo>
                  <a:lnTo>
                    <a:pt x="343921" y="139705"/>
                  </a:lnTo>
                  <a:lnTo>
                    <a:pt x="307071" y="166686"/>
                  </a:lnTo>
                  <a:lnTo>
                    <a:pt x="271969" y="195636"/>
                  </a:lnTo>
                  <a:lnTo>
                    <a:pt x="238679" y="226457"/>
                  </a:lnTo>
                  <a:lnTo>
                    <a:pt x="207269" y="259051"/>
                  </a:lnTo>
                  <a:lnTo>
                    <a:pt x="177804" y="293323"/>
                  </a:lnTo>
                  <a:lnTo>
                    <a:pt x="150351" y="329174"/>
                  </a:lnTo>
                  <a:lnTo>
                    <a:pt x="124975" y="366508"/>
                  </a:lnTo>
                  <a:lnTo>
                    <a:pt x="101742" y="405228"/>
                  </a:lnTo>
                  <a:lnTo>
                    <a:pt x="80719" y="445236"/>
                  </a:lnTo>
                  <a:lnTo>
                    <a:pt x="61971" y="486435"/>
                  </a:lnTo>
                  <a:lnTo>
                    <a:pt x="45565" y="528729"/>
                  </a:lnTo>
                  <a:lnTo>
                    <a:pt x="31567" y="572020"/>
                  </a:lnTo>
                  <a:lnTo>
                    <a:pt x="20042" y="616210"/>
                  </a:lnTo>
                  <a:lnTo>
                    <a:pt x="11057" y="661204"/>
                  </a:lnTo>
                  <a:lnTo>
                    <a:pt x="4677" y="706904"/>
                  </a:lnTo>
                  <a:lnTo>
                    <a:pt x="969" y="753213"/>
                  </a:lnTo>
                  <a:lnTo>
                    <a:pt x="0" y="800033"/>
                  </a:lnTo>
                  <a:lnTo>
                    <a:pt x="1834" y="847268"/>
                  </a:lnTo>
                  <a:lnTo>
                    <a:pt x="6537" y="894821"/>
                  </a:lnTo>
                  <a:lnTo>
                    <a:pt x="14177" y="942594"/>
                  </a:lnTo>
                  <a:lnTo>
                    <a:pt x="24663" y="989823"/>
                  </a:lnTo>
                  <a:lnTo>
                    <a:pt x="37797" y="1035767"/>
                  </a:lnTo>
                  <a:lnTo>
                    <a:pt x="53482" y="1080360"/>
                  </a:lnTo>
                  <a:lnTo>
                    <a:pt x="71620" y="1123534"/>
                  </a:lnTo>
                  <a:lnTo>
                    <a:pt x="92115" y="1165225"/>
                  </a:lnTo>
                  <a:lnTo>
                    <a:pt x="114869" y="1205366"/>
                  </a:lnTo>
                  <a:lnTo>
                    <a:pt x="139785" y="1243892"/>
                  </a:lnTo>
                  <a:lnTo>
                    <a:pt x="166767" y="1280736"/>
                  </a:lnTo>
                  <a:lnTo>
                    <a:pt x="195717" y="1315832"/>
                  </a:lnTo>
                  <a:lnTo>
                    <a:pt x="226538" y="1349115"/>
                  </a:lnTo>
                  <a:lnTo>
                    <a:pt x="259132" y="1380519"/>
                  </a:lnTo>
                  <a:lnTo>
                    <a:pt x="293404" y="1409976"/>
                  </a:lnTo>
                  <a:lnTo>
                    <a:pt x="329255" y="1437423"/>
                  </a:lnTo>
                  <a:lnTo>
                    <a:pt x="366589" y="1462792"/>
                  </a:lnTo>
                  <a:lnTo>
                    <a:pt x="405309" y="1486018"/>
                  </a:lnTo>
                  <a:lnTo>
                    <a:pt x="445317" y="1507034"/>
                  </a:lnTo>
                  <a:lnTo>
                    <a:pt x="486516" y="1525775"/>
                  </a:lnTo>
                  <a:lnTo>
                    <a:pt x="528810" y="1542175"/>
                  </a:lnTo>
                  <a:lnTo>
                    <a:pt x="572100" y="1556167"/>
                  </a:lnTo>
                  <a:lnTo>
                    <a:pt x="616291" y="1567686"/>
                  </a:lnTo>
                  <a:lnTo>
                    <a:pt x="661285" y="1576666"/>
                  </a:lnTo>
                  <a:lnTo>
                    <a:pt x="706985" y="1583041"/>
                  </a:lnTo>
                  <a:lnTo>
                    <a:pt x="753294" y="1586745"/>
                  </a:lnTo>
                  <a:lnTo>
                    <a:pt x="800114" y="1587712"/>
                  </a:lnTo>
                  <a:lnTo>
                    <a:pt x="847349" y="1585875"/>
                  </a:lnTo>
                  <a:lnTo>
                    <a:pt x="894901" y="1581170"/>
                  </a:lnTo>
                  <a:lnTo>
                    <a:pt x="942674" y="1573530"/>
                  </a:lnTo>
                  <a:lnTo>
                    <a:pt x="989904" y="1563043"/>
                  </a:lnTo>
                  <a:lnTo>
                    <a:pt x="1035848" y="1549909"/>
                  </a:lnTo>
                  <a:lnTo>
                    <a:pt x="1080441" y="1534225"/>
                  </a:lnTo>
                  <a:lnTo>
                    <a:pt x="1123615" y="1516087"/>
                  </a:lnTo>
                  <a:lnTo>
                    <a:pt x="1165306" y="1495592"/>
                  </a:lnTo>
                  <a:lnTo>
                    <a:pt x="1205447" y="1472838"/>
                  </a:lnTo>
                  <a:lnTo>
                    <a:pt x="1243973" y="1447921"/>
                  </a:lnTo>
                  <a:lnTo>
                    <a:pt x="1280817" y="1420940"/>
                  </a:lnTo>
                  <a:lnTo>
                    <a:pt x="1315913" y="1391990"/>
                  </a:lnTo>
                  <a:lnTo>
                    <a:pt x="1349196" y="1361169"/>
                  </a:lnTo>
                  <a:lnTo>
                    <a:pt x="1380599" y="1328575"/>
                  </a:lnTo>
                  <a:lnTo>
                    <a:pt x="1410057" y="1294303"/>
                  </a:lnTo>
                  <a:lnTo>
                    <a:pt x="1437504" y="1258452"/>
                  </a:lnTo>
                  <a:lnTo>
                    <a:pt x="1462873" y="1221118"/>
                  </a:lnTo>
                  <a:lnTo>
                    <a:pt x="1486098" y="1182398"/>
                  </a:lnTo>
                  <a:lnTo>
                    <a:pt x="1507115" y="1142390"/>
                  </a:lnTo>
                  <a:lnTo>
                    <a:pt x="1525856" y="1101191"/>
                  </a:lnTo>
                  <a:lnTo>
                    <a:pt x="1542255" y="1058897"/>
                  </a:lnTo>
                  <a:lnTo>
                    <a:pt x="1556248" y="1015606"/>
                  </a:lnTo>
                  <a:lnTo>
                    <a:pt x="1567767" y="971416"/>
                  </a:lnTo>
                  <a:lnTo>
                    <a:pt x="1576747" y="926422"/>
                  </a:lnTo>
                  <a:lnTo>
                    <a:pt x="1583122" y="880722"/>
                  </a:lnTo>
                  <a:lnTo>
                    <a:pt x="1586826" y="834413"/>
                  </a:lnTo>
                  <a:lnTo>
                    <a:pt x="1587793" y="787593"/>
                  </a:lnTo>
                  <a:lnTo>
                    <a:pt x="1585956" y="740358"/>
                  </a:lnTo>
                  <a:lnTo>
                    <a:pt x="1581251" y="692805"/>
                  </a:lnTo>
                  <a:lnTo>
                    <a:pt x="1573610" y="645033"/>
                  </a:lnTo>
                  <a:lnTo>
                    <a:pt x="1207215" y="715010"/>
                  </a:lnTo>
                  <a:lnTo>
                    <a:pt x="1210456" y="734530"/>
                  </a:lnTo>
                  <a:lnTo>
                    <a:pt x="1212756" y="754205"/>
                  </a:lnTo>
                  <a:lnTo>
                    <a:pt x="1214127" y="773999"/>
                  </a:lnTo>
                  <a:lnTo>
                    <a:pt x="1214581" y="793877"/>
                  </a:lnTo>
                  <a:lnTo>
                    <a:pt x="1211751" y="842926"/>
                  </a:lnTo>
                  <a:lnTo>
                    <a:pt x="1203471" y="890315"/>
                  </a:lnTo>
                  <a:lnTo>
                    <a:pt x="1190057" y="935727"/>
                  </a:lnTo>
                  <a:lnTo>
                    <a:pt x="1171825" y="978847"/>
                  </a:lnTo>
                  <a:lnTo>
                    <a:pt x="1149090" y="1019359"/>
                  </a:lnTo>
                  <a:lnTo>
                    <a:pt x="1122168" y="1056946"/>
                  </a:lnTo>
                  <a:lnTo>
                    <a:pt x="1091375" y="1091295"/>
                  </a:lnTo>
                  <a:lnTo>
                    <a:pt x="1057027" y="1122087"/>
                  </a:lnTo>
                  <a:lnTo>
                    <a:pt x="1019439" y="1149009"/>
                  </a:lnTo>
                  <a:lnTo>
                    <a:pt x="978928" y="1171744"/>
                  </a:lnTo>
                  <a:lnTo>
                    <a:pt x="935808" y="1189976"/>
                  </a:lnTo>
                  <a:lnTo>
                    <a:pt x="890396" y="1203390"/>
                  </a:lnTo>
                  <a:lnTo>
                    <a:pt x="843007" y="1211670"/>
                  </a:lnTo>
                  <a:lnTo>
                    <a:pt x="793957" y="1214501"/>
                  </a:lnTo>
                  <a:lnTo>
                    <a:pt x="744882" y="1211670"/>
                  </a:lnTo>
                  <a:lnTo>
                    <a:pt x="697472" y="1203390"/>
                  </a:lnTo>
                  <a:lnTo>
                    <a:pt x="652041" y="1189976"/>
                  </a:lnTo>
                  <a:lnTo>
                    <a:pt x="608906" y="1171744"/>
                  </a:lnTo>
                  <a:lnTo>
                    <a:pt x="568382" y="1149009"/>
                  </a:lnTo>
                  <a:lnTo>
                    <a:pt x="530784" y="1122087"/>
                  </a:lnTo>
                  <a:lnTo>
                    <a:pt x="496428" y="1091295"/>
                  </a:lnTo>
                  <a:lnTo>
                    <a:pt x="465629" y="1056946"/>
                  </a:lnTo>
                  <a:lnTo>
                    <a:pt x="438703" y="1019359"/>
                  </a:lnTo>
                  <a:lnTo>
                    <a:pt x="415966" y="978847"/>
                  </a:lnTo>
                  <a:lnTo>
                    <a:pt x="397732" y="935727"/>
                  </a:lnTo>
                  <a:lnTo>
                    <a:pt x="384317" y="890315"/>
                  </a:lnTo>
                  <a:lnTo>
                    <a:pt x="376037" y="842926"/>
                  </a:lnTo>
                  <a:lnTo>
                    <a:pt x="373206" y="793877"/>
                  </a:lnTo>
                  <a:lnTo>
                    <a:pt x="376037" y="744801"/>
                  </a:lnTo>
                  <a:lnTo>
                    <a:pt x="384317" y="697391"/>
                  </a:lnTo>
                  <a:lnTo>
                    <a:pt x="397732" y="651960"/>
                  </a:lnTo>
                  <a:lnTo>
                    <a:pt x="415966" y="608825"/>
                  </a:lnTo>
                  <a:lnTo>
                    <a:pt x="438703" y="568301"/>
                  </a:lnTo>
                  <a:lnTo>
                    <a:pt x="465629" y="530703"/>
                  </a:lnTo>
                  <a:lnTo>
                    <a:pt x="496428" y="496347"/>
                  </a:lnTo>
                  <a:lnTo>
                    <a:pt x="530784" y="465549"/>
                  </a:lnTo>
                  <a:lnTo>
                    <a:pt x="568382" y="438623"/>
                  </a:lnTo>
                  <a:lnTo>
                    <a:pt x="608906" y="415885"/>
                  </a:lnTo>
                  <a:lnTo>
                    <a:pt x="652041" y="397651"/>
                  </a:lnTo>
                  <a:lnTo>
                    <a:pt x="697472" y="384236"/>
                  </a:lnTo>
                  <a:lnTo>
                    <a:pt x="744882" y="375956"/>
                  </a:lnTo>
                  <a:lnTo>
                    <a:pt x="793957" y="373126"/>
                  </a:lnTo>
                  <a:lnTo>
                    <a:pt x="793957"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5246543" y="1414017"/>
              <a:ext cx="1588135" cy="1588135"/>
            </a:xfrm>
            <a:custGeom>
              <a:avLst/>
              <a:gdLst/>
              <a:ahLst/>
              <a:cxnLst/>
              <a:rect l="l" t="t" r="r" b="b"/>
              <a:pathLst>
                <a:path w="1588134" h="1588135">
                  <a:moveTo>
                    <a:pt x="1573610" y="645033"/>
                  </a:moveTo>
                  <a:lnTo>
                    <a:pt x="1581251" y="692805"/>
                  </a:lnTo>
                  <a:lnTo>
                    <a:pt x="1585956" y="740358"/>
                  </a:lnTo>
                  <a:lnTo>
                    <a:pt x="1587793" y="787593"/>
                  </a:lnTo>
                  <a:lnTo>
                    <a:pt x="1586826" y="834413"/>
                  </a:lnTo>
                  <a:lnTo>
                    <a:pt x="1583122" y="880722"/>
                  </a:lnTo>
                  <a:lnTo>
                    <a:pt x="1576747" y="926422"/>
                  </a:lnTo>
                  <a:lnTo>
                    <a:pt x="1567767" y="971416"/>
                  </a:lnTo>
                  <a:lnTo>
                    <a:pt x="1556248" y="1015606"/>
                  </a:lnTo>
                  <a:lnTo>
                    <a:pt x="1542255" y="1058897"/>
                  </a:lnTo>
                  <a:lnTo>
                    <a:pt x="1525856" y="1101191"/>
                  </a:lnTo>
                  <a:lnTo>
                    <a:pt x="1507115" y="1142390"/>
                  </a:lnTo>
                  <a:lnTo>
                    <a:pt x="1486098" y="1182398"/>
                  </a:lnTo>
                  <a:lnTo>
                    <a:pt x="1462873" y="1221118"/>
                  </a:lnTo>
                  <a:lnTo>
                    <a:pt x="1437504" y="1258452"/>
                  </a:lnTo>
                  <a:lnTo>
                    <a:pt x="1410057" y="1294303"/>
                  </a:lnTo>
                  <a:lnTo>
                    <a:pt x="1380599" y="1328575"/>
                  </a:lnTo>
                  <a:lnTo>
                    <a:pt x="1349196" y="1361169"/>
                  </a:lnTo>
                  <a:lnTo>
                    <a:pt x="1315913" y="1391990"/>
                  </a:lnTo>
                  <a:lnTo>
                    <a:pt x="1280817" y="1420940"/>
                  </a:lnTo>
                  <a:lnTo>
                    <a:pt x="1243973" y="1447921"/>
                  </a:lnTo>
                  <a:lnTo>
                    <a:pt x="1205447" y="1472838"/>
                  </a:lnTo>
                  <a:lnTo>
                    <a:pt x="1165306" y="1495592"/>
                  </a:lnTo>
                  <a:lnTo>
                    <a:pt x="1123615" y="1516087"/>
                  </a:lnTo>
                  <a:lnTo>
                    <a:pt x="1080441" y="1534225"/>
                  </a:lnTo>
                  <a:lnTo>
                    <a:pt x="1035848" y="1549909"/>
                  </a:lnTo>
                  <a:lnTo>
                    <a:pt x="989904" y="1563043"/>
                  </a:lnTo>
                  <a:lnTo>
                    <a:pt x="942674" y="1573530"/>
                  </a:lnTo>
                  <a:lnTo>
                    <a:pt x="894901" y="1581170"/>
                  </a:lnTo>
                  <a:lnTo>
                    <a:pt x="847349" y="1585875"/>
                  </a:lnTo>
                  <a:lnTo>
                    <a:pt x="800114" y="1587712"/>
                  </a:lnTo>
                  <a:lnTo>
                    <a:pt x="753294" y="1586745"/>
                  </a:lnTo>
                  <a:lnTo>
                    <a:pt x="706985" y="1583041"/>
                  </a:lnTo>
                  <a:lnTo>
                    <a:pt x="661285" y="1576666"/>
                  </a:lnTo>
                  <a:lnTo>
                    <a:pt x="616291" y="1567686"/>
                  </a:lnTo>
                  <a:lnTo>
                    <a:pt x="572100" y="1556167"/>
                  </a:lnTo>
                  <a:lnTo>
                    <a:pt x="528810" y="1542175"/>
                  </a:lnTo>
                  <a:lnTo>
                    <a:pt x="486516" y="1525775"/>
                  </a:lnTo>
                  <a:lnTo>
                    <a:pt x="445317" y="1507034"/>
                  </a:lnTo>
                  <a:lnTo>
                    <a:pt x="405309" y="1486018"/>
                  </a:lnTo>
                  <a:lnTo>
                    <a:pt x="366589" y="1462792"/>
                  </a:lnTo>
                  <a:lnTo>
                    <a:pt x="329255" y="1437423"/>
                  </a:lnTo>
                  <a:lnTo>
                    <a:pt x="293404" y="1409976"/>
                  </a:lnTo>
                  <a:lnTo>
                    <a:pt x="259132" y="1380519"/>
                  </a:lnTo>
                  <a:lnTo>
                    <a:pt x="226538" y="1349115"/>
                  </a:lnTo>
                  <a:lnTo>
                    <a:pt x="195717" y="1315832"/>
                  </a:lnTo>
                  <a:lnTo>
                    <a:pt x="166767" y="1280736"/>
                  </a:lnTo>
                  <a:lnTo>
                    <a:pt x="139785" y="1243892"/>
                  </a:lnTo>
                  <a:lnTo>
                    <a:pt x="114869" y="1205366"/>
                  </a:lnTo>
                  <a:lnTo>
                    <a:pt x="92115" y="1165225"/>
                  </a:lnTo>
                  <a:lnTo>
                    <a:pt x="71620" y="1123534"/>
                  </a:lnTo>
                  <a:lnTo>
                    <a:pt x="53482" y="1080360"/>
                  </a:lnTo>
                  <a:lnTo>
                    <a:pt x="37797" y="1035767"/>
                  </a:lnTo>
                  <a:lnTo>
                    <a:pt x="24663" y="989823"/>
                  </a:lnTo>
                  <a:lnTo>
                    <a:pt x="14177" y="942594"/>
                  </a:lnTo>
                  <a:lnTo>
                    <a:pt x="6537" y="894821"/>
                  </a:lnTo>
                  <a:lnTo>
                    <a:pt x="1834" y="847268"/>
                  </a:lnTo>
                  <a:lnTo>
                    <a:pt x="0" y="800033"/>
                  </a:lnTo>
                  <a:lnTo>
                    <a:pt x="969" y="753213"/>
                  </a:lnTo>
                  <a:lnTo>
                    <a:pt x="4677" y="706904"/>
                  </a:lnTo>
                  <a:lnTo>
                    <a:pt x="11057" y="661204"/>
                  </a:lnTo>
                  <a:lnTo>
                    <a:pt x="20042" y="616210"/>
                  </a:lnTo>
                  <a:lnTo>
                    <a:pt x="31567" y="572020"/>
                  </a:lnTo>
                  <a:lnTo>
                    <a:pt x="45565" y="528729"/>
                  </a:lnTo>
                  <a:lnTo>
                    <a:pt x="61971" y="486435"/>
                  </a:lnTo>
                  <a:lnTo>
                    <a:pt x="80719" y="445236"/>
                  </a:lnTo>
                  <a:lnTo>
                    <a:pt x="101742" y="405228"/>
                  </a:lnTo>
                  <a:lnTo>
                    <a:pt x="124975" y="366508"/>
                  </a:lnTo>
                  <a:lnTo>
                    <a:pt x="150351" y="329174"/>
                  </a:lnTo>
                  <a:lnTo>
                    <a:pt x="177804" y="293323"/>
                  </a:lnTo>
                  <a:lnTo>
                    <a:pt x="207269" y="259051"/>
                  </a:lnTo>
                  <a:lnTo>
                    <a:pt x="238679" y="226457"/>
                  </a:lnTo>
                  <a:lnTo>
                    <a:pt x="271969" y="195636"/>
                  </a:lnTo>
                  <a:lnTo>
                    <a:pt x="307071" y="166686"/>
                  </a:lnTo>
                  <a:lnTo>
                    <a:pt x="343921" y="139705"/>
                  </a:lnTo>
                  <a:lnTo>
                    <a:pt x="382451" y="114788"/>
                  </a:lnTo>
                  <a:lnTo>
                    <a:pt x="422597" y="92034"/>
                  </a:lnTo>
                  <a:lnTo>
                    <a:pt x="464292" y="71539"/>
                  </a:lnTo>
                  <a:lnTo>
                    <a:pt x="507470" y="53401"/>
                  </a:lnTo>
                  <a:lnTo>
                    <a:pt x="552064" y="37717"/>
                  </a:lnTo>
                  <a:lnTo>
                    <a:pt x="598010" y="24583"/>
                  </a:lnTo>
                  <a:lnTo>
                    <a:pt x="645240" y="14097"/>
                  </a:lnTo>
                  <a:lnTo>
                    <a:pt x="719265" y="3524"/>
                  </a:lnTo>
                  <a:lnTo>
                    <a:pt x="793957" y="0"/>
                  </a:lnTo>
                  <a:lnTo>
                    <a:pt x="793957" y="373126"/>
                  </a:lnTo>
                  <a:lnTo>
                    <a:pt x="744882" y="375956"/>
                  </a:lnTo>
                  <a:lnTo>
                    <a:pt x="697472" y="384236"/>
                  </a:lnTo>
                  <a:lnTo>
                    <a:pt x="652041" y="397651"/>
                  </a:lnTo>
                  <a:lnTo>
                    <a:pt x="608906" y="415885"/>
                  </a:lnTo>
                  <a:lnTo>
                    <a:pt x="568382" y="438623"/>
                  </a:lnTo>
                  <a:lnTo>
                    <a:pt x="530784" y="465549"/>
                  </a:lnTo>
                  <a:lnTo>
                    <a:pt x="496428" y="496347"/>
                  </a:lnTo>
                  <a:lnTo>
                    <a:pt x="465629" y="530703"/>
                  </a:lnTo>
                  <a:lnTo>
                    <a:pt x="438703" y="568301"/>
                  </a:lnTo>
                  <a:lnTo>
                    <a:pt x="415966" y="608825"/>
                  </a:lnTo>
                  <a:lnTo>
                    <a:pt x="397732" y="651960"/>
                  </a:lnTo>
                  <a:lnTo>
                    <a:pt x="384317" y="697391"/>
                  </a:lnTo>
                  <a:lnTo>
                    <a:pt x="376037" y="744801"/>
                  </a:lnTo>
                  <a:lnTo>
                    <a:pt x="373206" y="793877"/>
                  </a:lnTo>
                  <a:lnTo>
                    <a:pt x="376037" y="842926"/>
                  </a:lnTo>
                  <a:lnTo>
                    <a:pt x="384317" y="890315"/>
                  </a:lnTo>
                  <a:lnTo>
                    <a:pt x="397732" y="935727"/>
                  </a:lnTo>
                  <a:lnTo>
                    <a:pt x="415966" y="978847"/>
                  </a:lnTo>
                  <a:lnTo>
                    <a:pt x="438703" y="1019359"/>
                  </a:lnTo>
                  <a:lnTo>
                    <a:pt x="465629" y="1056946"/>
                  </a:lnTo>
                  <a:lnTo>
                    <a:pt x="496428" y="1091295"/>
                  </a:lnTo>
                  <a:lnTo>
                    <a:pt x="530784" y="1122087"/>
                  </a:lnTo>
                  <a:lnTo>
                    <a:pt x="568382" y="1149009"/>
                  </a:lnTo>
                  <a:lnTo>
                    <a:pt x="608906" y="1171744"/>
                  </a:lnTo>
                  <a:lnTo>
                    <a:pt x="652041" y="1189976"/>
                  </a:lnTo>
                  <a:lnTo>
                    <a:pt x="697472" y="1203390"/>
                  </a:lnTo>
                  <a:lnTo>
                    <a:pt x="744882" y="1211670"/>
                  </a:lnTo>
                  <a:lnTo>
                    <a:pt x="793957" y="1214501"/>
                  </a:lnTo>
                  <a:lnTo>
                    <a:pt x="843007" y="1211670"/>
                  </a:lnTo>
                  <a:lnTo>
                    <a:pt x="890396" y="1203390"/>
                  </a:lnTo>
                  <a:lnTo>
                    <a:pt x="935808" y="1189976"/>
                  </a:lnTo>
                  <a:lnTo>
                    <a:pt x="978928" y="1171744"/>
                  </a:lnTo>
                  <a:lnTo>
                    <a:pt x="1019439" y="1149009"/>
                  </a:lnTo>
                  <a:lnTo>
                    <a:pt x="1057027" y="1122087"/>
                  </a:lnTo>
                  <a:lnTo>
                    <a:pt x="1091375" y="1091295"/>
                  </a:lnTo>
                  <a:lnTo>
                    <a:pt x="1122168" y="1056946"/>
                  </a:lnTo>
                  <a:lnTo>
                    <a:pt x="1149090" y="1019359"/>
                  </a:lnTo>
                  <a:lnTo>
                    <a:pt x="1171825" y="978847"/>
                  </a:lnTo>
                  <a:lnTo>
                    <a:pt x="1190057" y="935727"/>
                  </a:lnTo>
                  <a:lnTo>
                    <a:pt x="1203471" y="890315"/>
                  </a:lnTo>
                  <a:lnTo>
                    <a:pt x="1211751" y="842926"/>
                  </a:lnTo>
                  <a:lnTo>
                    <a:pt x="1214581" y="793877"/>
                  </a:lnTo>
                  <a:lnTo>
                    <a:pt x="1214127" y="773999"/>
                  </a:lnTo>
                  <a:lnTo>
                    <a:pt x="1212756" y="754205"/>
                  </a:lnTo>
                  <a:lnTo>
                    <a:pt x="1210456" y="734530"/>
                  </a:lnTo>
                  <a:lnTo>
                    <a:pt x="1207215" y="715010"/>
                  </a:lnTo>
                  <a:lnTo>
                    <a:pt x="1573610" y="645033"/>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3" name="object 43"/>
          <p:cNvSpPr txBox="1"/>
          <p:nvPr/>
        </p:nvSpPr>
        <p:spPr>
          <a:xfrm>
            <a:off x="6289928" y="1627822"/>
            <a:ext cx="28638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22%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4" name="object 44"/>
          <p:cNvSpPr txBox="1"/>
          <p:nvPr/>
        </p:nvSpPr>
        <p:spPr>
          <a:xfrm>
            <a:off x="5514975" y="2565336"/>
            <a:ext cx="287020"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78%</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5" name="object 45"/>
          <p:cNvSpPr txBox="1"/>
          <p:nvPr/>
        </p:nvSpPr>
        <p:spPr>
          <a:xfrm>
            <a:off x="5356859" y="734313"/>
            <a:ext cx="1344930" cy="24384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400" b="1" i="0" u="none" strike="noStrike" kern="0" cap="none" spc="-10" normalizeH="0" baseline="0" noProof="0" dirty="0">
                <a:ln>
                  <a:noFill/>
                </a:ln>
                <a:solidFill>
                  <a:srgbClr val="585858"/>
                </a:solidFill>
                <a:effectLst/>
                <a:uLnTx/>
                <a:uFillTx/>
                <a:latin typeface="Calibri"/>
                <a:cs typeface="Calibri"/>
              </a:rPr>
              <a:t>Enrollment</a:t>
            </a:r>
            <a:r>
              <a:rPr kumimoji="0" sz="1400" b="1" i="0" u="none" strike="noStrike" kern="0" cap="none" spc="15" normalizeH="0" baseline="0" noProof="0" dirty="0">
                <a:ln>
                  <a:noFill/>
                </a:ln>
                <a:solidFill>
                  <a:srgbClr val="585858"/>
                </a:solidFill>
                <a:effectLst/>
                <a:uLnTx/>
                <a:uFillTx/>
                <a:latin typeface="Calibri"/>
                <a:cs typeface="Calibri"/>
              </a:rPr>
              <a:t> </a:t>
            </a:r>
            <a:r>
              <a:rPr kumimoji="0" sz="1400" b="1" i="0" u="none" strike="noStrike" kern="0" cap="none" spc="-10" normalizeH="0" baseline="0" noProof="0" dirty="0">
                <a:ln>
                  <a:noFill/>
                </a:ln>
                <a:solidFill>
                  <a:srgbClr val="585858"/>
                </a:solidFill>
                <a:effectLst/>
                <a:uLnTx/>
                <a:uFillTx/>
                <a:latin typeface="Calibri"/>
                <a:cs typeface="Calibri"/>
              </a:rPr>
              <a:t>Status</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grpSp>
        <p:nvGrpSpPr>
          <p:cNvPr id="46" name="object 46"/>
          <p:cNvGrpSpPr/>
          <p:nvPr/>
        </p:nvGrpSpPr>
        <p:grpSpPr>
          <a:xfrm>
            <a:off x="5857875" y="3219450"/>
            <a:ext cx="95250" cy="95250"/>
            <a:chOff x="5857875" y="3219450"/>
            <a:chExt cx="95250" cy="95250"/>
          </a:xfrm>
        </p:grpSpPr>
        <p:sp>
          <p:nvSpPr>
            <p:cNvPr id="47" name="object 47"/>
            <p:cNvSpPr/>
            <p:nvPr/>
          </p:nvSpPr>
          <p:spPr>
            <a:xfrm>
              <a:off x="5867400" y="322897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object 48"/>
            <p:cNvSpPr/>
            <p:nvPr/>
          </p:nvSpPr>
          <p:spPr>
            <a:xfrm>
              <a:off x="5867400" y="3228975"/>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9" name="object 49"/>
          <p:cNvSpPr txBox="1"/>
          <p:nvPr/>
        </p:nvSpPr>
        <p:spPr>
          <a:xfrm>
            <a:off x="5970270" y="3164522"/>
            <a:ext cx="530860"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0" normalizeH="0" baseline="0" noProof="0" dirty="0">
                <a:ln>
                  <a:noFill/>
                </a:ln>
                <a:solidFill>
                  <a:srgbClr val="585858"/>
                </a:solidFill>
                <a:effectLst/>
                <a:uLnTx/>
                <a:uFillTx/>
                <a:latin typeface="Calibri"/>
                <a:cs typeface="Calibri"/>
              </a:rPr>
              <a:t>Full-</a:t>
            </a:r>
            <a:r>
              <a:rPr kumimoji="0" sz="1050" b="0" i="0" u="none" strike="noStrike" kern="0" cap="none" spc="-20" normalizeH="0" baseline="0" noProof="0" dirty="0">
                <a:ln>
                  <a:noFill/>
                </a:ln>
                <a:solidFill>
                  <a:srgbClr val="585858"/>
                </a:solidFill>
                <a:effectLst/>
                <a:uLnTx/>
                <a:uFillTx/>
                <a:latin typeface="Calibri"/>
                <a:cs typeface="Calibri"/>
              </a:rPr>
              <a:t>Time</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grpSp>
        <p:nvGrpSpPr>
          <p:cNvPr id="50" name="object 50"/>
          <p:cNvGrpSpPr/>
          <p:nvPr/>
        </p:nvGrpSpPr>
        <p:grpSpPr>
          <a:xfrm>
            <a:off x="5857875" y="3533775"/>
            <a:ext cx="95250" cy="95250"/>
            <a:chOff x="5857875" y="3533775"/>
            <a:chExt cx="95250" cy="95250"/>
          </a:xfrm>
        </p:grpSpPr>
        <p:sp>
          <p:nvSpPr>
            <p:cNvPr id="51" name="object 51"/>
            <p:cNvSpPr/>
            <p:nvPr/>
          </p:nvSpPr>
          <p:spPr>
            <a:xfrm>
              <a:off x="5867400" y="354330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p:nvPr/>
          </p:nvSpPr>
          <p:spPr>
            <a:xfrm>
              <a:off x="5867400" y="35433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object 53"/>
          <p:cNvSpPr txBox="1"/>
          <p:nvPr/>
        </p:nvSpPr>
        <p:spPr>
          <a:xfrm>
            <a:off x="5970270" y="3477323"/>
            <a:ext cx="558800"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0" normalizeH="0" baseline="0" noProof="0" dirty="0">
                <a:ln>
                  <a:noFill/>
                </a:ln>
                <a:solidFill>
                  <a:srgbClr val="585858"/>
                </a:solidFill>
                <a:effectLst/>
                <a:uLnTx/>
                <a:uFillTx/>
                <a:latin typeface="Calibri"/>
                <a:cs typeface="Calibri"/>
              </a:rPr>
              <a:t>Part-</a:t>
            </a:r>
            <a:r>
              <a:rPr kumimoji="0" sz="1050" b="0" i="0" u="none" strike="noStrike" kern="0" cap="none" spc="-20" normalizeH="0" baseline="0" noProof="0" dirty="0">
                <a:ln>
                  <a:noFill/>
                </a:ln>
                <a:solidFill>
                  <a:srgbClr val="585858"/>
                </a:solidFill>
                <a:effectLst/>
                <a:uLnTx/>
                <a:uFillTx/>
                <a:latin typeface="Calibri"/>
                <a:cs typeface="Calibri"/>
              </a:rPr>
              <a:t>Time</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grpSp>
        <p:nvGrpSpPr>
          <p:cNvPr id="54" name="object 54"/>
          <p:cNvGrpSpPr/>
          <p:nvPr/>
        </p:nvGrpSpPr>
        <p:grpSpPr>
          <a:xfrm>
            <a:off x="6848475" y="0"/>
            <a:ext cx="2295525" cy="4324350"/>
            <a:chOff x="6848475" y="0"/>
            <a:chExt cx="2295525" cy="4324350"/>
          </a:xfrm>
        </p:grpSpPr>
        <p:sp>
          <p:nvSpPr>
            <p:cNvPr id="55" name="object 55"/>
            <p:cNvSpPr/>
            <p:nvPr/>
          </p:nvSpPr>
          <p:spPr>
            <a:xfrm>
              <a:off x="6848475" y="0"/>
              <a:ext cx="2295525" cy="4324350"/>
            </a:xfrm>
            <a:custGeom>
              <a:avLst/>
              <a:gdLst/>
              <a:ahLst/>
              <a:cxnLst/>
              <a:rect l="l" t="t" r="r" b="b"/>
              <a:pathLst>
                <a:path w="2295525" h="4324350">
                  <a:moveTo>
                    <a:pt x="2295525" y="0"/>
                  </a:moveTo>
                  <a:lnTo>
                    <a:pt x="0" y="0"/>
                  </a:lnTo>
                  <a:lnTo>
                    <a:pt x="0" y="4324350"/>
                  </a:lnTo>
                  <a:lnTo>
                    <a:pt x="2295525" y="4324350"/>
                  </a:lnTo>
                  <a:lnTo>
                    <a:pt x="229552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6"/>
            <p:cNvSpPr/>
            <p:nvPr/>
          </p:nvSpPr>
          <p:spPr>
            <a:xfrm>
              <a:off x="7687436" y="1426717"/>
              <a:ext cx="1324610" cy="1617345"/>
            </a:xfrm>
            <a:custGeom>
              <a:avLst/>
              <a:gdLst/>
              <a:ahLst/>
              <a:cxnLst/>
              <a:rect l="l" t="t" r="r" b="b"/>
              <a:pathLst>
                <a:path w="1324609" h="1617345">
                  <a:moveTo>
                    <a:pt x="515493" y="0"/>
                  </a:moveTo>
                  <a:lnTo>
                    <a:pt x="515493" y="380111"/>
                  </a:lnTo>
                  <a:lnTo>
                    <a:pt x="565008" y="382982"/>
                  </a:lnTo>
                  <a:lnTo>
                    <a:pt x="613551" y="391484"/>
                  </a:lnTo>
                  <a:lnTo>
                    <a:pt x="660653" y="405447"/>
                  </a:lnTo>
                  <a:lnTo>
                    <a:pt x="705851" y="424702"/>
                  </a:lnTo>
                  <a:lnTo>
                    <a:pt x="748679" y="449079"/>
                  </a:lnTo>
                  <a:lnTo>
                    <a:pt x="788670" y="478409"/>
                  </a:lnTo>
                  <a:lnTo>
                    <a:pt x="823047" y="510112"/>
                  </a:lnTo>
                  <a:lnTo>
                    <a:pt x="853207" y="544628"/>
                  </a:lnTo>
                  <a:lnTo>
                    <a:pt x="879115" y="581588"/>
                  </a:lnTo>
                  <a:lnTo>
                    <a:pt x="900736" y="620624"/>
                  </a:lnTo>
                  <a:lnTo>
                    <a:pt x="918035" y="661368"/>
                  </a:lnTo>
                  <a:lnTo>
                    <a:pt x="930979" y="703453"/>
                  </a:lnTo>
                  <a:lnTo>
                    <a:pt x="939531" y="746509"/>
                  </a:lnTo>
                  <a:lnTo>
                    <a:pt x="943657" y="790168"/>
                  </a:lnTo>
                  <a:lnTo>
                    <a:pt x="943322" y="834064"/>
                  </a:lnTo>
                  <a:lnTo>
                    <a:pt x="938492" y="877828"/>
                  </a:lnTo>
                  <a:lnTo>
                    <a:pt x="929132" y="921092"/>
                  </a:lnTo>
                  <a:lnTo>
                    <a:pt x="915206" y="963488"/>
                  </a:lnTo>
                  <a:lnTo>
                    <a:pt x="896681" y="1004647"/>
                  </a:lnTo>
                  <a:lnTo>
                    <a:pt x="873521" y="1044202"/>
                  </a:lnTo>
                  <a:lnTo>
                    <a:pt x="845693" y="1081786"/>
                  </a:lnTo>
                  <a:lnTo>
                    <a:pt x="813989" y="1116163"/>
                  </a:lnTo>
                  <a:lnTo>
                    <a:pt x="779473" y="1146323"/>
                  </a:lnTo>
                  <a:lnTo>
                    <a:pt x="742513" y="1172231"/>
                  </a:lnTo>
                  <a:lnTo>
                    <a:pt x="703477" y="1193852"/>
                  </a:lnTo>
                  <a:lnTo>
                    <a:pt x="662733" y="1211151"/>
                  </a:lnTo>
                  <a:lnTo>
                    <a:pt x="620648" y="1224095"/>
                  </a:lnTo>
                  <a:lnTo>
                    <a:pt x="577592" y="1232647"/>
                  </a:lnTo>
                  <a:lnTo>
                    <a:pt x="533933" y="1236773"/>
                  </a:lnTo>
                  <a:lnTo>
                    <a:pt x="490037" y="1236438"/>
                  </a:lnTo>
                  <a:lnTo>
                    <a:pt x="446273" y="1231608"/>
                  </a:lnTo>
                  <a:lnTo>
                    <a:pt x="403009" y="1222248"/>
                  </a:lnTo>
                  <a:lnTo>
                    <a:pt x="360613" y="1208322"/>
                  </a:lnTo>
                  <a:lnTo>
                    <a:pt x="319454" y="1189797"/>
                  </a:lnTo>
                  <a:lnTo>
                    <a:pt x="279899" y="1166637"/>
                  </a:lnTo>
                  <a:lnTo>
                    <a:pt x="242316" y="1138809"/>
                  </a:lnTo>
                  <a:lnTo>
                    <a:pt x="0" y="1431671"/>
                  </a:lnTo>
                  <a:lnTo>
                    <a:pt x="40453" y="1463043"/>
                  </a:lnTo>
                  <a:lnTo>
                    <a:pt x="82612" y="1491664"/>
                  </a:lnTo>
                  <a:lnTo>
                    <a:pt x="126333" y="1517483"/>
                  </a:lnTo>
                  <a:lnTo>
                    <a:pt x="171478" y="1540452"/>
                  </a:lnTo>
                  <a:lnTo>
                    <a:pt x="217904" y="1560519"/>
                  </a:lnTo>
                  <a:lnTo>
                    <a:pt x="265471" y="1577636"/>
                  </a:lnTo>
                  <a:lnTo>
                    <a:pt x="314038" y="1591753"/>
                  </a:lnTo>
                  <a:lnTo>
                    <a:pt x="363465" y="1602819"/>
                  </a:lnTo>
                  <a:lnTo>
                    <a:pt x="413610" y="1610785"/>
                  </a:lnTo>
                  <a:lnTo>
                    <a:pt x="464333" y="1615601"/>
                  </a:lnTo>
                  <a:lnTo>
                    <a:pt x="515493" y="1617218"/>
                  </a:lnTo>
                  <a:lnTo>
                    <a:pt x="562999" y="1615845"/>
                  </a:lnTo>
                  <a:lnTo>
                    <a:pt x="609784" y="1611778"/>
                  </a:lnTo>
                  <a:lnTo>
                    <a:pt x="655771" y="1605093"/>
                  </a:lnTo>
                  <a:lnTo>
                    <a:pt x="700883" y="1595866"/>
                  </a:lnTo>
                  <a:lnTo>
                    <a:pt x="745046" y="1584171"/>
                  </a:lnTo>
                  <a:lnTo>
                    <a:pt x="788183" y="1570085"/>
                  </a:lnTo>
                  <a:lnTo>
                    <a:pt x="830218" y="1553684"/>
                  </a:lnTo>
                  <a:lnTo>
                    <a:pt x="871076" y="1535043"/>
                  </a:lnTo>
                  <a:lnTo>
                    <a:pt x="910681" y="1514238"/>
                  </a:lnTo>
                  <a:lnTo>
                    <a:pt x="948956" y="1491346"/>
                  </a:lnTo>
                  <a:lnTo>
                    <a:pt x="985826" y="1466441"/>
                  </a:lnTo>
                  <a:lnTo>
                    <a:pt x="1021215" y="1439599"/>
                  </a:lnTo>
                  <a:lnTo>
                    <a:pt x="1055047" y="1410897"/>
                  </a:lnTo>
                  <a:lnTo>
                    <a:pt x="1087247" y="1380410"/>
                  </a:lnTo>
                  <a:lnTo>
                    <a:pt x="1117737" y="1348214"/>
                  </a:lnTo>
                  <a:lnTo>
                    <a:pt x="1146443" y="1314384"/>
                  </a:lnTo>
                  <a:lnTo>
                    <a:pt x="1173289" y="1278997"/>
                  </a:lnTo>
                  <a:lnTo>
                    <a:pt x="1198198" y="1242128"/>
                  </a:lnTo>
                  <a:lnTo>
                    <a:pt x="1221096" y="1203853"/>
                  </a:lnTo>
                  <a:lnTo>
                    <a:pt x="1241905" y="1164248"/>
                  </a:lnTo>
                  <a:lnTo>
                    <a:pt x="1260550" y="1123388"/>
                  </a:lnTo>
                  <a:lnTo>
                    <a:pt x="1276955" y="1081349"/>
                  </a:lnTo>
                  <a:lnTo>
                    <a:pt x="1291045" y="1038208"/>
                  </a:lnTo>
                  <a:lnTo>
                    <a:pt x="1302743" y="994039"/>
                  </a:lnTo>
                  <a:lnTo>
                    <a:pt x="1311973" y="948919"/>
                  </a:lnTo>
                  <a:lnTo>
                    <a:pt x="1318661" y="902924"/>
                  </a:lnTo>
                  <a:lnTo>
                    <a:pt x="1322729" y="856128"/>
                  </a:lnTo>
                  <a:lnTo>
                    <a:pt x="1324102" y="808609"/>
                  </a:lnTo>
                  <a:lnTo>
                    <a:pt x="1322729" y="761102"/>
                  </a:lnTo>
                  <a:lnTo>
                    <a:pt x="1318661" y="714317"/>
                  </a:lnTo>
                  <a:lnTo>
                    <a:pt x="1311973" y="668330"/>
                  </a:lnTo>
                  <a:lnTo>
                    <a:pt x="1302743" y="623218"/>
                  </a:lnTo>
                  <a:lnTo>
                    <a:pt x="1291045" y="579055"/>
                  </a:lnTo>
                  <a:lnTo>
                    <a:pt x="1276955" y="535918"/>
                  </a:lnTo>
                  <a:lnTo>
                    <a:pt x="1260550" y="493883"/>
                  </a:lnTo>
                  <a:lnTo>
                    <a:pt x="1241905" y="453025"/>
                  </a:lnTo>
                  <a:lnTo>
                    <a:pt x="1221096" y="413420"/>
                  </a:lnTo>
                  <a:lnTo>
                    <a:pt x="1198198" y="375145"/>
                  </a:lnTo>
                  <a:lnTo>
                    <a:pt x="1173289" y="338275"/>
                  </a:lnTo>
                  <a:lnTo>
                    <a:pt x="1146443" y="302886"/>
                  </a:lnTo>
                  <a:lnTo>
                    <a:pt x="1117737" y="269054"/>
                  </a:lnTo>
                  <a:lnTo>
                    <a:pt x="1087247" y="236854"/>
                  </a:lnTo>
                  <a:lnTo>
                    <a:pt x="1055047" y="206364"/>
                  </a:lnTo>
                  <a:lnTo>
                    <a:pt x="1021215" y="177658"/>
                  </a:lnTo>
                  <a:lnTo>
                    <a:pt x="985826" y="150812"/>
                  </a:lnTo>
                  <a:lnTo>
                    <a:pt x="948956" y="125903"/>
                  </a:lnTo>
                  <a:lnTo>
                    <a:pt x="910681" y="103005"/>
                  </a:lnTo>
                  <a:lnTo>
                    <a:pt x="871076" y="82196"/>
                  </a:lnTo>
                  <a:lnTo>
                    <a:pt x="830218" y="63551"/>
                  </a:lnTo>
                  <a:lnTo>
                    <a:pt x="788183" y="47146"/>
                  </a:lnTo>
                  <a:lnTo>
                    <a:pt x="745046" y="33056"/>
                  </a:lnTo>
                  <a:lnTo>
                    <a:pt x="700883" y="21358"/>
                  </a:lnTo>
                  <a:lnTo>
                    <a:pt x="655771" y="12128"/>
                  </a:lnTo>
                  <a:lnTo>
                    <a:pt x="609784" y="5440"/>
                  </a:lnTo>
                  <a:lnTo>
                    <a:pt x="562999" y="1372"/>
                  </a:lnTo>
                  <a:lnTo>
                    <a:pt x="515493"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7"/>
            <p:cNvSpPr/>
            <p:nvPr/>
          </p:nvSpPr>
          <p:spPr>
            <a:xfrm>
              <a:off x="7687436" y="1426717"/>
              <a:ext cx="1324610" cy="1617345"/>
            </a:xfrm>
            <a:custGeom>
              <a:avLst/>
              <a:gdLst/>
              <a:ahLst/>
              <a:cxnLst/>
              <a:rect l="l" t="t" r="r" b="b"/>
              <a:pathLst>
                <a:path w="1324609" h="1617345">
                  <a:moveTo>
                    <a:pt x="515493" y="0"/>
                  </a:moveTo>
                  <a:lnTo>
                    <a:pt x="562999" y="1372"/>
                  </a:lnTo>
                  <a:lnTo>
                    <a:pt x="609784" y="5440"/>
                  </a:lnTo>
                  <a:lnTo>
                    <a:pt x="655771" y="12128"/>
                  </a:lnTo>
                  <a:lnTo>
                    <a:pt x="700883" y="21358"/>
                  </a:lnTo>
                  <a:lnTo>
                    <a:pt x="745046" y="33056"/>
                  </a:lnTo>
                  <a:lnTo>
                    <a:pt x="788183" y="47146"/>
                  </a:lnTo>
                  <a:lnTo>
                    <a:pt x="830218" y="63551"/>
                  </a:lnTo>
                  <a:lnTo>
                    <a:pt x="871076" y="82196"/>
                  </a:lnTo>
                  <a:lnTo>
                    <a:pt x="910681" y="103005"/>
                  </a:lnTo>
                  <a:lnTo>
                    <a:pt x="948956" y="125903"/>
                  </a:lnTo>
                  <a:lnTo>
                    <a:pt x="985826" y="150812"/>
                  </a:lnTo>
                  <a:lnTo>
                    <a:pt x="1021215" y="177658"/>
                  </a:lnTo>
                  <a:lnTo>
                    <a:pt x="1055047" y="206364"/>
                  </a:lnTo>
                  <a:lnTo>
                    <a:pt x="1087247" y="236854"/>
                  </a:lnTo>
                  <a:lnTo>
                    <a:pt x="1117737" y="269054"/>
                  </a:lnTo>
                  <a:lnTo>
                    <a:pt x="1146443" y="302886"/>
                  </a:lnTo>
                  <a:lnTo>
                    <a:pt x="1173289" y="338275"/>
                  </a:lnTo>
                  <a:lnTo>
                    <a:pt x="1198198" y="375145"/>
                  </a:lnTo>
                  <a:lnTo>
                    <a:pt x="1221096" y="413420"/>
                  </a:lnTo>
                  <a:lnTo>
                    <a:pt x="1241905" y="453025"/>
                  </a:lnTo>
                  <a:lnTo>
                    <a:pt x="1260550" y="493883"/>
                  </a:lnTo>
                  <a:lnTo>
                    <a:pt x="1276955" y="535918"/>
                  </a:lnTo>
                  <a:lnTo>
                    <a:pt x="1291045" y="579055"/>
                  </a:lnTo>
                  <a:lnTo>
                    <a:pt x="1302743" y="623218"/>
                  </a:lnTo>
                  <a:lnTo>
                    <a:pt x="1311973" y="668330"/>
                  </a:lnTo>
                  <a:lnTo>
                    <a:pt x="1318661" y="714317"/>
                  </a:lnTo>
                  <a:lnTo>
                    <a:pt x="1322729" y="761102"/>
                  </a:lnTo>
                  <a:lnTo>
                    <a:pt x="1324102" y="808609"/>
                  </a:lnTo>
                  <a:lnTo>
                    <a:pt x="1322729" y="856128"/>
                  </a:lnTo>
                  <a:lnTo>
                    <a:pt x="1318661" y="902924"/>
                  </a:lnTo>
                  <a:lnTo>
                    <a:pt x="1311973" y="948919"/>
                  </a:lnTo>
                  <a:lnTo>
                    <a:pt x="1302743" y="994039"/>
                  </a:lnTo>
                  <a:lnTo>
                    <a:pt x="1291045" y="1038208"/>
                  </a:lnTo>
                  <a:lnTo>
                    <a:pt x="1276955" y="1081349"/>
                  </a:lnTo>
                  <a:lnTo>
                    <a:pt x="1260550" y="1123388"/>
                  </a:lnTo>
                  <a:lnTo>
                    <a:pt x="1241905" y="1164248"/>
                  </a:lnTo>
                  <a:lnTo>
                    <a:pt x="1221096" y="1203853"/>
                  </a:lnTo>
                  <a:lnTo>
                    <a:pt x="1198198" y="1242128"/>
                  </a:lnTo>
                  <a:lnTo>
                    <a:pt x="1173289" y="1278997"/>
                  </a:lnTo>
                  <a:lnTo>
                    <a:pt x="1146443" y="1314384"/>
                  </a:lnTo>
                  <a:lnTo>
                    <a:pt x="1117737" y="1348214"/>
                  </a:lnTo>
                  <a:lnTo>
                    <a:pt x="1087247" y="1380410"/>
                  </a:lnTo>
                  <a:lnTo>
                    <a:pt x="1055047" y="1410897"/>
                  </a:lnTo>
                  <a:lnTo>
                    <a:pt x="1021215" y="1439599"/>
                  </a:lnTo>
                  <a:lnTo>
                    <a:pt x="985826" y="1466441"/>
                  </a:lnTo>
                  <a:lnTo>
                    <a:pt x="948956" y="1491346"/>
                  </a:lnTo>
                  <a:lnTo>
                    <a:pt x="910681" y="1514238"/>
                  </a:lnTo>
                  <a:lnTo>
                    <a:pt x="871076" y="1535043"/>
                  </a:lnTo>
                  <a:lnTo>
                    <a:pt x="830218" y="1553684"/>
                  </a:lnTo>
                  <a:lnTo>
                    <a:pt x="788183" y="1570085"/>
                  </a:lnTo>
                  <a:lnTo>
                    <a:pt x="745046" y="1584171"/>
                  </a:lnTo>
                  <a:lnTo>
                    <a:pt x="700883" y="1595866"/>
                  </a:lnTo>
                  <a:lnTo>
                    <a:pt x="655771" y="1605093"/>
                  </a:lnTo>
                  <a:lnTo>
                    <a:pt x="609784" y="1611778"/>
                  </a:lnTo>
                  <a:lnTo>
                    <a:pt x="562999" y="1615845"/>
                  </a:lnTo>
                  <a:lnTo>
                    <a:pt x="515493" y="1617218"/>
                  </a:lnTo>
                  <a:lnTo>
                    <a:pt x="464333" y="1615601"/>
                  </a:lnTo>
                  <a:lnTo>
                    <a:pt x="413610" y="1610785"/>
                  </a:lnTo>
                  <a:lnTo>
                    <a:pt x="363465" y="1602819"/>
                  </a:lnTo>
                  <a:lnTo>
                    <a:pt x="314038" y="1591753"/>
                  </a:lnTo>
                  <a:lnTo>
                    <a:pt x="265471" y="1577636"/>
                  </a:lnTo>
                  <a:lnTo>
                    <a:pt x="217904" y="1560519"/>
                  </a:lnTo>
                  <a:lnTo>
                    <a:pt x="171478" y="1540452"/>
                  </a:lnTo>
                  <a:lnTo>
                    <a:pt x="126333" y="1517483"/>
                  </a:lnTo>
                  <a:lnTo>
                    <a:pt x="82612" y="1491664"/>
                  </a:lnTo>
                  <a:lnTo>
                    <a:pt x="40453" y="1463043"/>
                  </a:lnTo>
                  <a:lnTo>
                    <a:pt x="0" y="1431671"/>
                  </a:lnTo>
                  <a:lnTo>
                    <a:pt x="242316" y="1138809"/>
                  </a:lnTo>
                  <a:lnTo>
                    <a:pt x="279899" y="1166637"/>
                  </a:lnTo>
                  <a:lnTo>
                    <a:pt x="319454" y="1189797"/>
                  </a:lnTo>
                  <a:lnTo>
                    <a:pt x="360613" y="1208322"/>
                  </a:lnTo>
                  <a:lnTo>
                    <a:pt x="403009" y="1222248"/>
                  </a:lnTo>
                  <a:lnTo>
                    <a:pt x="446273" y="1231608"/>
                  </a:lnTo>
                  <a:lnTo>
                    <a:pt x="490037" y="1236438"/>
                  </a:lnTo>
                  <a:lnTo>
                    <a:pt x="533933" y="1236773"/>
                  </a:lnTo>
                  <a:lnTo>
                    <a:pt x="577592" y="1232647"/>
                  </a:lnTo>
                  <a:lnTo>
                    <a:pt x="620648" y="1224095"/>
                  </a:lnTo>
                  <a:lnTo>
                    <a:pt x="662733" y="1211151"/>
                  </a:lnTo>
                  <a:lnTo>
                    <a:pt x="703477" y="1193852"/>
                  </a:lnTo>
                  <a:lnTo>
                    <a:pt x="742513" y="1172231"/>
                  </a:lnTo>
                  <a:lnTo>
                    <a:pt x="779473" y="1146323"/>
                  </a:lnTo>
                  <a:lnTo>
                    <a:pt x="813989" y="1116163"/>
                  </a:lnTo>
                  <a:lnTo>
                    <a:pt x="845693" y="1081786"/>
                  </a:lnTo>
                  <a:lnTo>
                    <a:pt x="873521" y="1044202"/>
                  </a:lnTo>
                  <a:lnTo>
                    <a:pt x="896681" y="1004647"/>
                  </a:lnTo>
                  <a:lnTo>
                    <a:pt x="915206" y="963488"/>
                  </a:lnTo>
                  <a:lnTo>
                    <a:pt x="929132" y="921092"/>
                  </a:lnTo>
                  <a:lnTo>
                    <a:pt x="938492" y="877828"/>
                  </a:lnTo>
                  <a:lnTo>
                    <a:pt x="943322" y="834064"/>
                  </a:lnTo>
                  <a:lnTo>
                    <a:pt x="943657" y="790168"/>
                  </a:lnTo>
                  <a:lnTo>
                    <a:pt x="939531" y="746509"/>
                  </a:lnTo>
                  <a:lnTo>
                    <a:pt x="930979" y="703453"/>
                  </a:lnTo>
                  <a:lnTo>
                    <a:pt x="918035" y="661368"/>
                  </a:lnTo>
                  <a:lnTo>
                    <a:pt x="900736" y="620624"/>
                  </a:lnTo>
                  <a:lnTo>
                    <a:pt x="879115" y="581588"/>
                  </a:lnTo>
                  <a:lnTo>
                    <a:pt x="853207" y="544628"/>
                  </a:lnTo>
                  <a:lnTo>
                    <a:pt x="823047" y="510112"/>
                  </a:lnTo>
                  <a:lnTo>
                    <a:pt x="788670" y="478409"/>
                  </a:lnTo>
                  <a:lnTo>
                    <a:pt x="748679" y="449079"/>
                  </a:lnTo>
                  <a:lnTo>
                    <a:pt x="705851" y="424702"/>
                  </a:lnTo>
                  <a:lnTo>
                    <a:pt x="660653" y="405447"/>
                  </a:lnTo>
                  <a:lnTo>
                    <a:pt x="613551" y="391484"/>
                  </a:lnTo>
                  <a:lnTo>
                    <a:pt x="565008" y="382982"/>
                  </a:lnTo>
                  <a:lnTo>
                    <a:pt x="515493" y="380111"/>
                  </a:lnTo>
                  <a:lnTo>
                    <a:pt x="515493" y="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8"/>
            <p:cNvSpPr/>
            <p:nvPr/>
          </p:nvSpPr>
          <p:spPr>
            <a:xfrm>
              <a:off x="7394338" y="1426717"/>
              <a:ext cx="808990" cy="1431925"/>
            </a:xfrm>
            <a:custGeom>
              <a:avLst/>
              <a:gdLst/>
              <a:ahLst/>
              <a:cxnLst/>
              <a:rect l="l" t="t" r="r" b="b"/>
              <a:pathLst>
                <a:path w="808990" h="1431925">
                  <a:moveTo>
                    <a:pt x="808591" y="0"/>
                  </a:moveTo>
                  <a:lnTo>
                    <a:pt x="757153" y="1635"/>
                  </a:lnTo>
                  <a:lnTo>
                    <a:pt x="706237" y="6499"/>
                  </a:lnTo>
                  <a:lnTo>
                    <a:pt x="655978" y="14528"/>
                  </a:lnTo>
                  <a:lnTo>
                    <a:pt x="606513" y="25656"/>
                  </a:lnTo>
                  <a:lnTo>
                    <a:pt x="557979" y="39819"/>
                  </a:lnTo>
                  <a:lnTo>
                    <a:pt x="510511" y="56953"/>
                  </a:lnTo>
                  <a:lnTo>
                    <a:pt x="464246" y="76993"/>
                  </a:lnTo>
                  <a:lnTo>
                    <a:pt x="419321" y="99876"/>
                  </a:lnTo>
                  <a:lnTo>
                    <a:pt x="375871" y="125535"/>
                  </a:lnTo>
                  <a:lnTo>
                    <a:pt x="334033" y="153908"/>
                  </a:lnTo>
                  <a:lnTo>
                    <a:pt x="293943" y="184930"/>
                  </a:lnTo>
                  <a:lnTo>
                    <a:pt x="255739" y="218536"/>
                  </a:lnTo>
                  <a:lnTo>
                    <a:pt x="219555" y="254661"/>
                  </a:lnTo>
                  <a:lnTo>
                    <a:pt x="185529" y="293243"/>
                  </a:lnTo>
                  <a:lnTo>
                    <a:pt x="156294" y="330721"/>
                  </a:lnTo>
                  <a:lnTo>
                    <a:pt x="129598" y="369360"/>
                  </a:lnTo>
                  <a:lnTo>
                    <a:pt x="105429" y="409055"/>
                  </a:lnTo>
                  <a:lnTo>
                    <a:pt x="83779" y="449697"/>
                  </a:lnTo>
                  <a:lnTo>
                    <a:pt x="64636" y="491180"/>
                  </a:lnTo>
                  <a:lnTo>
                    <a:pt x="47991" y="533397"/>
                  </a:lnTo>
                  <a:lnTo>
                    <a:pt x="33833" y="576242"/>
                  </a:lnTo>
                  <a:lnTo>
                    <a:pt x="22153" y="619607"/>
                  </a:lnTo>
                  <a:lnTo>
                    <a:pt x="12939" y="663386"/>
                  </a:lnTo>
                  <a:lnTo>
                    <a:pt x="6183" y="707472"/>
                  </a:lnTo>
                  <a:lnTo>
                    <a:pt x="1873" y="751757"/>
                  </a:lnTo>
                  <a:lnTo>
                    <a:pt x="0" y="796136"/>
                  </a:lnTo>
                  <a:lnTo>
                    <a:pt x="553" y="840501"/>
                  </a:lnTo>
                  <a:lnTo>
                    <a:pt x="3522" y="884745"/>
                  </a:lnTo>
                  <a:lnTo>
                    <a:pt x="8897" y="928762"/>
                  </a:lnTo>
                  <a:lnTo>
                    <a:pt x="16668" y="972444"/>
                  </a:lnTo>
                  <a:lnTo>
                    <a:pt x="26825" y="1015686"/>
                  </a:lnTo>
                  <a:lnTo>
                    <a:pt x="39358" y="1058379"/>
                  </a:lnTo>
                  <a:lnTo>
                    <a:pt x="54255" y="1100418"/>
                  </a:lnTo>
                  <a:lnTo>
                    <a:pt x="71508" y="1141695"/>
                  </a:lnTo>
                  <a:lnTo>
                    <a:pt x="91106" y="1182104"/>
                  </a:lnTo>
                  <a:lnTo>
                    <a:pt x="113039" y="1221537"/>
                  </a:lnTo>
                  <a:lnTo>
                    <a:pt x="137296" y="1259888"/>
                  </a:lnTo>
                  <a:lnTo>
                    <a:pt x="163868" y="1297050"/>
                  </a:lnTo>
                  <a:lnTo>
                    <a:pt x="192745" y="1332916"/>
                  </a:lnTo>
                  <a:lnTo>
                    <a:pt x="223915" y="1367379"/>
                  </a:lnTo>
                  <a:lnTo>
                    <a:pt x="257369" y="1400333"/>
                  </a:lnTo>
                  <a:lnTo>
                    <a:pt x="293098" y="1431671"/>
                  </a:lnTo>
                  <a:lnTo>
                    <a:pt x="535414" y="1138809"/>
                  </a:lnTo>
                  <a:lnTo>
                    <a:pt x="500476" y="1106488"/>
                  </a:lnTo>
                  <a:lnTo>
                    <a:pt x="469602" y="1070838"/>
                  </a:lnTo>
                  <a:lnTo>
                    <a:pt x="442976" y="1032244"/>
                  </a:lnTo>
                  <a:lnTo>
                    <a:pt x="420780" y="991092"/>
                  </a:lnTo>
                  <a:lnTo>
                    <a:pt x="403199" y="947767"/>
                  </a:lnTo>
                  <a:lnTo>
                    <a:pt x="390413" y="902654"/>
                  </a:lnTo>
                  <a:lnTo>
                    <a:pt x="382608" y="856139"/>
                  </a:lnTo>
                  <a:lnTo>
                    <a:pt x="379966" y="808609"/>
                  </a:lnTo>
                  <a:lnTo>
                    <a:pt x="382481" y="761928"/>
                  </a:lnTo>
                  <a:lnTo>
                    <a:pt x="389852" y="716701"/>
                  </a:lnTo>
                  <a:lnTo>
                    <a:pt x="401817" y="673190"/>
                  </a:lnTo>
                  <a:lnTo>
                    <a:pt x="418115" y="631656"/>
                  </a:lnTo>
                  <a:lnTo>
                    <a:pt x="438485" y="592360"/>
                  </a:lnTo>
                  <a:lnTo>
                    <a:pt x="462664" y="555566"/>
                  </a:lnTo>
                  <a:lnTo>
                    <a:pt x="490392" y="521533"/>
                  </a:lnTo>
                  <a:lnTo>
                    <a:pt x="521407" y="490524"/>
                  </a:lnTo>
                  <a:lnTo>
                    <a:pt x="555448" y="462801"/>
                  </a:lnTo>
                  <a:lnTo>
                    <a:pt x="592253" y="438625"/>
                  </a:lnTo>
                  <a:lnTo>
                    <a:pt x="631561" y="418257"/>
                  </a:lnTo>
                  <a:lnTo>
                    <a:pt x="673110" y="401961"/>
                  </a:lnTo>
                  <a:lnTo>
                    <a:pt x="716639" y="389996"/>
                  </a:lnTo>
                  <a:lnTo>
                    <a:pt x="761886" y="382626"/>
                  </a:lnTo>
                  <a:lnTo>
                    <a:pt x="808591" y="380111"/>
                  </a:lnTo>
                  <a:lnTo>
                    <a:pt x="808591"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9"/>
            <p:cNvSpPr/>
            <p:nvPr/>
          </p:nvSpPr>
          <p:spPr>
            <a:xfrm>
              <a:off x="7394338" y="1426717"/>
              <a:ext cx="808990" cy="1431925"/>
            </a:xfrm>
            <a:custGeom>
              <a:avLst/>
              <a:gdLst/>
              <a:ahLst/>
              <a:cxnLst/>
              <a:rect l="l" t="t" r="r" b="b"/>
              <a:pathLst>
                <a:path w="808990" h="1431925">
                  <a:moveTo>
                    <a:pt x="293098" y="1431671"/>
                  </a:moveTo>
                  <a:lnTo>
                    <a:pt x="257369" y="1400333"/>
                  </a:lnTo>
                  <a:lnTo>
                    <a:pt x="223915" y="1367379"/>
                  </a:lnTo>
                  <a:lnTo>
                    <a:pt x="192745" y="1332916"/>
                  </a:lnTo>
                  <a:lnTo>
                    <a:pt x="163868" y="1297050"/>
                  </a:lnTo>
                  <a:lnTo>
                    <a:pt x="137296" y="1259888"/>
                  </a:lnTo>
                  <a:lnTo>
                    <a:pt x="113039" y="1221537"/>
                  </a:lnTo>
                  <a:lnTo>
                    <a:pt x="91106" y="1182104"/>
                  </a:lnTo>
                  <a:lnTo>
                    <a:pt x="71508" y="1141695"/>
                  </a:lnTo>
                  <a:lnTo>
                    <a:pt x="54255" y="1100418"/>
                  </a:lnTo>
                  <a:lnTo>
                    <a:pt x="39358" y="1058379"/>
                  </a:lnTo>
                  <a:lnTo>
                    <a:pt x="26825" y="1015686"/>
                  </a:lnTo>
                  <a:lnTo>
                    <a:pt x="16668" y="972444"/>
                  </a:lnTo>
                  <a:lnTo>
                    <a:pt x="8897" y="928762"/>
                  </a:lnTo>
                  <a:lnTo>
                    <a:pt x="3522" y="884745"/>
                  </a:lnTo>
                  <a:lnTo>
                    <a:pt x="553" y="840501"/>
                  </a:lnTo>
                  <a:lnTo>
                    <a:pt x="0" y="796136"/>
                  </a:lnTo>
                  <a:lnTo>
                    <a:pt x="1873" y="751757"/>
                  </a:lnTo>
                  <a:lnTo>
                    <a:pt x="6183" y="707472"/>
                  </a:lnTo>
                  <a:lnTo>
                    <a:pt x="12939" y="663386"/>
                  </a:lnTo>
                  <a:lnTo>
                    <a:pt x="22153" y="619607"/>
                  </a:lnTo>
                  <a:lnTo>
                    <a:pt x="33833" y="576242"/>
                  </a:lnTo>
                  <a:lnTo>
                    <a:pt x="47991" y="533397"/>
                  </a:lnTo>
                  <a:lnTo>
                    <a:pt x="64636" y="491180"/>
                  </a:lnTo>
                  <a:lnTo>
                    <a:pt x="83779" y="449697"/>
                  </a:lnTo>
                  <a:lnTo>
                    <a:pt x="105429" y="409055"/>
                  </a:lnTo>
                  <a:lnTo>
                    <a:pt x="129598" y="369360"/>
                  </a:lnTo>
                  <a:lnTo>
                    <a:pt x="156294" y="330721"/>
                  </a:lnTo>
                  <a:lnTo>
                    <a:pt x="185529" y="293243"/>
                  </a:lnTo>
                  <a:lnTo>
                    <a:pt x="219555" y="254661"/>
                  </a:lnTo>
                  <a:lnTo>
                    <a:pt x="255739" y="218536"/>
                  </a:lnTo>
                  <a:lnTo>
                    <a:pt x="293943" y="184930"/>
                  </a:lnTo>
                  <a:lnTo>
                    <a:pt x="334033" y="153908"/>
                  </a:lnTo>
                  <a:lnTo>
                    <a:pt x="375871" y="125535"/>
                  </a:lnTo>
                  <a:lnTo>
                    <a:pt x="419321" y="99876"/>
                  </a:lnTo>
                  <a:lnTo>
                    <a:pt x="464246" y="76993"/>
                  </a:lnTo>
                  <a:lnTo>
                    <a:pt x="510511" y="56953"/>
                  </a:lnTo>
                  <a:lnTo>
                    <a:pt x="557979" y="39819"/>
                  </a:lnTo>
                  <a:lnTo>
                    <a:pt x="606513" y="25656"/>
                  </a:lnTo>
                  <a:lnTo>
                    <a:pt x="655978" y="14528"/>
                  </a:lnTo>
                  <a:lnTo>
                    <a:pt x="706237" y="6499"/>
                  </a:lnTo>
                  <a:lnTo>
                    <a:pt x="757153" y="1635"/>
                  </a:lnTo>
                  <a:lnTo>
                    <a:pt x="808591" y="0"/>
                  </a:lnTo>
                  <a:lnTo>
                    <a:pt x="808591" y="380111"/>
                  </a:lnTo>
                  <a:lnTo>
                    <a:pt x="761886" y="382626"/>
                  </a:lnTo>
                  <a:lnTo>
                    <a:pt x="716639" y="389996"/>
                  </a:lnTo>
                  <a:lnTo>
                    <a:pt x="673110" y="401961"/>
                  </a:lnTo>
                  <a:lnTo>
                    <a:pt x="631561" y="418257"/>
                  </a:lnTo>
                  <a:lnTo>
                    <a:pt x="592253" y="438625"/>
                  </a:lnTo>
                  <a:lnTo>
                    <a:pt x="555448" y="462801"/>
                  </a:lnTo>
                  <a:lnTo>
                    <a:pt x="521407" y="490524"/>
                  </a:lnTo>
                  <a:lnTo>
                    <a:pt x="490392" y="521533"/>
                  </a:lnTo>
                  <a:lnTo>
                    <a:pt x="462664" y="555566"/>
                  </a:lnTo>
                  <a:lnTo>
                    <a:pt x="438485" y="592360"/>
                  </a:lnTo>
                  <a:lnTo>
                    <a:pt x="418115" y="631656"/>
                  </a:lnTo>
                  <a:lnTo>
                    <a:pt x="401817" y="673190"/>
                  </a:lnTo>
                  <a:lnTo>
                    <a:pt x="389852" y="716701"/>
                  </a:lnTo>
                  <a:lnTo>
                    <a:pt x="382481" y="761928"/>
                  </a:lnTo>
                  <a:lnTo>
                    <a:pt x="379966" y="808609"/>
                  </a:lnTo>
                  <a:lnTo>
                    <a:pt x="382608" y="856139"/>
                  </a:lnTo>
                  <a:lnTo>
                    <a:pt x="390413" y="902654"/>
                  </a:lnTo>
                  <a:lnTo>
                    <a:pt x="403199" y="947767"/>
                  </a:lnTo>
                  <a:lnTo>
                    <a:pt x="420780" y="991092"/>
                  </a:lnTo>
                  <a:lnTo>
                    <a:pt x="442976" y="1032244"/>
                  </a:lnTo>
                  <a:lnTo>
                    <a:pt x="469602" y="1070838"/>
                  </a:lnTo>
                  <a:lnTo>
                    <a:pt x="500476" y="1106488"/>
                  </a:lnTo>
                  <a:lnTo>
                    <a:pt x="535414" y="1138809"/>
                  </a:lnTo>
                  <a:lnTo>
                    <a:pt x="293098" y="1431671"/>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0" name="object 60"/>
          <p:cNvSpPr txBox="1"/>
          <p:nvPr/>
        </p:nvSpPr>
        <p:spPr>
          <a:xfrm>
            <a:off x="8649969" y="2334196"/>
            <a:ext cx="286385" cy="2089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61%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1" name="object 61"/>
          <p:cNvSpPr txBox="1"/>
          <p:nvPr/>
        </p:nvSpPr>
        <p:spPr>
          <a:xfrm>
            <a:off x="7484491" y="1914779"/>
            <a:ext cx="28702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5" normalizeH="0" baseline="0" noProof="0" dirty="0">
                <a:ln>
                  <a:noFill/>
                </a:ln>
                <a:solidFill>
                  <a:srgbClr val="FFFFFF"/>
                </a:solidFill>
                <a:effectLst/>
                <a:uLnTx/>
                <a:uFillTx/>
                <a:latin typeface="Calibri"/>
                <a:cs typeface="Calibri"/>
              </a:rPr>
              <a:t>39%</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62" name="object 62"/>
          <p:cNvSpPr txBox="1"/>
          <p:nvPr/>
        </p:nvSpPr>
        <p:spPr>
          <a:xfrm>
            <a:off x="7905495" y="734313"/>
            <a:ext cx="575310" cy="24384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400" b="1" i="0" u="none" strike="noStrike" kern="0" cap="none" spc="-10" normalizeH="0" baseline="0" noProof="0" dirty="0">
                <a:ln>
                  <a:noFill/>
                </a:ln>
                <a:solidFill>
                  <a:srgbClr val="585858"/>
                </a:solidFill>
                <a:effectLst/>
                <a:uLnTx/>
                <a:uFillTx/>
                <a:latin typeface="Calibri"/>
                <a:cs typeface="Calibri"/>
              </a:rPr>
              <a:t>Gender</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grpSp>
        <p:nvGrpSpPr>
          <p:cNvPr id="63" name="object 63"/>
          <p:cNvGrpSpPr/>
          <p:nvPr/>
        </p:nvGrpSpPr>
        <p:grpSpPr>
          <a:xfrm>
            <a:off x="8001000" y="3219450"/>
            <a:ext cx="95250" cy="95250"/>
            <a:chOff x="8001000" y="3219450"/>
            <a:chExt cx="95250" cy="95250"/>
          </a:xfrm>
        </p:grpSpPr>
        <p:sp>
          <p:nvSpPr>
            <p:cNvPr id="64" name="object 64"/>
            <p:cNvSpPr/>
            <p:nvPr/>
          </p:nvSpPr>
          <p:spPr>
            <a:xfrm>
              <a:off x="8010525" y="322897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4F81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object 65"/>
            <p:cNvSpPr/>
            <p:nvPr/>
          </p:nvSpPr>
          <p:spPr>
            <a:xfrm>
              <a:off x="8010525" y="3228975"/>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6" name="object 66"/>
          <p:cNvSpPr txBox="1"/>
          <p:nvPr/>
        </p:nvSpPr>
        <p:spPr>
          <a:xfrm>
            <a:off x="8111490" y="3164522"/>
            <a:ext cx="426720"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rgbClr val="585858"/>
                </a:solidFill>
                <a:effectLst/>
                <a:uLnTx/>
                <a:uFillTx/>
                <a:latin typeface="Calibri"/>
                <a:cs typeface="Calibri"/>
              </a:rPr>
              <a:t>Female</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grpSp>
        <p:nvGrpSpPr>
          <p:cNvPr id="67" name="object 67"/>
          <p:cNvGrpSpPr/>
          <p:nvPr/>
        </p:nvGrpSpPr>
        <p:grpSpPr>
          <a:xfrm>
            <a:off x="8001000" y="3533775"/>
            <a:ext cx="95250" cy="95250"/>
            <a:chOff x="8001000" y="3533775"/>
            <a:chExt cx="95250" cy="95250"/>
          </a:xfrm>
        </p:grpSpPr>
        <p:sp>
          <p:nvSpPr>
            <p:cNvPr id="68" name="object 68"/>
            <p:cNvSpPr/>
            <p:nvPr/>
          </p:nvSpPr>
          <p:spPr>
            <a:xfrm>
              <a:off x="8010525" y="3543300"/>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object 69"/>
            <p:cNvSpPr/>
            <p:nvPr/>
          </p:nvSpPr>
          <p:spPr>
            <a:xfrm>
              <a:off x="8010525" y="3543300"/>
              <a:ext cx="76200" cy="76200"/>
            </a:xfrm>
            <a:custGeom>
              <a:avLst/>
              <a:gdLst/>
              <a:ahLst/>
              <a:cxnLst/>
              <a:rect l="l" t="t" r="r" b="b"/>
              <a:pathLst>
                <a:path w="76200" h="76200">
                  <a:moveTo>
                    <a:pt x="0" y="76200"/>
                  </a:moveTo>
                  <a:lnTo>
                    <a:pt x="76200" y="76200"/>
                  </a:lnTo>
                  <a:lnTo>
                    <a:pt x="76200" y="0"/>
                  </a:lnTo>
                  <a:lnTo>
                    <a:pt x="0" y="0"/>
                  </a:lnTo>
                  <a:lnTo>
                    <a:pt x="0" y="76200"/>
                  </a:lnTo>
                  <a:close/>
                </a:path>
              </a:pathLst>
            </a:custGeom>
            <a:ln w="1905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0" name="object 70"/>
          <p:cNvSpPr txBox="1"/>
          <p:nvPr/>
        </p:nvSpPr>
        <p:spPr>
          <a:xfrm>
            <a:off x="8111490" y="3477323"/>
            <a:ext cx="302260"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20" normalizeH="0" baseline="0" noProof="0" dirty="0">
                <a:ln>
                  <a:noFill/>
                </a:ln>
                <a:solidFill>
                  <a:srgbClr val="585858"/>
                </a:solidFill>
                <a:effectLst/>
                <a:uLnTx/>
                <a:uFillTx/>
                <a:latin typeface="Calibri"/>
                <a:cs typeface="Calibri"/>
              </a:rPr>
              <a:t>Male</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sp>
        <p:nvSpPr>
          <p:cNvPr id="71" name="object 71"/>
          <p:cNvSpPr txBox="1">
            <a:spLocks noGrp="1"/>
          </p:cNvSpPr>
          <p:nvPr>
            <p:ph type="title"/>
          </p:nvPr>
        </p:nvSpPr>
        <p:spPr>
          <a:xfrm>
            <a:off x="86042" y="472186"/>
            <a:ext cx="2171700" cy="878205"/>
          </a:xfrm>
          <a:prstGeom prst="rect">
            <a:avLst/>
          </a:prstGeom>
        </p:spPr>
        <p:txBody>
          <a:bodyPr vert="horz" wrap="square" lIns="0" tIns="6350" rIns="0" bIns="0" rtlCol="0">
            <a:spAutoFit/>
          </a:bodyPr>
          <a:lstStyle/>
          <a:p>
            <a:pPr marL="12700" marR="5080">
              <a:lnSpc>
                <a:spcPct val="102400"/>
              </a:lnSpc>
              <a:spcBef>
                <a:spcPts val="50"/>
              </a:spcBef>
            </a:pPr>
            <a:r>
              <a:rPr sz="2750" dirty="0"/>
              <a:t>Learner</a:t>
            </a:r>
            <a:r>
              <a:rPr sz="2750" spc="150" dirty="0"/>
              <a:t> </a:t>
            </a:r>
            <a:r>
              <a:rPr sz="2750" spc="-10" dirty="0"/>
              <a:t>Profile </a:t>
            </a:r>
            <a:r>
              <a:rPr sz="2750" dirty="0"/>
              <a:t>Fall</a:t>
            </a:r>
            <a:r>
              <a:rPr sz="2750" spc="65" dirty="0"/>
              <a:t> </a:t>
            </a:r>
            <a:r>
              <a:rPr sz="2750" spc="-20" dirty="0"/>
              <a:t>2023</a:t>
            </a:r>
            <a:endParaRPr sz="2750"/>
          </a:p>
        </p:txBody>
      </p:sp>
      <p:grpSp>
        <p:nvGrpSpPr>
          <p:cNvPr id="72" name="Group 5">
            <a:extLst>
              <a:ext uri="{FF2B5EF4-FFF2-40B4-BE49-F238E27FC236}">
                <a16:creationId xmlns:a16="http://schemas.microsoft.com/office/drawing/2014/main" id="{B4ED4FE8-6D59-4120-45E4-E444CF83863D}"/>
              </a:ext>
            </a:extLst>
          </p:cNvPr>
          <p:cNvGrpSpPr>
            <a:grpSpLocks/>
          </p:cNvGrpSpPr>
          <p:nvPr/>
        </p:nvGrpSpPr>
        <p:grpSpPr bwMode="auto">
          <a:xfrm>
            <a:off x="0" y="4476750"/>
            <a:ext cx="9144000" cy="658415"/>
            <a:chOff x="0" y="5982641"/>
            <a:chExt cx="12192000" cy="876947"/>
          </a:xfrm>
        </p:grpSpPr>
        <p:pic>
          <p:nvPicPr>
            <p:cNvPr id="73" name="Picture 2">
              <a:extLst>
                <a:ext uri="{FF2B5EF4-FFF2-40B4-BE49-F238E27FC236}">
                  <a16:creationId xmlns:a16="http://schemas.microsoft.com/office/drawing/2014/main" id="{57EC107A-15F7-50CA-0821-B7B5D5E0F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5">
              <a:extLst>
                <a:ext uri="{FF2B5EF4-FFF2-40B4-BE49-F238E27FC236}">
                  <a16:creationId xmlns:a16="http://schemas.microsoft.com/office/drawing/2014/main" id="{97086D9D-085F-B864-5A49-60FDEDE33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5" name="Picture 1" descr="A logo for a company&#10;&#10;Description automatically generated">
            <a:extLst>
              <a:ext uri="{FF2B5EF4-FFF2-40B4-BE49-F238E27FC236}">
                <a16:creationId xmlns:a16="http://schemas.microsoft.com/office/drawing/2014/main" id="{DB601DD5-4B12-B9BC-41A4-1C7BBFBD5E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2537" y="925575"/>
            <a:ext cx="7529830" cy="3194050"/>
            <a:chOff x="1252537" y="925575"/>
            <a:chExt cx="7529830" cy="3194050"/>
          </a:xfrm>
        </p:grpSpPr>
        <p:sp>
          <p:nvSpPr>
            <p:cNvPr id="3" name="object 3"/>
            <p:cNvSpPr/>
            <p:nvPr/>
          </p:nvSpPr>
          <p:spPr>
            <a:xfrm>
              <a:off x="1252537" y="928750"/>
              <a:ext cx="38735" cy="3152775"/>
            </a:xfrm>
            <a:custGeom>
              <a:avLst/>
              <a:gdLst/>
              <a:ahLst/>
              <a:cxnLst/>
              <a:rect l="l" t="t" r="r" b="b"/>
              <a:pathLst>
                <a:path w="38734" h="3152775">
                  <a:moveTo>
                    <a:pt x="38163" y="3152711"/>
                  </a:moveTo>
                  <a:lnTo>
                    <a:pt x="38163" y="0"/>
                  </a:lnTo>
                </a:path>
                <a:path w="38734" h="3152775">
                  <a:moveTo>
                    <a:pt x="0" y="3152711"/>
                  </a:moveTo>
                  <a:lnTo>
                    <a:pt x="38163" y="3152711"/>
                  </a:lnTo>
                </a:path>
                <a:path w="38734" h="3152775">
                  <a:moveTo>
                    <a:pt x="0" y="2705100"/>
                  </a:moveTo>
                  <a:lnTo>
                    <a:pt x="38163" y="2705100"/>
                  </a:lnTo>
                </a:path>
                <a:path w="38734" h="3152775">
                  <a:moveTo>
                    <a:pt x="0" y="2257425"/>
                  </a:moveTo>
                  <a:lnTo>
                    <a:pt x="38163" y="2257425"/>
                  </a:lnTo>
                </a:path>
                <a:path w="38734" h="3152775">
                  <a:moveTo>
                    <a:pt x="0" y="1800225"/>
                  </a:moveTo>
                  <a:lnTo>
                    <a:pt x="38163" y="1800225"/>
                  </a:lnTo>
                </a:path>
                <a:path w="38734" h="3152775">
                  <a:moveTo>
                    <a:pt x="0" y="1352550"/>
                  </a:moveTo>
                  <a:lnTo>
                    <a:pt x="38163" y="1352550"/>
                  </a:lnTo>
                </a:path>
                <a:path w="38734" h="3152775">
                  <a:moveTo>
                    <a:pt x="0" y="904875"/>
                  </a:moveTo>
                  <a:lnTo>
                    <a:pt x="38163" y="904875"/>
                  </a:lnTo>
                </a:path>
                <a:path w="38734" h="3152775">
                  <a:moveTo>
                    <a:pt x="0" y="447675"/>
                  </a:moveTo>
                  <a:lnTo>
                    <a:pt x="38163" y="447675"/>
                  </a:lnTo>
                </a:path>
                <a:path w="38734" h="3152775">
                  <a:moveTo>
                    <a:pt x="0" y="0"/>
                  </a:moveTo>
                  <a:lnTo>
                    <a:pt x="38163" y="0"/>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290701" y="4078287"/>
              <a:ext cx="7491730" cy="6350"/>
            </a:xfrm>
            <a:custGeom>
              <a:avLst/>
              <a:gdLst/>
              <a:ahLst/>
              <a:cxnLst/>
              <a:rect l="l" t="t" r="r" b="b"/>
              <a:pathLst>
                <a:path w="7491730" h="6350">
                  <a:moveTo>
                    <a:pt x="7491349" y="0"/>
                  </a:moveTo>
                  <a:lnTo>
                    <a:pt x="0" y="0"/>
                  </a:lnTo>
                  <a:lnTo>
                    <a:pt x="0" y="6350"/>
                  </a:lnTo>
                  <a:lnTo>
                    <a:pt x="7491349" y="6350"/>
                  </a:lnTo>
                  <a:lnTo>
                    <a:pt x="7491349" y="0"/>
                  </a:lnTo>
                  <a:close/>
                </a:path>
              </a:pathLst>
            </a:custGeom>
            <a:solidFill>
              <a:srgbClr val="8888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1290701" y="4081462"/>
              <a:ext cx="5991225" cy="38100"/>
            </a:xfrm>
            <a:custGeom>
              <a:avLst/>
              <a:gdLst/>
              <a:ahLst/>
              <a:cxnLst/>
              <a:rect l="l" t="t" r="r" b="b"/>
              <a:pathLst>
                <a:path w="5991225" h="38100">
                  <a:moveTo>
                    <a:pt x="0" y="0"/>
                  </a:moveTo>
                  <a:lnTo>
                    <a:pt x="0" y="38100"/>
                  </a:lnTo>
                </a:path>
                <a:path w="5991225" h="38100">
                  <a:moveTo>
                    <a:pt x="1495425" y="0"/>
                  </a:moveTo>
                  <a:lnTo>
                    <a:pt x="1495425" y="38100"/>
                  </a:lnTo>
                </a:path>
                <a:path w="5991225" h="38100">
                  <a:moveTo>
                    <a:pt x="3000375" y="0"/>
                  </a:moveTo>
                  <a:lnTo>
                    <a:pt x="3000375" y="38100"/>
                  </a:lnTo>
                </a:path>
                <a:path w="5991225" h="38100">
                  <a:moveTo>
                    <a:pt x="4495800" y="0"/>
                  </a:moveTo>
                  <a:lnTo>
                    <a:pt x="4495800" y="38100"/>
                  </a:lnTo>
                </a:path>
                <a:path w="5991225" h="38100">
                  <a:moveTo>
                    <a:pt x="5991225" y="0"/>
                  </a:moveTo>
                  <a:lnTo>
                    <a:pt x="5991225" y="38100"/>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2038350" y="1381124"/>
              <a:ext cx="5991225" cy="1638300"/>
            </a:xfrm>
            <a:custGeom>
              <a:avLst/>
              <a:gdLst/>
              <a:ahLst/>
              <a:cxnLst/>
              <a:rect l="l" t="t" r="r" b="b"/>
              <a:pathLst>
                <a:path w="5991225" h="1638300">
                  <a:moveTo>
                    <a:pt x="0" y="0"/>
                  </a:moveTo>
                  <a:lnTo>
                    <a:pt x="1504950" y="238125"/>
                  </a:lnTo>
                  <a:lnTo>
                    <a:pt x="3000375" y="1638300"/>
                  </a:lnTo>
                </a:path>
                <a:path w="5991225" h="1638300">
                  <a:moveTo>
                    <a:pt x="3000375" y="1638300"/>
                  </a:moveTo>
                  <a:lnTo>
                    <a:pt x="4495800" y="1143000"/>
                  </a:lnTo>
                  <a:lnTo>
                    <a:pt x="5991225" y="476250"/>
                  </a:lnTo>
                </a:path>
              </a:pathLst>
            </a:custGeom>
            <a:ln w="19050">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5034026" y="2862325"/>
              <a:ext cx="0" cy="161925"/>
            </a:xfrm>
            <a:custGeom>
              <a:avLst/>
              <a:gdLst/>
              <a:ahLst/>
              <a:cxnLst/>
              <a:rect l="l" t="t" r="r" b="b"/>
              <a:pathLst>
                <a:path h="161925">
                  <a:moveTo>
                    <a:pt x="0" y="161925"/>
                  </a:moveTo>
                  <a:lnTo>
                    <a:pt x="0" y="0"/>
                  </a:lnTo>
                </a:path>
              </a:pathLst>
            </a:custGeom>
            <a:ln w="63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8" name="object 8"/>
          <p:cNvSpPr txBox="1"/>
          <p:nvPr/>
        </p:nvSpPr>
        <p:spPr>
          <a:xfrm>
            <a:off x="3334384" y="1369377"/>
            <a:ext cx="418465"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1" i="0" u="none" strike="noStrike" kern="0" cap="none" spc="-10" normalizeH="0" baseline="0" noProof="0" dirty="0">
                <a:ln>
                  <a:noFill/>
                </a:ln>
                <a:solidFill>
                  <a:sysClr val="windowText" lastClr="000000"/>
                </a:solidFill>
                <a:effectLst/>
                <a:uLnTx/>
                <a:uFillTx/>
                <a:latin typeface="Century Gothic"/>
                <a:cs typeface="Century Gothic"/>
              </a:rPr>
              <a:t>19,231</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4834001" y="2682938"/>
            <a:ext cx="418465"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1" i="0" u="none" strike="noStrike" kern="0" cap="none" spc="-10" normalizeH="0" baseline="0" noProof="0" dirty="0">
                <a:ln>
                  <a:noFill/>
                </a:ln>
                <a:solidFill>
                  <a:sysClr val="windowText" lastClr="000000"/>
                </a:solidFill>
                <a:effectLst/>
                <a:uLnTx/>
                <a:uFillTx/>
                <a:latin typeface="Century Gothic"/>
                <a:cs typeface="Century Gothic"/>
              </a:rPr>
              <a:t>17,677</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6333490" y="2270442"/>
            <a:ext cx="418465"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1" i="0" u="none" strike="noStrike" kern="0" cap="none" spc="-10" normalizeH="0" baseline="0" noProof="0" dirty="0">
                <a:ln>
                  <a:noFill/>
                </a:ln>
                <a:solidFill>
                  <a:sysClr val="windowText" lastClr="000000"/>
                </a:solidFill>
                <a:effectLst/>
                <a:uLnTx/>
                <a:uFillTx/>
                <a:latin typeface="Century Gothic"/>
                <a:cs typeface="Century Gothic"/>
              </a:rPr>
              <a:t>18,233</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1" name="object 11"/>
          <p:cNvSpPr txBox="1"/>
          <p:nvPr/>
        </p:nvSpPr>
        <p:spPr>
          <a:xfrm>
            <a:off x="7833106" y="1600517"/>
            <a:ext cx="418465" cy="1746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950" b="1" i="0" u="none" strike="noStrike" kern="0" cap="none" spc="-10" normalizeH="0" baseline="0" noProof="0" dirty="0">
                <a:ln>
                  <a:noFill/>
                </a:ln>
                <a:solidFill>
                  <a:sysClr val="windowText" lastClr="000000"/>
                </a:solidFill>
                <a:effectLst/>
                <a:uLnTx/>
                <a:uFillTx/>
                <a:latin typeface="Century Gothic"/>
                <a:cs typeface="Century Gothic"/>
              </a:rPr>
              <a:t>18,975</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2" name="object 12"/>
          <p:cNvSpPr txBox="1"/>
          <p:nvPr/>
        </p:nvSpPr>
        <p:spPr>
          <a:xfrm>
            <a:off x="751205" y="3089592"/>
            <a:ext cx="432434" cy="108902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17,500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10"/>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17,000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005"/>
              </a:spcBef>
              <a:spcAft>
                <a:spcPts val="0"/>
              </a:spcAft>
              <a:buClrTx/>
              <a:buSzTx/>
              <a:buFontTx/>
              <a:buNone/>
              <a:tabLst/>
              <a:defRPr/>
            </a:pP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16,500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751205" y="2638107"/>
            <a:ext cx="432434"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18,000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751205" y="2186622"/>
            <a:ext cx="432434"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18,500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751205" y="1735709"/>
            <a:ext cx="432434" cy="1854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19,000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751205" y="1283906"/>
            <a:ext cx="432434" cy="1860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19,500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751205" y="832548"/>
            <a:ext cx="1502410" cy="46926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10" normalizeH="0" baseline="0" noProof="0" dirty="0">
                <a:ln>
                  <a:noFill/>
                </a:ln>
                <a:solidFill>
                  <a:sysClr val="windowText" lastClr="000000"/>
                </a:solidFill>
                <a:effectLst/>
                <a:uLnTx/>
                <a:uFillTx/>
                <a:latin typeface="Century Gothic"/>
                <a:cs typeface="Century Gothic"/>
              </a:rPr>
              <a:t>20,000</a:t>
            </a:r>
            <a:endParaRPr kumimoji="0" sz="105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r" defTabSz="914400" eaLnBrk="1" fontAlgn="auto" latinLnBrk="0" hangingPunct="1">
              <a:lnSpc>
                <a:spcPct val="100000"/>
              </a:lnSpc>
              <a:spcBef>
                <a:spcPts val="1090"/>
              </a:spcBef>
              <a:spcAft>
                <a:spcPts val="0"/>
              </a:spcAft>
              <a:buClrTx/>
              <a:buSzTx/>
              <a:buFontTx/>
              <a:buNone/>
              <a:tabLst/>
              <a:defRPr/>
            </a:pPr>
            <a:r>
              <a:rPr kumimoji="0" sz="950" b="1" i="0" u="none" strike="noStrike" kern="0" cap="none" spc="-10" normalizeH="0" baseline="0" noProof="0" dirty="0">
                <a:ln>
                  <a:noFill/>
                </a:ln>
                <a:solidFill>
                  <a:sysClr val="windowText" lastClr="000000"/>
                </a:solidFill>
                <a:effectLst/>
                <a:uLnTx/>
                <a:uFillTx/>
                <a:latin typeface="Century Gothic"/>
                <a:cs typeface="Century Gothic"/>
              </a:rPr>
              <a:t>19,499</a:t>
            </a:r>
            <a:endParaRPr kumimoji="0" sz="9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1798066" y="4118609"/>
            <a:ext cx="4889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900" b="0" i="0" u="none" strike="noStrike" kern="0" cap="none" spc="-20" normalizeH="0" baseline="0" noProof="0" dirty="0">
                <a:ln>
                  <a:noFill/>
                </a:ln>
                <a:solidFill>
                  <a:sysClr val="windowText" lastClr="000000"/>
                </a:solidFill>
                <a:effectLst/>
                <a:uLnTx/>
                <a:uFillTx/>
                <a:latin typeface="Century Gothic"/>
                <a:cs typeface="Century Gothic"/>
              </a:rPr>
              <a:t> 2019</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3297554" y="4118609"/>
            <a:ext cx="4889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900" b="0" i="0" u="none" strike="noStrike" kern="0" cap="none" spc="-20" normalizeH="0" baseline="0" noProof="0" dirty="0">
                <a:ln>
                  <a:noFill/>
                </a:ln>
                <a:solidFill>
                  <a:sysClr val="windowText" lastClr="000000"/>
                </a:solidFill>
                <a:effectLst/>
                <a:uLnTx/>
                <a:uFillTx/>
                <a:latin typeface="Century Gothic"/>
                <a:cs typeface="Century Gothic"/>
              </a:rPr>
              <a:t> 2020</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4797171" y="4118609"/>
            <a:ext cx="4889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900" b="0" i="0" u="none" strike="noStrike" kern="0" cap="none" spc="-20" normalizeH="0" baseline="0" noProof="0" dirty="0">
                <a:ln>
                  <a:noFill/>
                </a:ln>
                <a:solidFill>
                  <a:sysClr val="windowText" lastClr="000000"/>
                </a:solidFill>
                <a:effectLst/>
                <a:uLnTx/>
                <a:uFillTx/>
                <a:latin typeface="Century Gothic"/>
                <a:cs typeface="Century Gothic"/>
              </a:rPr>
              <a:t> 2021</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6296659" y="4118609"/>
            <a:ext cx="4889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900" b="0" i="0" u="none" strike="noStrike" kern="0" cap="none" spc="-20" normalizeH="0" baseline="0" noProof="0" dirty="0">
                <a:ln>
                  <a:noFill/>
                </a:ln>
                <a:solidFill>
                  <a:sysClr val="windowText" lastClr="000000"/>
                </a:solidFill>
                <a:effectLst/>
                <a:uLnTx/>
                <a:uFillTx/>
                <a:latin typeface="Century Gothic"/>
                <a:cs typeface="Century Gothic"/>
              </a:rPr>
              <a:t> 2022</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7796276" y="4118609"/>
            <a:ext cx="4889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900" b="0" i="0" u="none" strike="noStrike" kern="0" cap="none" spc="-20" normalizeH="0" baseline="0" noProof="0" dirty="0">
                <a:ln>
                  <a:noFill/>
                </a:ln>
                <a:solidFill>
                  <a:sysClr val="windowText" lastClr="000000"/>
                </a:solidFill>
                <a:effectLst/>
                <a:uLnTx/>
                <a:uFillTx/>
                <a:latin typeface="Century Gothic"/>
                <a:cs typeface="Century Gothic"/>
              </a:rPr>
              <a:t> 2023</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a:spLocks noGrp="1"/>
          </p:cNvSpPr>
          <p:nvPr>
            <p:ph type="ctrTitle"/>
          </p:nvPr>
        </p:nvSpPr>
        <p:spPr>
          <a:prstGeom prst="rect">
            <a:avLst/>
          </a:prstGeom>
        </p:spPr>
        <p:txBody>
          <a:bodyPr vert="horz" wrap="square" lIns="0" tIns="60070" rIns="0" bIns="0" rtlCol="0">
            <a:spAutoFit/>
          </a:bodyPr>
          <a:lstStyle/>
          <a:p>
            <a:pPr marL="12700">
              <a:lnSpc>
                <a:spcPct val="100000"/>
              </a:lnSpc>
              <a:spcBef>
                <a:spcPts val="130"/>
              </a:spcBef>
            </a:pPr>
            <a:r>
              <a:rPr sz="2750" dirty="0"/>
              <a:t>Fall</a:t>
            </a:r>
            <a:r>
              <a:rPr sz="2750" spc="100" dirty="0"/>
              <a:t> </a:t>
            </a:r>
            <a:r>
              <a:rPr sz="2750" dirty="0"/>
              <a:t>Headcount</a:t>
            </a:r>
            <a:r>
              <a:rPr sz="2750" spc="100" dirty="0"/>
              <a:t> </a:t>
            </a:r>
            <a:r>
              <a:rPr sz="2750" spc="-10" dirty="0"/>
              <a:t>Enrollment</a:t>
            </a:r>
            <a:endParaRPr sz="2750"/>
          </a:p>
        </p:txBody>
      </p:sp>
      <p:grpSp>
        <p:nvGrpSpPr>
          <p:cNvPr id="24" name="Group 5">
            <a:extLst>
              <a:ext uri="{FF2B5EF4-FFF2-40B4-BE49-F238E27FC236}">
                <a16:creationId xmlns:a16="http://schemas.microsoft.com/office/drawing/2014/main" id="{DD87280F-2F70-C7B7-441B-9BDB9628240C}"/>
              </a:ext>
            </a:extLst>
          </p:cNvPr>
          <p:cNvGrpSpPr>
            <a:grpSpLocks/>
          </p:cNvGrpSpPr>
          <p:nvPr/>
        </p:nvGrpSpPr>
        <p:grpSpPr bwMode="auto">
          <a:xfrm>
            <a:off x="0" y="4476750"/>
            <a:ext cx="9144000" cy="658415"/>
            <a:chOff x="0" y="5982641"/>
            <a:chExt cx="12192000" cy="876947"/>
          </a:xfrm>
        </p:grpSpPr>
        <p:pic>
          <p:nvPicPr>
            <p:cNvPr id="25" name="Picture 2">
              <a:extLst>
                <a:ext uri="{FF2B5EF4-FFF2-40B4-BE49-F238E27FC236}">
                  <a16:creationId xmlns:a16="http://schemas.microsoft.com/office/drawing/2014/main" id="{2119BB84-2165-E8BC-9B05-DFE5A134EA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a:extLst>
                <a:ext uri="{FF2B5EF4-FFF2-40B4-BE49-F238E27FC236}">
                  <a16:creationId xmlns:a16="http://schemas.microsoft.com/office/drawing/2014/main" id="{F0798521-2071-AF81-444F-C52CF3B555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1" descr="A logo for a company&#10;&#10;Description automatically generated">
            <a:extLst>
              <a:ext uri="{FF2B5EF4-FFF2-40B4-BE49-F238E27FC236}">
                <a16:creationId xmlns:a16="http://schemas.microsoft.com/office/drawing/2014/main" id="{49F6F9A6-220F-104B-F541-F33982DFD2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Fall</a:t>
            </a:r>
            <a:r>
              <a:rPr spc="-85" dirty="0"/>
              <a:t> </a:t>
            </a:r>
            <a:r>
              <a:rPr dirty="0"/>
              <a:t>Enrollment</a:t>
            </a:r>
            <a:r>
              <a:rPr spc="-15" dirty="0"/>
              <a:t> </a:t>
            </a:r>
            <a:r>
              <a:rPr dirty="0"/>
              <a:t>by</a:t>
            </a:r>
            <a:r>
              <a:rPr spc="-55" dirty="0"/>
              <a:t> </a:t>
            </a:r>
            <a:r>
              <a:rPr dirty="0"/>
              <a:t>Learner</a:t>
            </a:r>
            <a:r>
              <a:rPr spc="-65" dirty="0"/>
              <a:t> </a:t>
            </a:r>
            <a:r>
              <a:rPr spc="-20" dirty="0"/>
              <a:t>Type</a:t>
            </a:r>
          </a:p>
        </p:txBody>
      </p:sp>
      <p:graphicFrame>
        <p:nvGraphicFramePr>
          <p:cNvPr id="3" name="object 3"/>
          <p:cNvGraphicFramePr>
            <a:graphicFrameLocks noGrp="1"/>
          </p:cNvGraphicFramePr>
          <p:nvPr/>
        </p:nvGraphicFramePr>
        <p:xfrm>
          <a:off x="612457" y="889000"/>
          <a:ext cx="7830184" cy="3352800"/>
        </p:xfrm>
        <a:graphic>
          <a:graphicData uri="http://schemas.openxmlformats.org/drawingml/2006/table">
            <a:tbl>
              <a:tblPr firstRow="1" bandRow="1">
                <a:tableStyleId>{2D5ABB26-0587-4C30-8999-92F81FD0307C}</a:tableStyleId>
              </a:tblPr>
              <a:tblGrid>
                <a:gridCol w="211518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099">
                  <a:extLst>
                    <a:ext uri="{9D8B030D-6E8A-4147-A177-3AD203B41FA5}">
                      <a16:colId xmlns:a16="http://schemas.microsoft.com/office/drawing/2014/main" val="20003"/>
                    </a:ext>
                  </a:extLst>
                </a:gridCol>
              </a:tblGrid>
              <a:tr h="558800">
                <a:tc>
                  <a:txBody>
                    <a:bodyPr/>
                    <a:lstStyle/>
                    <a:p>
                      <a:pPr marL="1270" algn="ctr">
                        <a:lnSpc>
                          <a:spcPct val="100000"/>
                        </a:lnSpc>
                        <a:spcBef>
                          <a:spcPts val="210"/>
                        </a:spcBef>
                      </a:pPr>
                      <a:r>
                        <a:rPr sz="1800" b="1" dirty="0">
                          <a:solidFill>
                            <a:srgbClr val="FFFFFF"/>
                          </a:solidFill>
                          <a:latin typeface="Calibri"/>
                          <a:cs typeface="Calibri"/>
                        </a:rPr>
                        <a:t>Student</a:t>
                      </a:r>
                      <a:r>
                        <a:rPr sz="1800" b="1" spc="-55" dirty="0">
                          <a:solidFill>
                            <a:srgbClr val="FFFFFF"/>
                          </a:solidFill>
                          <a:latin typeface="Calibri"/>
                          <a:cs typeface="Calibri"/>
                        </a:rPr>
                        <a:t> </a:t>
                      </a:r>
                      <a:r>
                        <a:rPr sz="1800" b="1" spc="-20" dirty="0">
                          <a:solidFill>
                            <a:srgbClr val="FFFFFF"/>
                          </a:solidFill>
                          <a:latin typeface="Calibri"/>
                          <a:cs typeface="Calibri"/>
                        </a:rPr>
                        <a:t>Type</a:t>
                      </a: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8890" algn="ctr">
                        <a:lnSpc>
                          <a:spcPct val="100000"/>
                        </a:lnSpc>
                        <a:spcBef>
                          <a:spcPts val="210"/>
                        </a:spcBef>
                      </a:pPr>
                      <a:r>
                        <a:rPr sz="1800" b="1" dirty="0">
                          <a:solidFill>
                            <a:srgbClr val="FFFFFF"/>
                          </a:solidFill>
                          <a:latin typeface="Calibri"/>
                          <a:cs typeface="Calibri"/>
                        </a:rPr>
                        <a:t>Fall</a:t>
                      </a:r>
                      <a:r>
                        <a:rPr sz="1800" b="1" spc="-85" dirty="0">
                          <a:solidFill>
                            <a:srgbClr val="FFFFFF"/>
                          </a:solidFill>
                          <a:latin typeface="Calibri"/>
                          <a:cs typeface="Calibri"/>
                        </a:rPr>
                        <a:t> </a:t>
                      </a:r>
                      <a:r>
                        <a:rPr sz="1800" b="1" spc="-20" dirty="0">
                          <a:solidFill>
                            <a:srgbClr val="FFFFFF"/>
                          </a:solidFill>
                          <a:latin typeface="Calibri"/>
                          <a:cs typeface="Calibri"/>
                        </a:rPr>
                        <a:t>2022</a:t>
                      </a: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13335" algn="ctr">
                        <a:lnSpc>
                          <a:spcPct val="100000"/>
                        </a:lnSpc>
                        <a:spcBef>
                          <a:spcPts val="210"/>
                        </a:spcBef>
                      </a:pPr>
                      <a:r>
                        <a:rPr sz="1800" b="1" dirty="0">
                          <a:solidFill>
                            <a:srgbClr val="FFFFFF"/>
                          </a:solidFill>
                          <a:latin typeface="Calibri"/>
                          <a:cs typeface="Calibri"/>
                        </a:rPr>
                        <a:t>Fall</a:t>
                      </a:r>
                      <a:r>
                        <a:rPr sz="1800" b="1" spc="-85" dirty="0">
                          <a:solidFill>
                            <a:srgbClr val="FFFFFF"/>
                          </a:solidFill>
                          <a:latin typeface="Calibri"/>
                          <a:cs typeface="Calibri"/>
                        </a:rPr>
                        <a:t> </a:t>
                      </a:r>
                      <a:r>
                        <a:rPr sz="1800" b="1" spc="-20" dirty="0">
                          <a:solidFill>
                            <a:srgbClr val="FFFFFF"/>
                          </a:solidFill>
                          <a:latin typeface="Calibri"/>
                          <a:cs typeface="Calibri"/>
                        </a:rPr>
                        <a:t>2023</a:t>
                      </a: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tc>
                  <a:txBody>
                    <a:bodyPr/>
                    <a:lstStyle/>
                    <a:p>
                      <a:pPr marL="20320" algn="ctr">
                        <a:lnSpc>
                          <a:spcPct val="100000"/>
                        </a:lnSpc>
                        <a:spcBef>
                          <a:spcPts val="210"/>
                        </a:spcBef>
                      </a:pPr>
                      <a:r>
                        <a:rPr sz="1800" b="1" dirty="0">
                          <a:solidFill>
                            <a:srgbClr val="FFFFFF"/>
                          </a:solidFill>
                          <a:latin typeface="Calibri"/>
                          <a:cs typeface="Calibri"/>
                        </a:rPr>
                        <a:t>%</a:t>
                      </a:r>
                      <a:r>
                        <a:rPr sz="1800" b="1" spc="-10" dirty="0">
                          <a:solidFill>
                            <a:srgbClr val="FFFFFF"/>
                          </a:solidFill>
                          <a:latin typeface="Calibri"/>
                          <a:cs typeface="Calibri"/>
                        </a:rPr>
                        <a:t> change</a:t>
                      </a:r>
                      <a:endParaRPr sz="1800">
                        <a:latin typeface="Calibri"/>
                        <a:cs typeface="Calibri"/>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8282C"/>
                    </a:solidFill>
                  </a:tcPr>
                </a:tc>
                <a:extLst>
                  <a:ext uri="{0D108BD9-81ED-4DB2-BD59-A6C34878D82A}">
                    <a16:rowId xmlns:a16="http://schemas.microsoft.com/office/drawing/2014/main" val="10000"/>
                  </a:ext>
                </a:extLst>
              </a:tr>
              <a:tr h="558800">
                <a:tc>
                  <a:txBody>
                    <a:bodyPr/>
                    <a:lstStyle/>
                    <a:p>
                      <a:pPr marL="6350" algn="ctr">
                        <a:lnSpc>
                          <a:spcPct val="100000"/>
                        </a:lnSpc>
                        <a:spcBef>
                          <a:spcPts val="220"/>
                        </a:spcBef>
                      </a:pPr>
                      <a:r>
                        <a:rPr sz="1800" spc="-20" dirty="0">
                          <a:latin typeface="Calibri"/>
                          <a:cs typeface="Calibri"/>
                        </a:rPr>
                        <a:t>FTIC</a:t>
                      </a:r>
                      <a:endParaRPr sz="1800">
                        <a:latin typeface="Calibri"/>
                        <a:cs typeface="Calibri"/>
                      </a:endParaRPr>
                    </a:p>
                  </a:txBody>
                  <a:tcPr marL="0" marR="0" marT="279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1430" algn="ctr">
                        <a:lnSpc>
                          <a:spcPct val="100000"/>
                        </a:lnSpc>
                        <a:spcBef>
                          <a:spcPts val="145"/>
                        </a:spcBef>
                      </a:pPr>
                      <a:r>
                        <a:rPr sz="1800" spc="-10" dirty="0">
                          <a:latin typeface="Calibri"/>
                          <a:cs typeface="Calibri"/>
                        </a:rPr>
                        <a:t>3,710</a:t>
                      </a:r>
                      <a:endParaRPr sz="1800">
                        <a:latin typeface="Calibri"/>
                        <a:cs typeface="Calibri"/>
                      </a:endParaRPr>
                    </a:p>
                  </a:txBody>
                  <a:tcPr marL="0" marR="0" marT="184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5875" algn="ctr">
                        <a:lnSpc>
                          <a:spcPct val="100000"/>
                        </a:lnSpc>
                        <a:spcBef>
                          <a:spcPts val="145"/>
                        </a:spcBef>
                      </a:pPr>
                      <a:r>
                        <a:rPr sz="1800" spc="-10" dirty="0">
                          <a:latin typeface="Calibri"/>
                          <a:cs typeface="Calibri"/>
                        </a:rPr>
                        <a:t>3,778</a:t>
                      </a:r>
                      <a:endParaRPr sz="1800">
                        <a:latin typeface="Calibri"/>
                        <a:cs typeface="Calibri"/>
                      </a:endParaRPr>
                    </a:p>
                  </a:txBody>
                  <a:tcPr marL="0" marR="0" marT="184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tc>
                  <a:txBody>
                    <a:bodyPr/>
                    <a:lstStyle/>
                    <a:p>
                      <a:pPr marL="12065" algn="ctr">
                        <a:lnSpc>
                          <a:spcPct val="100000"/>
                        </a:lnSpc>
                        <a:spcBef>
                          <a:spcPts val="220"/>
                        </a:spcBef>
                      </a:pPr>
                      <a:r>
                        <a:rPr sz="1800" spc="-10" dirty="0">
                          <a:latin typeface="Calibri"/>
                          <a:cs typeface="Calibri"/>
                        </a:rPr>
                        <a:t>+1.8%</a:t>
                      </a:r>
                      <a:endParaRPr sz="1800">
                        <a:latin typeface="Calibri"/>
                        <a:cs typeface="Calibri"/>
                      </a:endParaRPr>
                    </a:p>
                  </a:txBody>
                  <a:tcPr marL="0" marR="0" marT="279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1"/>
                  </a:ext>
                </a:extLst>
              </a:tr>
              <a:tr h="558800">
                <a:tc>
                  <a:txBody>
                    <a:bodyPr/>
                    <a:lstStyle/>
                    <a:p>
                      <a:pPr marL="2540" algn="ctr">
                        <a:lnSpc>
                          <a:spcPct val="100000"/>
                        </a:lnSpc>
                        <a:spcBef>
                          <a:spcPts val="225"/>
                        </a:spcBef>
                      </a:pPr>
                      <a:r>
                        <a:rPr sz="1800" spc="-10" dirty="0">
                          <a:latin typeface="Calibri"/>
                          <a:cs typeface="Calibri"/>
                        </a:rPr>
                        <a:t>Transfer</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1430" algn="ctr">
                        <a:lnSpc>
                          <a:spcPct val="100000"/>
                        </a:lnSpc>
                        <a:spcBef>
                          <a:spcPts val="150"/>
                        </a:spcBef>
                      </a:pPr>
                      <a:r>
                        <a:rPr sz="1800" spc="-10" dirty="0">
                          <a:latin typeface="Calibri"/>
                          <a:cs typeface="Calibri"/>
                        </a:rPr>
                        <a:t>1,411</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6510" algn="ctr">
                        <a:lnSpc>
                          <a:spcPct val="100000"/>
                        </a:lnSpc>
                        <a:spcBef>
                          <a:spcPts val="150"/>
                        </a:spcBef>
                      </a:pPr>
                      <a:r>
                        <a:rPr sz="1800" spc="-10" dirty="0">
                          <a:latin typeface="Calibri"/>
                          <a:cs typeface="Calibri"/>
                        </a:rPr>
                        <a:t>1,399</a:t>
                      </a:r>
                      <a:endParaRPr sz="1800">
                        <a:latin typeface="Calibri"/>
                        <a:cs typeface="Calibri"/>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700" algn="ctr">
                        <a:lnSpc>
                          <a:spcPct val="100000"/>
                        </a:lnSpc>
                        <a:spcBef>
                          <a:spcPts val="225"/>
                        </a:spcBef>
                      </a:pPr>
                      <a:r>
                        <a:rPr sz="1800" spc="-10" dirty="0">
                          <a:latin typeface="Calibri"/>
                          <a:cs typeface="Calibri"/>
                        </a:rPr>
                        <a:t>-</a:t>
                      </a:r>
                      <a:r>
                        <a:rPr sz="1800" spc="-20" dirty="0">
                          <a:latin typeface="Calibri"/>
                          <a:cs typeface="Calibri"/>
                        </a:rPr>
                        <a:t>0.9%</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2"/>
                  </a:ext>
                </a:extLst>
              </a:tr>
              <a:tr h="558800">
                <a:tc>
                  <a:txBody>
                    <a:bodyPr/>
                    <a:lstStyle/>
                    <a:p>
                      <a:pPr marL="3810" algn="ctr">
                        <a:lnSpc>
                          <a:spcPct val="100000"/>
                        </a:lnSpc>
                        <a:spcBef>
                          <a:spcPts val="235"/>
                        </a:spcBef>
                      </a:pPr>
                      <a:r>
                        <a:rPr sz="1800" dirty="0">
                          <a:latin typeface="Calibri"/>
                          <a:cs typeface="Calibri"/>
                        </a:rPr>
                        <a:t>Dual</a:t>
                      </a:r>
                      <a:r>
                        <a:rPr sz="1800" spc="-20" dirty="0">
                          <a:latin typeface="Calibri"/>
                          <a:cs typeface="Calibri"/>
                        </a:rPr>
                        <a:t> </a:t>
                      </a:r>
                      <a:r>
                        <a:rPr sz="1800" spc="-10" dirty="0">
                          <a:latin typeface="Calibri"/>
                          <a:cs typeface="Calibri"/>
                        </a:rPr>
                        <a:t>Credit</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1430" algn="ctr">
                        <a:lnSpc>
                          <a:spcPct val="100000"/>
                        </a:lnSpc>
                        <a:spcBef>
                          <a:spcPts val="160"/>
                        </a:spcBef>
                      </a:pPr>
                      <a:r>
                        <a:rPr sz="1800" spc="-10" dirty="0">
                          <a:latin typeface="Calibri"/>
                          <a:cs typeface="Calibri"/>
                        </a:rPr>
                        <a:t>1,782</a:t>
                      </a:r>
                      <a:endParaRPr sz="180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6510" algn="ctr">
                        <a:lnSpc>
                          <a:spcPct val="100000"/>
                        </a:lnSpc>
                        <a:spcBef>
                          <a:spcPts val="160"/>
                        </a:spcBef>
                      </a:pPr>
                      <a:r>
                        <a:rPr sz="1800" spc="-10" dirty="0">
                          <a:latin typeface="Calibri"/>
                          <a:cs typeface="Calibri"/>
                        </a:rPr>
                        <a:t>1,947</a:t>
                      </a:r>
                      <a:endParaRPr sz="180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2065" algn="ctr">
                        <a:lnSpc>
                          <a:spcPct val="100000"/>
                        </a:lnSpc>
                        <a:spcBef>
                          <a:spcPts val="235"/>
                        </a:spcBef>
                      </a:pPr>
                      <a:r>
                        <a:rPr sz="1800" spc="-10" dirty="0">
                          <a:latin typeface="Calibri"/>
                          <a:cs typeface="Calibri"/>
                        </a:rPr>
                        <a:t>+9.3%</a:t>
                      </a:r>
                      <a:endParaRPr sz="18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3"/>
                  </a:ext>
                </a:extLst>
              </a:tr>
              <a:tr h="558800">
                <a:tc>
                  <a:txBody>
                    <a:bodyPr/>
                    <a:lstStyle/>
                    <a:p>
                      <a:pPr marL="1905" algn="ctr">
                        <a:lnSpc>
                          <a:spcPct val="100000"/>
                        </a:lnSpc>
                        <a:spcBef>
                          <a:spcPts val="244"/>
                        </a:spcBef>
                      </a:pPr>
                      <a:r>
                        <a:rPr sz="1800" spc="-10" dirty="0">
                          <a:latin typeface="Calibri"/>
                          <a:cs typeface="Calibri"/>
                        </a:rPr>
                        <a:t>Continuing</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1430" algn="ctr">
                        <a:lnSpc>
                          <a:spcPct val="100000"/>
                        </a:lnSpc>
                        <a:spcBef>
                          <a:spcPts val="170"/>
                        </a:spcBef>
                      </a:pPr>
                      <a:r>
                        <a:rPr sz="1800" spc="-10" dirty="0">
                          <a:latin typeface="Calibri"/>
                          <a:cs typeface="Calibri"/>
                        </a:rPr>
                        <a:t>11,330</a:t>
                      </a:r>
                      <a:endParaRPr sz="180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3970" algn="ctr">
                        <a:lnSpc>
                          <a:spcPct val="100000"/>
                        </a:lnSpc>
                        <a:spcBef>
                          <a:spcPts val="170"/>
                        </a:spcBef>
                      </a:pPr>
                      <a:r>
                        <a:rPr sz="1800" spc="-10" dirty="0">
                          <a:latin typeface="Calibri"/>
                          <a:cs typeface="Calibri"/>
                        </a:rPr>
                        <a:t>11,851</a:t>
                      </a:r>
                      <a:endParaRPr sz="180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tc>
                  <a:txBody>
                    <a:bodyPr/>
                    <a:lstStyle/>
                    <a:p>
                      <a:pPr marL="12065" algn="ctr">
                        <a:lnSpc>
                          <a:spcPct val="100000"/>
                        </a:lnSpc>
                        <a:spcBef>
                          <a:spcPts val="244"/>
                        </a:spcBef>
                      </a:pPr>
                      <a:r>
                        <a:rPr sz="1800" spc="-10" dirty="0">
                          <a:latin typeface="Calibri"/>
                          <a:cs typeface="Calibri"/>
                        </a:rPr>
                        <a:t>+4.6%</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9E9"/>
                    </a:solidFill>
                  </a:tcPr>
                </a:tc>
                <a:extLst>
                  <a:ext uri="{0D108BD9-81ED-4DB2-BD59-A6C34878D82A}">
                    <a16:rowId xmlns:a16="http://schemas.microsoft.com/office/drawing/2014/main" val="10004"/>
                  </a:ext>
                </a:extLst>
              </a:tr>
              <a:tr h="558800">
                <a:tc>
                  <a:txBody>
                    <a:bodyPr/>
                    <a:lstStyle/>
                    <a:p>
                      <a:pPr marL="8255" algn="ctr">
                        <a:lnSpc>
                          <a:spcPct val="100000"/>
                        </a:lnSpc>
                        <a:spcBef>
                          <a:spcPts val="250"/>
                        </a:spcBef>
                      </a:pPr>
                      <a:r>
                        <a:rPr sz="1800" b="1" spc="-10" dirty="0">
                          <a:latin typeface="Calibri"/>
                          <a:cs typeface="Calibri"/>
                        </a:rPr>
                        <a:t>Total</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9525" algn="ctr">
                        <a:lnSpc>
                          <a:spcPct val="100000"/>
                        </a:lnSpc>
                        <a:spcBef>
                          <a:spcPts val="325"/>
                        </a:spcBef>
                      </a:pPr>
                      <a:r>
                        <a:rPr sz="1800" b="1" spc="-10" dirty="0">
                          <a:latin typeface="Century Gothic"/>
                          <a:cs typeface="Century Gothic"/>
                        </a:rPr>
                        <a:t>18,233</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3970" algn="ctr">
                        <a:lnSpc>
                          <a:spcPct val="100000"/>
                        </a:lnSpc>
                        <a:spcBef>
                          <a:spcPts val="325"/>
                        </a:spcBef>
                      </a:pPr>
                      <a:r>
                        <a:rPr sz="1800" b="1" spc="-10" dirty="0">
                          <a:latin typeface="Century Gothic"/>
                          <a:cs typeface="Century Gothic"/>
                        </a:rPr>
                        <a:t>18,975</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tc>
                  <a:txBody>
                    <a:bodyPr/>
                    <a:lstStyle/>
                    <a:p>
                      <a:pPr marL="15240" algn="ctr">
                        <a:lnSpc>
                          <a:spcPct val="100000"/>
                        </a:lnSpc>
                        <a:spcBef>
                          <a:spcPts val="325"/>
                        </a:spcBef>
                      </a:pPr>
                      <a:r>
                        <a:rPr sz="1800" b="1" spc="-10" dirty="0">
                          <a:latin typeface="Century Gothic"/>
                          <a:cs typeface="Century Gothic"/>
                        </a:rPr>
                        <a:t>+4.1%</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D0D0"/>
                    </a:solidFill>
                  </a:tcPr>
                </a:tc>
                <a:extLst>
                  <a:ext uri="{0D108BD9-81ED-4DB2-BD59-A6C34878D82A}">
                    <a16:rowId xmlns:a16="http://schemas.microsoft.com/office/drawing/2014/main" val="10005"/>
                  </a:ext>
                </a:extLst>
              </a:tr>
            </a:tbl>
          </a:graphicData>
        </a:graphic>
      </p:graphicFrame>
      <p:grpSp>
        <p:nvGrpSpPr>
          <p:cNvPr id="4" name="Group 5">
            <a:extLst>
              <a:ext uri="{FF2B5EF4-FFF2-40B4-BE49-F238E27FC236}">
                <a16:creationId xmlns:a16="http://schemas.microsoft.com/office/drawing/2014/main" id="{CEDE405E-0262-D51F-AB9D-795E46B57BB2}"/>
              </a:ext>
            </a:extLst>
          </p:cNvPr>
          <p:cNvGrpSpPr>
            <a:grpSpLocks/>
          </p:cNvGrpSpPr>
          <p:nvPr/>
        </p:nvGrpSpPr>
        <p:grpSpPr bwMode="auto">
          <a:xfrm>
            <a:off x="0" y="4476750"/>
            <a:ext cx="9144000" cy="658415"/>
            <a:chOff x="0" y="5982641"/>
            <a:chExt cx="12192000" cy="876947"/>
          </a:xfrm>
        </p:grpSpPr>
        <p:pic>
          <p:nvPicPr>
            <p:cNvPr id="5" name="Picture 2">
              <a:extLst>
                <a:ext uri="{FF2B5EF4-FFF2-40B4-BE49-F238E27FC236}">
                  <a16:creationId xmlns:a16="http://schemas.microsoft.com/office/drawing/2014/main" id="{45D9C070-D9BC-67EE-29BF-2854E9E57D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856615A-E292-220C-3E67-4FA320FC7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A logo for a company&#10;&#10;Description automatically generated">
            <a:extLst>
              <a:ext uri="{FF2B5EF4-FFF2-40B4-BE49-F238E27FC236}">
                <a16:creationId xmlns:a16="http://schemas.microsoft.com/office/drawing/2014/main" id="{BE2FF66F-06CF-8524-3097-AB2DD5A4F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0713" y="1876425"/>
            <a:ext cx="647700" cy="2219325"/>
            <a:chOff x="1390713" y="1876425"/>
            <a:chExt cx="647700" cy="2219325"/>
          </a:xfrm>
        </p:grpSpPr>
        <p:sp>
          <p:nvSpPr>
            <p:cNvPr id="3" name="object 3"/>
            <p:cNvSpPr/>
            <p:nvPr/>
          </p:nvSpPr>
          <p:spPr>
            <a:xfrm>
              <a:off x="1395475" y="1881187"/>
              <a:ext cx="638175" cy="2209800"/>
            </a:xfrm>
            <a:custGeom>
              <a:avLst/>
              <a:gdLst/>
              <a:ahLst/>
              <a:cxnLst/>
              <a:rect l="l" t="t" r="r" b="b"/>
              <a:pathLst>
                <a:path w="638175" h="2209800">
                  <a:moveTo>
                    <a:pt x="638175" y="0"/>
                  </a:moveTo>
                  <a:lnTo>
                    <a:pt x="0" y="0"/>
                  </a:lnTo>
                  <a:lnTo>
                    <a:pt x="0" y="2209800"/>
                  </a:lnTo>
                  <a:lnTo>
                    <a:pt x="638175" y="2209800"/>
                  </a:lnTo>
                  <a:lnTo>
                    <a:pt x="63817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395475" y="1881187"/>
              <a:ext cx="638175" cy="2209800"/>
            </a:xfrm>
            <a:custGeom>
              <a:avLst/>
              <a:gdLst/>
              <a:ahLst/>
              <a:cxnLst/>
              <a:rect l="l" t="t" r="r" b="b"/>
              <a:pathLst>
                <a:path w="638175" h="2209800">
                  <a:moveTo>
                    <a:pt x="0" y="2209800"/>
                  </a:moveTo>
                  <a:lnTo>
                    <a:pt x="638175" y="2209800"/>
                  </a:lnTo>
                  <a:lnTo>
                    <a:pt x="638175" y="0"/>
                  </a:lnTo>
                  <a:lnTo>
                    <a:pt x="0" y="0"/>
                  </a:lnTo>
                  <a:lnTo>
                    <a:pt x="0" y="2209800"/>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 name="object 5"/>
          <p:cNvGrpSpPr/>
          <p:nvPr/>
        </p:nvGrpSpPr>
        <p:grpSpPr>
          <a:xfrm>
            <a:off x="2990913" y="1409700"/>
            <a:ext cx="647700" cy="2686050"/>
            <a:chOff x="2990913" y="1409700"/>
            <a:chExt cx="647700" cy="2686050"/>
          </a:xfrm>
        </p:grpSpPr>
        <p:sp>
          <p:nvSpPr>
            <p:cNvPr id="6" name="object 6"/>
            <p:cNvSpPr/>
            <p:nvPr/>
          </p:nvSpPr>
          <p:spPr>
            <a:xfrm>
              <a:off x="2995676" y="1414462"/>
              <a:ext cx="638175" cy="2676525"/>
            </a:xfrm>
            <a:custGeom>
              <a:avLst/>
              <a:gdLst/>
              <a:ahLst/>
              <a:cxnLst/>
              <a:rect l="l" t="t" r="r" b="b"/>
              <a:pathLst>
                <a:path w="638175" h="2676525">
                  <a:moveTo>
                    <a:pt x="638175" y="0"/>
                  </a:moveTo>
                  <a:lnTo>
                    <a:pt x="0" y="0"/>
                  </a:lnTo>
                  <a:lnTo>
                    <a:pt x="0" y="2676525"/>
                  </a:lnTo>
                  <a:lnTo>
                    <a:pt x="638175" y="2676525"/>
                  </a:lnTo>
                  <a:lnTo>
                    <a:pt x="63817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2995676" y="1414462"/>
              <a:ext cx="638175" cy="2676525"/>
            </a:xfrm>
            <a:custGeom>
              <a:avLst/>
              <a:gdLst/>
              <a:ahLst/>
              <a:cxnLst/>
              <a:rect l="l" t="t" r="r" b="b"/>
              <a:pathLst>
                <a:path w="638175" h="2676525">
                  <a:moveTo>
                    <a:pt x="0" y="2676525"/>
                  </a:moveTo>
                  <a:lnTo>
                    <a:pt x="638175" y="2676525"/>
                  </a:lnTo>
                  <a:lnTo>
                    <a:pt x="638175" y="0"/>
                  </a:lnTo>
                  <a:lnTo>
                    <a:pt x="0" y="0"/>
                  </a:lnTo>
                  <a:lnTo>
                    <a:pt x="0" y="267652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 name="object 8"/>
          <p:cNvGrpSpPr/>
          <p:nvPr/>
        </p:nvGrpSpPr>
        <p:grpSpPr>
          <a:xfrm>
            <a:off x="4591113" y="2647950"/>
            <a:ext cx="647700" cy="1447800"/>
            <a:chOff x="4591113" y="2647950"/>
            <a:chExt cx="647700" cy="1447800"/>
          </a:xfrm>
        </p:grpSpPr>
        <p:sp>
          <p:nvSpPr>
            <p:cNvPr id="9" name="object 9"/>
            <p:cNvSpPr/>
            <p:nvPr/>
          </p:nvSpPr>
          <p:spPr>
            <a:xfrm>
              <a:off x="4595876" y="2652712"/>
              <a:ext cx="638175" cy="1438275"/>
            </a:xfrm>
            <a:custGeom>
              <a:avLst/>
              <a:gdLst/>
              <a:ahLst/>
              <a:cxnLst/>
              <a:rect l="l" t="t" r="r" b="b"/>
              <a:pathLst>
                <a:path w="638175" h="1438275">
                  <a:moveTo>
                    <a:pt x="638175" y="0"/>
                  </a:moveTo>
                  <a:lnTo>
                    <a:pt x="0" y="0"/>
                  </a:lnTo>
                  <a:lnTo>
                    <a:pt x="0" y="1438275"/>
                  </a:lnTo>
                  <a:lnTo>
                    <a:pt x="638175" y="1438275"/>
                  </a:lnTo>
                  <a:lnTo>
                    <a:pt x="63817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595876" y="2652712"/>
              <a:ext cx="638175" cy="1438275"/>
            </a:xfrm>
            <a:custGeom>
              <a:avLst/>
              <a:gdLst/>
              <a:ahLst/>
              <a:cxnLst/>
              <a:rect l="l" t="t" r="r" b="b"/>
              <a:pathLst>
                <a:path w="638175" h="1438275">
                  <a:moveTo>
                    <a:pt x="0" y="1438275"/>
                  </a:moveTo>
                  <a:lnTo>
                    <a:pt x="638175" y="1438275"/>
                  </a:lnTo>
                  <a:lnTo>
                    <a:pt x="638175" y="0"/>
                  </a:lnTo>
                  <a:lnTo>
                    <a:pt x="0" y="0"/>
                  </a:lnTo>
                  <a:lnTo>
                    <a:pt x="0" y="143827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object 11"/>
          <p:cNvGrpSpPr/>
          <p:nvPr/>
        </p:nvGrpSpPr>
        <p:grpSpPr>
          <a:xfrm>
            <a:off x="6191313" y="1676400"/>
            <a:ext cx="647700" cy="2419350"/>
            <a:chOff x="6191313" y="1676400"/>
            <a:chExt cx="647700" cy="2419350"/>
          </a:xfrm>
        </p:grpSpPr>
        <p:sp>
          <p:nvSpPr>
            <p:cNvPr id="12" name="object 12"/>
            <p:cNvSpPr/>
            <p:nvPr/>
          </p:nvSpPr>
          <p:spPr>
            <a:xfrm>
              <a:off x="6196076" y="1681162"/>
              <a:ext cx="638175" cy="2409825"/>
            </a:xfrm>
            <a:custGeom>
              <a:avLst/>
              <a:gdLst/>
              <a:ahLst/>
              <a:cxnLst/>
              <a:rect l="l" t="t" r="r" b="b"/>
              <a:pathLst>
                <a:path w="638175" h="2409825">
                  <a:moveTo>
                    <a:pt x="638175" y="0"/>
                  </a:moveTo>
                  <a:lnTo>
                    <a:pt x="0" y="0"/>
                  </a:lnTo>
                  <a:lnTo>
                    <a:pt x="0" y="2409825"/>
                  </a:lnTo>
                  <a:lnTo>
                    <a:pt x="638175" y="2409825"/>
                  </a:lnTo>
                  <a:lnTo>
                    <a:pt x="63817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6196076" y="1681162"/>
              <a:ext cx="638175" cy="2409825"/>
            </a:xfrm>
            <a:custGeom>
              <a:avLst/>
              <a:gdLst/>
              <a:ahLst/>
              <a:cxnLst/>
              <a:rect l="l" t="t" r="r" b="b"/>
              <a:pathLst>
                <a:path w="638175" h="2409825">
                  <a:moveTo>
                    <a:pt x="0" y="2409825"/>
                  </a:moveTo>
                  <a:lnTo>
                    <a:pt x="638175" y="2409825"/>
                  </a:lnTo>
                  <a:lnTo>
                    <a:pt x="638175" y="0"/>
                  </a:lnTo>
                  <a:lnTo>
                    <a:pt x="0" y="0"/>
                  </a:lnTo>
                  <a:lnTo>
                    <a:pt x="0" y="240982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 name="object 14"/>
          <p:cNvGrpSpPr/>
          <p:nvPr/>
        </p:nvGrpSpPr>
        <p:grpSpPr>
          <a:xfrm>
            <a:off x="7791513" y="1181100"/>
            <a:ext cx="647700" cy="2914650"/>
            <a:chOff x="7791513" y="1181100"/>
            <a:chExt cx="647700" cy="2914650"/>
          </a:xfrm>
        </p:grpSpPr>
        <p:sp>
          <p:nvSpPr>
            <p:cNvPr id="15" name="object 15"/>
            <p:cNvSpPr/>
            <p:nvPr/>
          </p:nvSpPr>
          <p:spPr>
            <a:xfrm>
              <a:off x="7796276" y="1185862"/>
              <a:ext cx="638175" cy="2905125"/>
            </a:xfrm>
            <a:custGeom>
              <a:avLst/>
              <a:gdLst/>
              <a:ahLst/>
              <a:cxnLst/>
              <a:rect l="l" t="t" r="r" b="b"/>
              <a:pathLst>
                <a:path w="638175" h="2905125">
                  <a:moveTo>
                    <a:pt x="638175" y="0"/>
                  </a:moveTo>
                  <a:lnTo>
                    <a:pt x="0" y="0"/>
                  </a:lnTo>
                  <a:lnTo>
                    <a:pt x="0" y="2905125"/>
                  </a:lnTo>
                  <a:lnTo>
                    <a:pt x="638175" y="2905125"/>
                  </a:lnTo>
                  <a:lnTo>
                    <a:pt x="638175" y="0"/>
                  </a:lnTo>
                  <a:close/>
                </a:path>
              </a:pathLst>
            </a:custGeom>
            <a:solidFill>
              <a:srgbClr val="C828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796276" y="1185862"/>
              <a:ext cx="638175" cy="2905125"/>
            </a:xfrm>
            <a:custGeom>
              <a:avLst/>
              <a:gdLst/>
              <a:ahLst/>
              <a:cxnLst/>
              <a:rect l="l" t="t" r="r" b="b"/>
              <a:pathLst>
                <a:path w="638175" h="2905125">
                  <a:moveTo>
                    <a:pt x="0" y="2905125"/>
                  </a:moveTo>
                  <a:lnTo>
                    <a:pt x="638175" y="2905125"/>
                  </a:lnTo>
                  <a:lnTo>
                    <a:pt x="638175" y="0"/>
                  </a:lnTo>
                  <a:lnTo>
                    <a:pt x="0" y="0"/>
                  </a:lnTo>
                  <a:lnTo>
                    <a:pt x="0" y="2905125"/>
                  </a:lnTo>
                  <a:close/>
                </a:path>
              </a:pathLst>
            </a:custGeom>
            <a:ln w="9525">
              <a:solidFill>
                <a:srgbClr val="C828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 name="object 17"/>
          <p:cNvSpPr/>
          <p:nvPr/>
        </p:nvSpPr>
        <p:spPr>
          <a:xfrm>
            <a:off x="862012" y="1128775"/>
            <a:ext cx="8049259" cy="3019425"/>
          </a:xfrm>
          <a:custGeom>
            <a:avLst/>
            <a:gdLst/>
            <a:ahLst/>
            <a:cxnLst/>
            <a:rect l="l" t="t" r="r" b="b"/>
            <a:pathLst>
              <a:path w="8049259" h="3019425">
                <a:moveTo>
                  <a:pt x="57150" y="2962211"/>
                </a:moveTo>
                <a:lnTo>
                  <a:pt x="57150" y="0"/>
                </a:lnTo>
              </a:path>
              <a:path w="8049259" h="3019425">
                <a:moveTo>
                  <a:pt x="0" y="2962211"/>
                </a:moveTo>
                <a:lnTo>
                  <a:pt x="57150" y="2962211"/>
                </a:lnTo>
              </a:path>
              <a:path w="8049259" h="3019425">
                <a:moveTo>
                  <a:pt x="0" y="2371725"/>
                </a:moveTo>
                <a:lnTo>
                  <a:pt x="57150" y="2371725"/>
                </a:lnTo>
              </a:path>
              <a:path w="8049259" h="3019425">
                <a:moveTo>
                  <a:pt x="0" y="1781175"/>
                </a:moveTo>
                <a:lnTo>
                  <a:pt x="57150" y="1781175"/>
                </a:lnTo>
              </a:path>
              <a:path w="8049259" h="3019425">
                <a:moveTo>
                  <a:pt x="0" y="1181100"/>
                </a:moveTo>
                <a:lnTo>
                  <a:pt x="57150" y="1181100"/>
                </a:lnTo>
              </a:path>
              <a:path w="8049259" h="3019425">
                <a:moveTo>
                  <a:pt x="0" y="590550"/>
                </a:moveTo>
                <a:lnTo>
                  <a:pt x="57150" y="590550"/>
                </a:lnTo>
              </a:path>
              <a:path w="8049259" h="3019425">
                <a:moveTo>
                  <a:pt x="0" y="0"/>
                </a:moveTo>
                <a:lnTo>
                  <a:pt x="57150" y="0"/>
                </a:lnTo>
              </a:path>
              <a:path w="8049259" h="3019425">
                <a:moveTo>
                  <a:pt x="57150" y="2962211"/>
                </a:moveTo>
                <a:lnTo>
                  <a:pt x="8048688" y="2962211"/>
                </a:lnTo>
              </a:path>
              <a:path w="8049259" h="3019425">
                <a:moveTo>
                  <a:pt x="57150" y="2962211"/>
                </a:moveTo>
                <a:lnTo>
                  <a:pt x="57150" y="3019361"/>
                </a:lnTo>
              </a:path>
              <a:path w="8049259" h="3019425">
                <a:moveTo>
                  <a:pt x="1657413" y="2962211"/>
                </a:moveTo>
                <a:lnTo>
                  <a:pt x="1657413" y="3019361"/>
                </a:lnTo>
              </a:path>
              <a:path w="8049259" h="3019425">
                <a:moveTo>
                  <a:pt x="3257613" y="2962211"/>
                </a:moveTo>
                <a:lnTo>
                  <a:pt x="3257613" y="3019361"/>
                </a:lnTo>
              </a:path>
              <a:path w="8049259" h="3019425">
                <a:moveTo>
                  <a:pt x="4848288" y="2962211"/>
                </a:moveTo>
                <a:lnTo>
                  <a:pt x="4848288" y="3019361"/>
                </a:lnTo>
              </a:path>
              <a:path w="8049259" h="3019425">
                <a:moveTo>
                  <a:pt x="6448488" y="2962211"/>
                </a:moveTo>
                <a:lnTo>
                  <a:pt x="6448488" y="3019361"/>
                </a:lnTo>
              </a:path>
              <a:path w="8049259" h="3019425">
                <a:moveTo>
                  <a:pt x="8048688" y="2962211"/>
                </a:moveTo>
                <a:lnTo>
                  <a:pt x="8048688" y="3019361"/>
                </a:lnTo>
              </a:path>
            </a:pathLst>
          </a:custGeom>
          <a:ln w="6350">
            <a:solidFill>
              <a:srgbClr val="88888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txBox="1"/>
          <p:nvPr/>
        </p:nvSpPr>
        <p:spPr>
          <a:xfrm>
            <a:off x="1465199" y="1591373"/>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90.7%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3065779" y="1121727"/>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91.5%</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4666234" y="2364041"/>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89.4%</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6266815" y="1395031"/>
            <a:ext cx="508634"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91.1%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2" name="object 22"/>
          <p:cNvSpPr txBox="1"/>
          <p:nvPr/>
        </p:nvSpPr>
        <p:spPr>
          <a:xfrm>
            <a:off x="7867015" y="895349"/>
            <a:ext cx="510540" cy="24384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1400" b="0" i="0" u="none" strike="noStrike" kern="0" cap="none" spc="-10" normalizeH="0" baseline="0" noProof="0" dirty="0">
                <a:ln>
                  <a:noFill/>
                </a:ln>
                <a:solidFill>
                  <a:sysClr val="windowText" lastClr="000000"/>
                </a:solidFill>
                <a:effectLst/>
                <a:uLnTx/>
                <a:uFillTx/>
                <a:latin typeface="Century Gothic"/>
                <a:cs typeface="Century Gothic"/>
              </a:rPr>
              <a:t>91.9%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407669" y="2774632"/>
            <a:ext cx="365760" cy="143192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89%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285"/>
              </a:spcBef>
              <a:spcAft>
                <a:spcPts val="0"/>
              </a:spcAft>
              <a:buClrTx/>
              <a:buSzTx/>
              <a:buFontTx/>
              <a:buNone/>
              <a:tabLst/>
              <a:defRPr/>
            </a:pP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88%</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280"/>
              </a:spcBef>
              <a:spcAft>
                <a:spcPts val="0"/>
              </a:spcAft>
              <a:buClrTx/>
              <a:buSzTx/>
              <a:buFontTx/>
              <a:buNone/>
              <a:tabLst/>
              <a:defRPr/>
            </a:pP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87%</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4" name="object 24"/>
          <p:cNvSpPr txBox="1"/>
          <p:nvPr/>
        </p:nvSpPr>
        <p:spPr>
          <a:xfrm>
            <a:off x="407669" y="2179891"/>
            <a:ext cx="365760"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90%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407669" y="1585531"/>
            <a:ext cx="365760"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91%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407669" y="991298"/>
            <a:ext cx="365760"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25" normalizeH="0" baseline="0" noProof="0" dirty="0">
                <a:ln>
                  <a:noFill/>
                </a:ln>
                <a:solidFill>
                  <a:sysClr val="windowText" lastClr="000000"/>
                </a:solidFill>
                <a:effectLst/>
                <a:uLnTx/>
                <a:uFillTx/>
                <a:latin typeface="Century Gothic"/>
                <a:cs typeface="Century Gothic"/>
              </a:rPr>
              <a:t>92%</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1443989" y="419322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19</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3044570" y="419322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20</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9" name="object 29"/>
          <p:cNvSpPr txBox="1"/>
          <p:nvPr/>
        </p:nvSpPr>
        <p:spPr>
          <a:xfrm>
            <a:off x="4645025" y="4193222"/>
            <a:ext cx="55435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21</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0" name="object 30"/>
          <p:cNvSpPr txBox="1"/>
          <p:nvPr/>
        </p:nvSpPr>
        <p:spPr>
          <a:xfrm>
            <a:off x="6245225" y="4193222"/>
            <a:ext cx="556260"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22</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1" name="object 31"/>
          <p:cNvSpPr txBox="1"/>
          <p:nvPr/>
        </p:nvSpPr>
        <p:spPr>
          <a:xfrm>
            <a:off x="7845806" y="4193222"/>
            <a:ext cx="555625" cy="243204"/>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1400" b="0" i="0" u="none" strike="noStrike" kern="0" cap="none" spc="0" normalizeH="0" baseline="0" noProof="0" dirty="0">
                <a:ln>
                  <a:noFill/>
                </a:ln>
                <a:solidFill>
                  <a:sysClr val="windowText" lastClr="000000"/>
                </a:solidFill>
                <a:effectLst/>
                <a:uLnTx/>
                <a:uFillTx/>
                <a:latin typeface="Century Gothic"/>
                <a:cs typeface="Century Gothic"/>
              </a:rPr>
              <a:t>Fall</a:t>
            </a:r>
            <a:r>
              <a:rPr kumimoji="0" sz="14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400" b="0" i="0" u="none" strike="noStrike" kern="0" cap="none" spc="-25" normalizeH="0" baseline="0" noProof="0" dirty="0">
                <a:ln>
                  <a:noFill/>
                </a:ln>
                <a:solidFill>
                  <a:sysClr val="windowText" lastClr="000000"/>
                </a:solidFill>
                <a:effectLst/>
                <a:uLnTx/>
                <a:uFillTx/>
                <a:latin typeface="Century Gothic"/>
                <a:cs typeface="Century Gothic"/>
              </a:rPr>
              <a:t>23</a:t>
            </a:r>
            <a:endParaRPr kumimoji="0" sz="14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2" name="object 32"/>
          <p:cNvSpPr txBox="1">
            <a:spLocks noGrp="1"/>
          </p:cNvSpPr>
          <p:nvPr>
            <p:ph type="title"/>
          </p:nvPr>
        </p:nvSpPr>
        <p:spPr>
          <a:prstGeom prst="rect">
            <a:avLst/>
          </a:prstGeom>
        </p:spPr>
        <p:txBody>
          <a:bodyPr vert="horz" wrap="square" lIns="0" tIns="16510" rIns="0" bIns="0" rtlCol="0">
            <a:spAutoFit/>
          </a:bodyPr>
          <a:lstStyle/>
          <a:p>
            <a:pPr marL="12700">
              <a:lnSpc>
                <a:spcPct val="100000"/>
              </a:lnSpc>
              <a:spcBef>
                <a:spcPts val="130"/>
              </a:spcBef>
            </a:pPr>
            <a:r>
              <a:rPr sz="2750" dirty="0"/>
              <a:t>Course</a:t>
            </a:r>
            <a:r>
              <a:rPr sz="2750" spc="110" dirty="0"/>
              <a:t> </a:t>
            </a:r>
            <a:r>
              <a:rPr sz="2750" dirty="0"/>
              <a:t>Completion</a:t>
            </a:r>
            <a:r>
              <a:rPr sz="2750" spc="75" dirty="0"/>
              <a:t> </a:t>
            </a:r>
            <a:r>
              <a:rPr sz="2750" dirty="0"/>
              <a:t>Rates</a:t>
            </a:r>
            <a:r>
              <a:rPr sz="2750" spc="150" dirty="0"/>
              <a:t> </a:t>
            </a:r>
            <a:r>
              <a:rPr sz="2750" dirty="0"/>
              <a:t>–</a:t>
            </a:r>
            <a:r>
              <a:rPr sz="2750" spc="75" dirty="0"/>
              <a:t> </a:t>
            </a:r>
            <a:r>
              <a:rPr sz="2750" dirty="0"/>
              <a:t>Fall</a:t>
            </a:r>
            <a:r>
              <a:rPr sz="2750" spc="95" dirty="0"/>
              <a:t> </a:t>
            </a:r>
            <a:r>
              <a:rPr sz="2750" spc="-10" dirty="0"/>
              <a:t>Terms</a:t>
            </a:r>
            <a:endParaRPr sz="2750"/>
          </a:p>
        </p:txBody>
      </p:sp>
      <p:pic>
        <p:nvPicPr>
          <p:cNvPr id="33" name="object 33"/>
          <p:cNvPicPr/>
          <p:nvPr/>
        </p:nvPicPr>
        <p:blipFill>
          <a:blip r:embed="rId2" cstate="print"/>
          <a:stretch>
            <a:fillRect/>
          </a:stretch>
        </p:blipFill>
        <p:spPr>
          <a:xfrm>
            <a:off x="7772400" y="285750"/>
            <a:ext cx="685800" cy="647700"/>
          </a:xfrm>
          <a:prstGeom prst="rect">
            <a:avLst/>
          </a:prstGeom>
        </p:spPr>
      </p:pic>
      <p:grpSp>
        <p:nvGrpSpPr>
          <p:cNvPr id="34" name="Group 5">
            <a:extLst>
              <a:ext uri="{FF2B5EF4-FFF2-40B4-BE49-F238E27FC236}">
                <a16:creationId xmlns:a16="http://schemas.microsoft.com/office/drawing/2014/main" id="{D9CDB69A-D22E-F2C2-E01A-A1257C77F176}"/>
              </a:ext>
            </a:extLst>
          </p:cNvPr>
          <p:cNvGrpSpPr>
            <a:grpSpLocks/>
          </p:cNvGrpSpPr>
          <p:nvPr/>
        </p:nvGrpSpPr>
        <p:grpSpPr bwMode="auto">
          <a:xfrm>
            <a:off x="0" y="4476750"/>
            <a:ext cx="9144000" cy="658415"/>
            <a:chOff x="0" y="5982641"/>
            <a:chExt cx="12192000" cy="876947"/>
          </a:xfrm>
        </p:grpSpPr>
        <p:pic>
          <p:nvPicPr>
            <p:cNvPr id="35" name="Picture 2">
              <a:extLst>
                <a:ext uri="{FF2B5EF4-FFF2-40B4-BE49-F238E27FC236}">
                  <a16:creationId xmlns:a16="http://schemas.microsoft.com/office/drawing/2014/main" id="{C0D21BCF-867D-F7C3-1EDC-8EFED0020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82641"/>
              <a:ext cx="12192000" cy="8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a:extLst>
                <a:ext uri="{FF2B5EF4-FFF2-40B4-BE49-F238E27FC236}">
                  <a16:creationId xmlns:a16="http://schemas.microsoft.com/office/drawing/2014/main" id="{487E59AD-1E46-B0B6-19E1-3A095E3F9F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41052"/>
              <a:ext cx="3787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1" descr="A logo for a company&#10;&#10;Description automatically generated">
            <a:extLst>
              <a:ext uri="{FF2B5EF4-FFF2-40B4-BE49-F238E27FC236}">
                <a16:creationId xmlns:a16="http://schemas.microsoft.com/office/drawing/2014/main" id="{17DBFFA0-1D76-5A03-DE0E-1C96A07243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782" y="4403403"/>
            <a:ext cx="3196218" cy="7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8AD6B5C-CC09-5E40-88C8-78C0C15DA120}" vid="{BD76FFC9-7D5D-B149-82C3-46FAF0D91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84B0F5F42641408B22CC596C63C4EE" ma:contentTypeVersion="14" ma:contentTypeDescription="Create a new document." ma:contentTypeScope="" ma:versionID="b2e16be91b02ff244a7f2f47765feea2">
  <xsd:schema xmlns:xsd="http://www.w3.org/2001/XMLSchema" xmlns:xs="http://www.w3.org/2001/XMLSchema" xmlns:p="http://schemas.microsoft.com/office/2006/metadata/properties" xmlns:ns2="7b5a3598-f3a0-4bd8-a8e3-c8cf8e701708" xmlns:ns3="cfef2671-a964-48dd-a95c-1033531213be" targetNamespace="http://schemas.microsoft.com/office/2006/metadata/properties" ma:root="true" ma:fieldsID="c79747b6152b573fd97d8833b3a9069d" ns2:_="" ns3:_="">
    <xsd:import namespace="7b5a3598-f3a0-4bd8-a8e3-c8cf8e701708"/>
    <xsd:import namespace="cfef2671-a964-48dd-a95c-1033531213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a3598-f3a0-4bd8-a8e3-c8cf8e701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42266cb-6ea4-4785-8ecd-d5c892a65de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ef2671-a964-48dd-a95c-1033531213b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f672597-a8e2-4871-a30f-6ed30ad9e455}" ma:internalName="TaxCatchAll" ma:showField="CatchAllData" ma:web="cfef2671-a964-48dd-a95c-1033531213b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fef2671-a964-48dd-a95c-1033531213be" xsi:nil="true"/>
    <lcf76f155ced4ddcb4097134ff3c332f xmlns="7b5a3598-f3a0-4bd8-a8e3-c8cf8e7017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911C5D-5F6F-4EBC-8577-4F1381059AA1}">
  <ds:schemaRefs>
    <ds:schemaRef ds:uri="http://schemas.microsoft.com/sharepoint/v3/contenttype/forms"/>
  </ds:schemaRefs>
</ds:datastoreItem>
</file>

<file path=customXml/itemProps2.xml><?xml version="1.0" encoding="utf-8"?>
<ds:datastoreItem xmlns:ds="http://schemas.openxmlformats.org/officeDocument/2006/customXml" ds:itemID="{0843BBF9-14AE-4AC1-B19F-8528565B4256}">
  <ds:schemaRefs>
    <ds:schemaRef ds:uri="7b5a3598-f3a0-4bd8-a8e3-c8cf8e701708"/>
    <ds:schemaRef ds:uri="cfef2671-a964-48dd-a95c-103353121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3B78DE-4AE7-45D3-A263-8384611D6752}">
  <ds:schemaRefs>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purl.org/dc/elements/1.1/"/>
    <ds:schemaRef ds:uri="7b5a3598-f3a0-4bd8-a8e3-c8cf8e701708"/>
    <ds:schemaRef ds:uri="http://schemas.microsoft.com/office/2006/metadata/properties"/>
    <ds:schemaRef ds:uri="http://schemas.openxmlformats.org/package/2006/metadata/core-properties"/>
    <ds:schemaRef ds:uri="cfef2671-a964-48dd-a95c-1033531213be"/>
  </ds:schemaRefs>
</ds:datastoreItem>
</file>

<file path=docProps/app.xml><?xml version="1.0" encoding="utf-8"?>
<Properties xmlns="http://schemas.openxmlformats.org/officeDocument/2006/extended-properties" xmlns:vt="http://schemas.openxmlformats.org/officeDocument/2006/docPropsVTypes">
  <Template>sac_pptemplate_2021 (1)</Template>
  <TotalTime>0</TotalTime>
  <Words>3439</Words>
  <Application>Microsoft Office PowerPoint</Application>
  <PresentationFormat>On-screen Show (16:9)</PresentationFormat>
  <Paragraphs>1424</Paragraphs>
  <Slides>55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55</vt:i4>
      </vt:variant>
    </vt:vector>
  </HeadingPairs>
  <TitlesOfParts>
    <vt:vector size="68" baseType="lpstr">
      <vt:lpstr>Arial</vt:lpstr>
      <vt:lpstr>Arial Narrow</vt:lpstr>
      <vt:lpstr>Arial,Sans-Serif</vt:lpstr>
      <vt:lpstr>Bahnschrift Condensed</vt:lpstr>
      <vt:lpstr>Calibri</vt:lpstr>
      <vt:lpstr>Calibri Light</vt:lpstr>
      <vt:lpstr>Century Gothic</vt:lpstr>
      <vt:lpstr>Courier New</vt:lpstr>
      <vt:lpstr>Impact</vt:lpstr>
      <vt:lpstr>MV Boli</vt:lpstr>
      <vt:lpstr>Times New Roman</vt:lpstr>
      <vt:lpstr>Default Theme</vt:lpstr>
      <vt:lpstr>Office Theme</vt:lpstr>
      <vt:lpstr>Fall 2024</vt:lpstr>
      <vt:lpstr>Dr. Francisco Solis President</vt:lpstr>
      <vt:lpstr>2024 Performance Update Dr. Francisco Solis</vt:lpstr>
      <vt:lpstr>PowerPoint Presentation</vt:lpstr>
      <vt:lpstr>2024 Learner Performance Highlights</vt:lpstr>
      <vt:lpstr>Learner Profile Fall 2023</vt:lpstr>
      <vt:lpstr>Fall Headcount Enrollment</vt:lpstr>
      <vt:lpstr>Fall Enrollment by Learner Type</vt:lpstr>
      <vt:lpstr>Course Completion Rates – Fall Terms</vt:lpstr>
      <vt:lpstr>Course Completion Rates by Equity Subgroup</vt:lpstr>
      <vt:lpstr>Productive Grade Rates – Fall Terms</vt:lpstr>
      <vt:lpstr>Freshmen Persistence Rates: Fall Terms</vt:lpstr>
      <vt:lpstr>Full-Time Freshmen Comparative Persistence Rates</vt:lpstr>
      <vt:lpstr>3-Year Freshmen Graduation Rates</vt:lpstr>
      <vt:lpstr>3-Year Freshmen Comparative Graduation Rates</vt:lpstr>
      <vt:lpstr>Average Time to Associate Degree</vt:lpstr>
      <vt:lpstr>Freshmen 3-Year Transfer Rates</vt:lpstr>
      <vt:lpstr>Where SAC Learners Transfer (Academic Year 2023)</vt:lpstr>
      <vt:lpstr>Graduation Rates of Transfer Students</vt:lpstr>
      <vt:lpstr>Learners Employed and/or Enrolled Within 6 Months of Graduation</vt:lpstr>
      <vt:lpstr>Would you Recommend this College to a Friend or Family Member?</vt:lpstr>
      <vt:lpstr>Percentage of Students Rating their Entire Educational Experience as “Good or Excellent”</vt:lpstr>
      <vt:lpstr>Ruffalo Noel Levitz Results – Spring 2022 | Student Satisfaction Scores</vt:lpstr>
      <vt:lpstr>Highlights &amp; Achievements</vt:lpstr>
      <vt:lpstr>Highlights &amp; Achievements</vt:lpstr>
      <vt:lpstr>Questions?</vt:lpstr>
      <vt:lpstr>Appendices</vt:lpstr>
      <vt:lpstr>Productive Grade Rates by Equity Subgroup</vt:lpstr>
      <vt:lpstr>Fall to Fall Persistence Rates by Equity Subgroup</vt:lpstr>
      <vt:lpstr>Number of High Challenge Courses</vt:lpstr>
      <vt:lpstr>High-Challenge Courses</vt:lpstr>
      <vt:lpstr>3-Year Graduation Rates by Equity Subgroup</vt:lpstr>
      <vt:lpstr>4-Year Freshmen Graduation Rates</vt:lpstr>
      <vt:lpstr>4-Year Freshmen Comparative Graduation Rates</vt:lpstr>
      <vt:lpstr>Degrees &amp; Certificates Awarded by Gender</vt:lpstr>
      <vt:lpstr>Degrees &amp; Certificates Awarded by Ethnicity</vt:lpstr>
      <vt:lpstr>Fall Full Time FTIC 3-Year Tracking</vt:lpstr>
      <vt:lpstr>Graduates as a % of Full Time Equivalent Enrollment</vt:lpstr>
      <vt:lpstr>Student Services – Dr. Barbara Hong, VPSS Academic Services – Dr. Jon Lee, Dean AS College Services - Dr. Stella Lovato, VPCS</vt:lpstr>
      <vt:lpstr>Centennial – Victoria Moe 4 dx – Usha Venkat SACSCOC &amp; QEP – Dr. Jones</vt:lpstr>
      <vt:lpstr>PowerPoint Presentation</vt:lpstr>
      <vt:lpstr>PowerPoint Presentation</vt:lpstr>
      <vt:lpstr>93+ Teams currently participating in 4DX </vt:lpstr>
      <vt:lpstr>2023-2024: Increase total annual contact hours from Spring 2,203,360 (FY23 actual) to 2,380,980 (FY24) by 8/25/2024.   Achieved Result:  2024-2025: Increase total annual enrollment from 45,084 (FY24 actual) to 46,969 (FY25) by 10/25/2025. </vt:lpstr>
      <vt:lpstr>SAC Integrated Planning Approach</vt:lpstr>
      <vt:lpstr>4DX Support</vt:lpstr>
      <vt:lpstr>SACSCOC Reaffirmation Timeline - Compliance Report submitted by the end of February - Quality Enhancement Plan due in August - Campus Visit September 22-25  Quality Enhancement Plan - The SAC community voted for the Mental Health &amp; Resilience theme 2:1 over the other topics. - Theme evolving into the utilization of wrap-around services (including mental health services) to support student resilience and persistence.  - Please send an email to Dr. Joan Jaimes by October 4th if you are interested in serving on the QEP committee. This committee is open to faculty, staff, administrators, and students. - For SAC Scores in the spring, this committee will update the College on the progress of the QEP.  </vt:lpstr>
      <vt:lpstr>Strategic Planning – Catherine Coppersmith Institutional Research – Dr. Savithra Eratne Learning Assessment – Rosalind Ong</vt:lpstr>
      <vt:lpstr>PowerPoint Presentation</vt:lpstr>
      <vt:lpstr>KPIs  Use of Data Reports   711 Courses by Faculty members,  712 Disciplines by Discipline/Prog. Coordinators,  713 Programs by Program Coordinators,  741 Individual Commitment by Staff members  </vt:lpstr>
      <vt:lpstr>• Marketable Skills Week – September 30 – October 5  • Academic Assessment Committee:   Rubric Review - Leadership &amp; Communication  • Learning Assessment Validation Committee  Value Institute Training – Written Communication  • eLumen insights – Pilot – Late Fall</vt:lpstr>
      <vt:lpstr>PowerPoint Presentation</vt:lpstr>
      <vt:lpstr>Unit Level work session (Faculty, Staff, Chairs, Directors) Location to be determined by Unit  Division Discussion (Faculty, Staff, Chairs, Directors, Deans, VPs): Student Success – Introduction from VP Student Success - Location determined by Division  Academic Success – Introduction from VP Academic Services - Location determined by Division College Services – Introduction from VP College Services - Location determined by Division   SAC Scores Division Unit Highlights: SAME Webinar LINK Student Success, Academic Success, College Services   SAC Scores deliverables updates provided to Supervisor</vt:lpstr>
      <vt:lpstr>SAC Scores</vt:lpstr>
      <vt:lpstr>Thank you for attending  Fall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Rickman, Jason L</dc:creator>
  <cp:lastModifiedBy>Ong, Rosalind K</cp:lastModifiedBy>
  <cp:revision>105</cp:revision>
  <dcterms:created xsi:type="dcterms:W3CDTF">2022-11-14T16:52:40Z</dcterms:created>
  <dcterms:modified xsi:type="dcterms:W3CDTF">2024-09-27T20:13:14Z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0x0101007084B0F5F42641408B22CC596C63C4EE</vt:lpwstr>
  </property>
  <property fmtid="{D5CDD505-2E9C-101B-9397-08002B2CF9AE}" pid="3" name="MediaServiceImageTags">
    <vt:lpwstr/>
  </property>
</Properties>
</file>